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Lst>
  <p:sldSz cy="6858000" cx="9906000"/>
  <p:notesSz cx="6858000" cy="9144000"/>
  <p:embeddedFontLst>
    <p:embeddedFont>
      <p:font typeface="Noto Sans"/>
      <p:regular r:id="rId147"/>
      <p:bold r:id="rId148"/>
      <p:italic r:id="rId149"/>
      <p:boldItalic r:id="rId1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44">
          <p15:clr>
            <a:srgbClr val="A4A3A4"/>
          </p15:clr>
        </p15:guide>
        <p15:guide id="2" orient="horz" pos="2160">
          <p15:clr>
            <a:srgbClr val="A4A3A4"/>
          </p15:clr>
        </p15:guide>
      </p15:sldGuideLst>
    </p:ext>
    <p:ext uri="GoogleSlidesCustomDataVersion2">
      <go:slidesCustomData xmlns:go="http://customooxmlschemas.google.com/" r:id="rId151" roundtripDataSignature="AMtx7mi/NDL60E3+aaCPpHE2qsKsfoCb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C10DE6-114F-4117-9943-17794FBB7604}">
  <a:tblStyle styleId="{1CC10DE6-114F-4117-9943-17794FBB760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2BF85D2-D452-40D2-9DF7-7D4F837A9677}" styleName="Table_1">
    <a:wholeTbl>
      <a:tcTxStyle b="off" i="off">
        <a:font>
          <a:latin typeface="SamsungOne 400"/>
          <a:ea typeface="SamsungOne 400"/>
          <a:cs typeface="SamsungOne 400"/>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SamsungOne 400"/>
          <a:ea typeface="SamsungOne 400"/>
          <a:cs typeface="SamsungOne 400"/>
        </a:font>
        <a:schemeClr val="lt1"/>
      </a:tcTxStyle>
      <a:tcStyle>
        <a:fill>
          <a:solidFill>
            <a:schemeClr val="accent1"/>
          </a:solidFill>
        </a:fill>
      </a:tcStyle>
    </a:lastCol>
    <a:firstCol>
      <a:tcTxStyle b="on" i="off">
        <a:font>
          <a:latin typeface="SamsungOne 400"/>
          <a:ea typeface="SamsungOne 400"/>
          <a:cs typeface="SamsungOne 400"/>
        </a:font>
        <a:schemeClr val="lt1"/>
      </a:tcTxStyle>
      <a:tcStyle>
        <a:fill>
          <a:solidFill>
            <a:schemeClr val="accent1"/>
          </a:solidFill>
        </a:fill>
      </a:tcStyle>
    </a:firstCol>
    <a:lastRow>
      <a:tcTxStyle b="on" i="off">
        <a:font>
          <a:latin typeface="SamsungOne 400"/>
          <a:ea typeface="SamsungOne 400"/>
          <a:cs typeface="SamsungOne 400"/>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SamsungOne 400"/>
          <a:ea typeface="SamsungOne 400"/>
          <a:cs typeface="SamsungOne 400"/>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44"/>
        <p:guide pos="216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NotoSans-boldItalic.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NotoSans-italic.fntdata"/><Relationship Id="rId4" Type="http://schemas.openxmlformats.org/officeDocument/2006/relationships/tableStyles" Target="tableStyles.xml"/><Relationship Id="rId148" Type="http://schemas.openxmlformats.org/officeDocument/2006/relationships/font" Target="fonts/NotoSans-bold.fntdata"/><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font" Target="fonts/NotoSans-regular.fntdata"/><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 Id="rId15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9159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 name="Google Shape;7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rtl="0" algn="l">
              <a:spcBef>
                <a:spcPts val="360"/>
              </a:spcBef>
              <a:spcAft>
                <a:spcPts val="0"/>
              </a:spcAft>
              <a:buNone/>
            </a:pPr>
            <a:r>
              <a:rPr b="0" lang="en-US" sz="1200"/>
              <a:t>Một tập đoàn bán lẻ rất nổi tiếng và rất được ưa chuộng ở Hàn Quốc đã sử dụng dịch vụ này để cung cấp các phiếu giảm giá theo yêu cầu.</a:t>
            </a:r>
            <a:endParaRPr/>
          </a:p>
          <a:p>
            <a:pPr indent="0" lvl="0" marL="0" rtl="0" algn="l">
              <a:spcBef>
                <a:spcPts val="360"/>
              </a:spcBef>
              <a:spcAft>
                <a:spcPts val="0"/>
              </a:spcAft>
              <a:buNone/>
            </a:pPr>
            <a:r>
              <a:rPr b="0" lang="en-US" sz="1200"/>
              <a:t>Họ đã thực hiện một nghiên cứu Big Data và nhận ra rằng mọi người thường ở những địa điểm rất khác nhau vào cuối tuần so với ngày thường.</a:t>
            </a:r>
            <a:endParaRPr/>
          </a:p>
          <a:p>
            <a:pPr indent="0" lvl="0" marL="0" rtl="0" algn="l">
              <a:spcBef>
                <a:spcPts val="360"/>
              </a:spcBef>
              <a:spcAft>
                <a:spcPts val="0"/>
              </a:spcAft>
              <a:buNone/>
            </a:pPr>
            <a:r>
              <a:rPr b="0" lang="en-US" sz="1200"/>
              <a:t>Điều này có thể là do các hoạt động giải trí, đoàn thể gia đình, v.v.</a:t>
            </a:r>
            <a:endParaRPr/>
          </a:p>
          <a:p>
            <a:pPr indent="0" lvl="0" marL="0" rtl="0" algn="l">
              <a:spcBef>
                <a:spcPts val="360"/>
              </a:spcBef>
              <a:spcAft>
                <a:spcPts val="0"/>
              </a:spcAft>
              <a:buNone/>
            </a:pPr>
            <a:r>
              <a:rPr b="0" lang="en-US" sz="1200"/>
              <a:t>Nhà cung cấp bắt đầu theo dõi vị trí của khách hàng và bắt đầu gửi phiếu giảm giá chỉ hợp lệ tại một cửa hàng bán lẻ gần vị trí hiện tại của họ.</a:t>
            </a:r>
            <a:endParaRPr/>
          </a:p>
          <a:p>
            <a:pPr indent="0" lvl="0" marL="0" rtl="0" algn="l">
              <a:spcBef>
                <a:spcPts val="360"/>
              </a:spcBef>
              <a:spcAft>
                <a:spcPts val="0"/>
              </a:spcAft>
              <a:buNone/>
            </a:pPr>
            <a:r>
              <a:rPr b="0" lang="en-US" sz="1200"/>
              <a:t>Chương trình này là một thành công lớn.</a:t>
            </a:r>
            <a:endParaRPr b="0" sz="1200"/>
          </a:p>
          <a:p>
            <a:pPr indent="0" lvl="0" marL="0" rtl="0" algn="l">
              <a:spcBef>
                <a:spcPts val="360"/>
              </a:spcBef>
              <a:spcAft>
                <a:spcPts val="0"/>
              </a:spcAft>
              <a:buNone/>
            </a:pPr>
            <a:r>
              <a:t/>
            </a:r>
            <a:endParaRPr b="0" sz="1200"/>
          </a:p>
          <a:p>
            <a:pPr indent="0" lvl="0" marL="0" marR="0" rtl="0" algn="l">
              <a:lnSpc>
                <a:spcPct val="100000"/>
              </a:lnSpc>
              <a:spcBef>
                <a:spcPts val="360"/>
              </a:spcBef>
              <a:spcAft>
                <a:spcPts val="0"/>
              </a:spcAft>
              <a:buClr>
                <a:schemeClr val="dk1"/>
              </a:buClr>
              <a:buSzPts val="1200"/>
              <a:buFont typeface="Arial"/>
              <a:buNone/>
            </a:pPr>
            <a:r>
              <a:rPr b="1" lang="en-US" sz="1200"/>
              <a:t>[Thông điệp chính]</a:t>
            </a:r>
            <a:endParaRPr b="0" sz="1200"/>
          </a:p>
          <a:p>
            <a:pPr indent="0" lvl="0" marL="0" rtl="0" algn="l">
              <a:spcBef>
                <a:spcPts val="360"/>
              </a:spcBef>
              <a:spcAft>
                <a:spcPts val="0"/>
              </a:spcAft>
              <a:buNone/>
            </a:pPr>
            <a:r>
              <a:rPr b="0" lang="en-US" sz="1200"/>
              <a:t>Nhìn bề ngoài, dịch vụ tùy chỉnh có vẻ hơi giống với đề xuất, tuy nhiên, có một yếu tố bổ sung rất quan trọng cần được tích hợp vào hệ thống.</a:t>
            </a:r>
            <a:endParaRPr/>
          </a:p>
          <a:p>
            <a:pPr indent="0" lvl="0" marL="0" rtl="0" algn="l">
              <a:spcBef>
                <a:spcPts val="360"/>
              </a:spcBef>
              <a:spcAft>
                <a:spcPts val="0"/>
              </a:spcAft>
              <a:buNone/>
            </a:pPr>
            <a:r>
              <a:rPr b="0" lang="en-US" sz="1200"/>
              <a:t>Thông tin thời gian thực hiện tại như vị trí hiện tại, hoạt động lướt web hiện tại được kết hợp để tạo nội dung khác nhau.</a:t>
            </a:r>
            <a:endParaRPr/>
          </a:p>
        </p:txBody>
      </p:sp>
      <p:sp>
        <p:nvSpPr>
          <p:cNvPr id="264" name="Google Shape;26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3" name="Shape 3513"/>
        <p:cNvGrpSpPr/>
        <p:nvPr/>
      </p:nvGrpSpPr>
      <p:grpSpPr>
        <a:xfrm>
          <a:off x="0" y="0"/>
          <a:ext cx="0" cy="0"/>
          <a:chOff x="0" y="0"/>
          <a:chExt cx="0" cy="0"/>
        </a:xfrm>
      </p:grpSpPr>
      <p:sp>
        <p:nvSpPr>
          <p:cNvPr id="3514" name="Google Shape;3514;p10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5" name="Google Shape;3515;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839"/>
              <a:buFont typeface="Arial"/>
              <a:buNone/>
            </a:pPr>
            <a:r>
              <a:rPr b="1" lang="en-US" sz="839"/>
              <a:t>[Hướng dẫn của giảng viên] </a:t>
            </a:r>
            <a:endParaRPr/>
          </a:p>
          <a:p>
            <a:pPr indent="0" lvl="0" marL="0" marR="0" rtl="0" algn="l">
              <a:lnSpc>
                <a:spcPct val="80000"/>
              </a:lnSpc>
              <a:spcBef>
                <a:spcPts val="252"/>
              </a:spcBef>
              <a:spcAft>
                <a:spcPts val="0"/>
              </a:spcAft>
              <a:buClr>
                <a:schemeClr val="dk1"/>
              </a:buClr>
              <a:buSzPts val="839"/>
              <a:buFont typeface="Arial"/>
              <a:buNone/>
            </a:pPr>
            <a:r>
              <a:rPr lang="en-US" sz="839"/>
              <a:t>Một lỗi datanode không phải là một điểm lỗi duy nhất.</a:t>
            </a:r>
            <a:endParaRPr/>
          </a:p>
          <a:p>
            <a:pPr indent="0" lvl="0" marL="0" marR="0" rtl="0" algn="l">
              <a:lnSpc>
                <a:spcPct val="80000"/>
              </a:lnSpc>
              <a:spcBef>
                <a:spcPts val="252"/>
              </a:spcBef>
              <a:spcAft>
                <a:spcPts val="0"/>
              </a:spcAft>
              <a:buClr>
                <a:schemeClr val="dk1"/>
              </a:buClr>
              <a:buSzPts val="839"/>
              <a:buFont typeface="Arial"/>
              <a:buNone/>
            </a:pPr>
            <a:r>
              <a:rPr lang="en-US" sz="839"/>
              <a:t>HDFS có thể tiếp tục hoạt động mà không gặp sự cố.</a:t>
            </a:r>
            <a:endParaRPr/>
          </a:p>
          <a:p>
            <a:pPr indent="0" lvl="0" marL="0" marR="0" rtl="0" algn="l">
              <a:lnSpc>
                <a:spcPct val="80000"/>
              </a:lnSpc>
              <a:spcBef>
                <a:spcPts val="252"/>
              </a:spcBef>
              <a:spcAft>
                <a:spcPts val="0"/>
              </a:spcAft>
              <a:buClr>
                <a:schemeClr val="dk1"/>
              </a:buClr>
              <a:buSzPts val="839"/>
              <a:buFont typeface="Arial"/>
              <a:buNone/>
            </a:pPr>
            <a:r>
              <a:rPr lang="en-US" sz="839"/>
              <a:t>Tuy nhiên, các khối được lưu trữ trên datanode bị lỗi cần được xử lý.</a:t>
            </a:r>
            <a:endParaRPr/>
          </a:p>
          <a:p>
            <a:pPr indent="0" lvl="0" marL="0" marR="0" rtl="0" algn="l">
              <a:lnSpc>
                <a:spcPct val="80000"/>
              </a:lnSpc>
              <a:spcBef>
                <a:spcPts val="252"/>
              </a:spcBef>
              <a:spcAft>
                <a:spcPts val="0"/>
              </a:spcAft>
              <a:buClr>
                <a:schemeClr val="dk1"/>
              </a:buClr>
              <a:buSzPts val="839"/>
              <a:buFont typeface="Arial"/>
              <a:buNone/>
            </a:pPr>
            <a:r>
              <a:rPr lang="en-US" sz="839"/>
              <a:t>Vì các khối đó sẽ bị coi là bị mất, chúng sẽ được sao chép dưới mức và NameNode sẽ hướng dẫn các namenode khác tạo bản sao.</a:t>
            </a:r>
            <a:endParaRPr/>
          </a:p>
          <a:p>
            <a:pPr indent="0" lvl="0" marL="0" marR="0" rtl="0" algn="l">
              <a:lnSpc>
                <a:spcPct val="80000"/>
              </a:lnSpc>
              <a:spcBef>
                <a:spcPts val="252"/>
              </a:spcBef>
              <a:spcAft>
                <a:spcPts val="0"/>
              </a:spcAft>
              <a:buClr>
                <a:schemeClr val="dk1"/>
              </a:buClr>
              <a:buSzPts val="840"/>
              <a:buFont typeface="Arial"/>
              <a:buNone/>
            </a:pPr>
            <a:r>
              <a:t/>
            </a:r>
            <a:endParaRPr sz="839"/>
          </a:p>
          <a:p>
            <a:pPr indent="0" lvl="0" marL="0" marR="0" rtl="0" algn="l">
              <a:lnSpc>
                <a:spcPct val="80000"/>
              </a:lnSpc>
              <a:spcBef>
                <a:spcPts val="252"/>
              </a:spcBef>
              <a:spcAft>
                <a:spcPts val="0"/>
              </a:spcAft>
              <a:buClr>
                <a:schemeClr val="dk1"/>
              </a:buClr>
              <a:buSzPts val="839"/>
              <a:buFont typeface="Arial"/>
              <a:buNone/>
            </a:pPr>
            <a:r>
              <a:rPr lang="en-US" sz="839"/>
              <a:t>Một tình huống thú vị xảy ra nếu namenode đó (dn_rejoin) tham gia lại vào cụm thì tất cả các khối dữ liệu của nó vẫn còn nguyên vẹn.</a:t>
            </a:r>
            <a:endParaRPr/>
          </a:p>
          <a:p>
            <a:pPr indent="0" lvl="0" marL="0" marR="0" rtl="0" algn="l">
              <a:lnSpc>
                <a:spcPct val="80000"/>
              </a:lnSpc>
              <a:spcBef>
                <a:spcPts val="252"/>
              </a:spcBef>
              <a:spcAft>
                <a:spcPts val="0"/>
              </a:spcAft>
              <a:buClr>
                <a:schemeClr val="dk1"/>
              </a:buClr>
              <a:buSzPts val="839"/>
              <a:buFont typeface="Arial"/>
              <a:buNone/>
            </a:pPr>
            <a:r>
              <a:rPr lang="en-US" sz="839"/>
              <a:t>Bây giờ tất cả các khối từ namenode được nối lại sẽ được sao chép quá mức.</a:t>
            </a:r>
            <a:endParaRPr/>
          </a:p>
          <a:p>
            <a:pPr indent="0" lvl="0" marL="0" marR="0" rtl="0" algn="l">
              <a:lnSpc>
                <a:spcPct val="80000"/>
              </a:lnSpc>
              <a:spcBef>
                <a:spcPts val="252"/>
              </a:spcBef>
              <a:spcAft>
                <a:spcPts val="0"/>
              </a:spcAft>
              <a:buClr>
                <a:schemeClr val="dk1"/>
              </a:buClr>
              <a:buSzPts val="839"/>
              <a:buFont typeface="Arial"/>
              <a:buNone/>
            </a:pPr>
            <a:r>
              <a:rPr lang="en-US" sz="839"/>
              <a:t>Câu hỏi là, cái nào để xóa?</a:t>
            </a:r>
            <a:endParaRPr/>
          </a:p>
          <a:p>
            <a:pPr indent="0" lvl="0" marL="0" marR="0" rtl="0" algn="l">
              <a:lnSpc>
                <a:spcPct val="80000"/>
              </a:lnSpc>
              <a:spcBef>
                <a:spcPts val="252"/>
              </a:spcBef>
              <a:spcAft>
                <a:spcPts val="0"/>
              </a:spcAft>
              <a:buClr>
                <a:schemeClr val="dk1"/>
              </a:buClr>
              <a:buSzPts val="840"/>
              <a:buFont typeface="Arial"/>
              <a:buNone/>
            </a:pPr>
            <a:r>
              <a:t/>
            </a:r>
            <a:endParaRPr sz="839"/>
          </a:p>
          <a:p>
            <a:pPr indent="0" lvl="0" marL="0" marR="0" rtl="0" algn="l">
              <a:lnSpc>
                <a:spcPct val="80000"/>
              </a:lnSpc>
              <a:spcBef>
                <a:spcPts val="252"/>
              </a:spcBef>
              <a:spcAft>
                <a:spcPts val="0"/>
              </a:spcAft>
              <a:buClr>
                <a:schemeClr val="dk1"/>
              </a:buClr>
              <a:buSzPts val="839"/>
              <a:buFont typeface="Arial"/>
              <a:buNone/>
            </a:pPr>
            <a:r>
              <a:rPr lang="en-US" sz="839"/>
              <a:t>Đề xuất 1: Xóa tất cả các bản sao mới được tạo vì dn_rejoin có tất cả các khối cần thiết</a:t>
            </a:r>
            <a:endParaRPr/>
          </a:p>
          <a:p>
            <a:pPr indent="0" lvl="0" marL="0" marR="0" rtl="0" algn="l">
              <a:lnSpc>
                <a:spcPct val="80000"/>
              </a:lnSpc>
              <a:spcBef>
                <a:spcPts val="252"/>
              </a:spcBef>
              <a:spcAft>
                <a:spcPts val="0"/>
              </a:spcAft>
              <a:buClr>
                <a:schemeClr val="dk1"/>
              </a:buClr>
              <a:buSzPts val="839"/>
              <a:buFont typeface="Arial"/>
              <a:buNone/>
            </a:pPr>
            <a:r>
              <a:rPr lang="en-US" sz="839"/>
              <a:t>Vấn đề 1: Điều gì sẽ xảy ra nếu dn_rejoin đang trên bờ vực và lại bị lỗi? Cuối cùng chúng ta sẽ phải sao chép lại tất cả.</a:t>
            </a:r>
            <a:endParaRPr/>
          </a:p>
          <a:p>
            <a:pPr indent="0" lvl="0" marL="0" marR="0" rtl="0" algn="l">
              <a:lnSpc>
                <a:spcPct val="80000"/>
              </a:lnSpc>
              <a:spcBef>
                <a:spcPts val="252"/>
              </a:spcBef>
              <a:spcAft>
                <a:spcPts val="0"/>
              </a:spcAft>
              <a:buClr>
                <a:schemeClr val="dk1"/>
              </a:buClr>
              <a:buSzPts val="840"/>
              <a:buFont typeface="Arial"/>
              <a:buNone/>
            </a:pPr>
            <a:r>
              <a:t/>
            </a:r>
            <a:endParaRPr sz="839"/>
          </a:p>
          <a:p>
            <a:pPr indent="0" lvl="0" marL="0" marR="0" rtl="0" algn="l">
              <a:lnSpc>
                <a:spcPct val="80000"/>
              </a:lnSpc>
              <a:spcBef>
                <a:spcPts val="252"/>
              </a:spcBef>
              <a:spcAft>
                <a:spcPts val="0"/>
              </a:spcAft>
              <a:buClr>
                <a:schemeClr val="dk1"/>
              </a:buClr>
              <a:buSzPts val="839"/>
              <a:buFont typeface="Arial"/>
              <a:buNone/>
            </a:pPr>
            <a:r>
              <a:rPr lang="en-US" sz="839"/>
              <a:t>Đề xuất 2: Xóa tất cả các khối khỏi dn_rejoin và giữ lại tất cả các khối mới được sao chép</a:t>
            </a:r>
            <a:endParaRPr/>
          </a:p>
          <a:p>
            <a:pPr indent="0" lvl="0" marL="0" marR="0" rtl="0" algn="l">
              <a:lnSpc>
                <a:spcPct val="80000"/>
              </a:lnSpc>
              <a:spcBef>
                <a:spcPts val="252"/>
              </a:spcBef>
              <a:spcAft>
                <a:spcPts val="0"/>
              </a:spcAft>
              <a:buClr>
                <a:schemeClr val="dk1"/>
              </a:buClr>
              <a:buSzPts val="839"/>
              <a:buFont typeface="Arial"/>
              <a:buNone/>
            </a:pPr>
            <a:r>
              <a:rPr lang="en-US" sz="839"/>
              <a:t>Vấn đề 2: dn_rejoin bây giờ sẽ giống như một canvas mở. Chính sách NN có cân bằng tải sẽ có xu hướng ghi các khối mới vào dn_rejoin. Điều này có thể dẫn đến những vấn đề lớn. dn_rejoin có thể chết lần nữa (đặc biệt nếu nó chết do các sự cố phần cứng không liên tục), trong trường hợp đó, chúng ta chỉ mất một loạt các khối từ dữ liệu mới "nóng". Ngoài ra, vì dữ liệu được viết sẽ có xu hướng "nóng" nên sẽ có nhiều quyền truy cập dữ liệu tiềm năng hơn. Điều này có thể dẫn đến thời gian truy cập không hiệu quả, đặc biệt nếu có sự cố phần cứng gián đoạn ẩn tại dn_rejoin.</a:t>
            </a:r>
            <a:endParaRPr/>
          </a:p>
          <a:p>
            <a:pPr indent="0" lvl="0" marL="0" marR="0" rtl="0" algn="l">
              <a:lnSpc>
                <a:spcPct val="80000"/>
              </a:lnSpc>
              <a:spcBef>
                <a:spcPts val="252"/>
              </a:spcBef>
              <a:spcAft>
                <a:spcPts val="0"/>
              </a:spcAft>
              <a:buClr>
                <a:schemeClr val="dk1"/>
              </a:buClr>
              <a:buSzPts val="840"/>
              <a:buFont typeface="Arial"/>
              <a:buNone/>
            </a:pPr>
            <a:r>
              <a:t/>
            </a:r>
            <a:endParaRPr sz="839"/>
          </a:p>
          <a:p>
            <a:pPr indent="0" lvl="0" marL="0" marR="0" rtl="0" algn="l">
              <a:lnSpc>
                <a:spcPct val="80000"/>
              </a:lnSpc>
              <a:spcBef>
                <a:spcPts val="252"/>
              </a:spcBef>
              <a:spcAft>
                <a:spcPts val="0"/>
              </a:spcAft>
              <a:buClr>
                <a:schemeClr val="dk1"/>
              </a:buClr>
              <a:buSzPts val="839"/>
              <a:buFont typeface="Arial"/>
              <a:buNone/>
            </a:pPr>
            <a:r>
              <a:rPr lang="en-US" sz="839"/>
              <a:t>Giải pháp: Chọn ngẫu nhiên các khối được sao chép quá mức cần xóa.</a:t>
            </a:r>
            <a:endParaRPr sz="839"/>
          </a:p>
          <a:p>
            <a:pPr indent="0" lvl="0" marL="0" marR="0" rtl="0" algn="l">
              <a:lnSpc>
                <a:spcPct val="80000"/>
              </a:lnSpc>
              <a:spcBef>
                <a:spcPts val="252"/>
              </a:spcBef>
              <a:spcAft>
                <a:spcPts val="0"/>
              </a:spcAft>
              <a:buClr>
                <a:schemeClr val="dk1"/>
              </a:buClr>
              <a:buSzPts val="840"/>
              <a:buFont typeface="Arial"/>
              <a:buNone/>
            </a:pPr>
            <a:r>
              <a:t/>
            </a:r>
            <a:endParaRPr b="1" sz="839"/>
          </a:p>
          <a:p>
            <a:pPr indent="0" lvl="0" marL="0" marR="0" rtl="0" algn="l">
              <a:lnSpc>
                <a:spcPct val="80000"/>
              </a:lnSpc>
              <a:spcBef>
                <a:spcPts val="252"/>
              </a:spcBef>
              <a:spcAft>
                <a:spcPts val="0"/>
              </a:spcAft>
              <a:buClr>
                <a:schemeClr val="dk1"/>
              </a:buClr>
              <a:buSzPts val="839"/>
              <a:buFont typeface="Arial"/>
              <a:buNone/>
            </a:pPr>
            <a:r>
              <a:rPr b="1" lang="en-US" sz="839"/>
              <a:t>[Thông điệp chính]</a:t>
            </a:r>
            <a:r>
              <a:rPr lang="en-US" sz="839"/>
              <a:t> </a:t>
            </a:r>
            <a:endParaRPr sz="839"/>
          </a:p>
          <a:p>
            <a:pPr indent="0" lvl="0" marL="0" marR="0" rtl="0" algn="l">
              <a:lnSpc>
                <a:spcPct val="80000"/>
              </a:lnSpc>
              <a:spcBef>
                <a:spcPts val="252"/>
              </a:spcBef>
              <a:spcAft>
                <a:spcPts val="0"/>
              </a:spcAft>
              <a:buClr>
                <a:schemeClr val="dk1"/>
              </a:buClr>
              <a:buSzPts val="839"/>
              <a:buFont typeface="Arial"/>
              <a:buNone/>
            </a:pPr>
            <a:r>
              <a:rPr b="0" lang="en-US" sz="839"/>
              <a:t>DataNodes gửi nhịp tim đến NameNode để cho biết rằng nó đang hoạt động. Trong nhịp tim, nó bao gồm một danh sách các id khối mà nó đang lưu trữ.</a:t>
            </a:r>
            <a:endParaRPr b="1" sz="839">
              <a:solidFill>
                <a:schemeClr val="dk1"/>
              </a:solidFill>
            </a:endParaRPr>
          </a:p>
        </p:txBody>
      </p:sp>
      <p:sp>
        <p:nvSpPr>
          <p:cNvPr id="3516" name="Google Shape;3516;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2" name="Shape 3522"/>
        <p:cNvGrpSpPr/>
        <p:nvPr/>
      </p:nvGrpSpPr>
      <p:grpSpPr>
        <a:xfrm>
          <a:off x="0" y="0"/>
          <a:ext cx="0" cy="0"/>
          <a:chOff x="0" y="0"/>
          <a:chExt cx="0" cy="0"/>
        </a:xfrm>
      </p:grpSpPr>
      <p:sp>
        <p:nvSpPr>
          <p:cNvPr id="3523" name="Google Shape;3523;p10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4" name="Google Shape;3524;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sz="1200"/>
          </a:p>
          <a:p>
            <a:pPr indent="0" lvl="0" marL="0" rtl="0" algn="l">
              <a:spcBef>
                <a:spcPts val="0"/>
              </a:spcBef>
              <a:spcAft>
                <a:spcPts val="0"/>
              </a:spcAft>
              <a:buNone/>
            </a:pPr>
            <a:r>
              <a:rPr lang="en-US" sz="1200"/>
              <a:t>HDFS cũng có quyền kiểm soát truy cập cho chủ sở hữu, nhóm và những người khác.</a:t>
            </a:r>
            <a:endParaRPr/>
          </a:p>
          <a:p>
            <a:pPr indent="0" lvl="0" marL="0" rtl="0" algn="l">
              <a:spcBef>
                <a:spcPts val="0"/>
              </a:spcBef>
              <a:spcAft>
                <a:spcPts val="0"/>
              </a:spcAft>
              <a:buNone/>
            </a:pPr>
            <a:r>
              <a:rPr lang="en-US" sz="1200"/>
              <a:t>Chúng tôi cũng có thể thực thi "hdfs dfs –chmod" để thay đổi các quyền truy cập đó, giống như chúng tôi có thể làm trong Linux.</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Tuy nhiên, nếu chúng ta cần hoặc muốn kiểm soát chi tiết hơn, hãy bật ACL.</a:t>
            </a:r>
            <a:endParaRPr/>
          </a:p>
          <a:p>
            <a:pPr indent="0" lvl="0" marL="0" rtl="0" algn="l">
              <a:spcBef>
                <a:spcPts val="0"/>
              </a:spcBef>
              <a:spcAft>
                <a:spcPts val="0"/>
              </a:spcAft>
              <a:buNone/>
            </a:pPr>
            <a:r>
              <a:rPr lang="en-US" sz="1200"/>
              <a:t>Điều này sẽ cho phép chúng tôi sử dụng "hdfs dfs –setfacl" để đặt kiểm soát truy cập hạt mịn cho các cá nhân, nhóm, thư mục con, v.v.</a:t>
            </a:r>
            <a:endParaRPr/>
          </a:p>
          <a:p>
            <a:pPr indent="0" lvl="0" marL="0" rtl="0" algn="l">
              <a:spcBef>
                <a:spcPts val="0"/>
              </a:spcBef>
              <a:spcAft>
                <a:spcPts val="0"/>
              </a:spcAft>
              <a:buNone/>
            </a:pPr>
            <a:r>
              <a:rPr lang="en-US" sz="1200"/>
              <a:t>Chúng ta có thể vài acl hiện tại bằng lệnh "hdfs dfs –getfacl“</a:t>
            </a:r>
            <a:endParaRPr sz="1200"/>
          </a:p>
          <a:p>
            <a:pPr indent="0" lvl="0" marL="0" rtl="0" algn="l">
              <a:spcBef>
                <a:spcPts val="0"/>
              </a:spcBef>
              <a:spcAft>
                <a:spcPts val="0"/>
              </a:spcAft>
              <a:buNone/>
            </a:pPr>
            <a:r>
              <a:t/>
            </a:r>
            <a:endParaRPr b="0" sz="1200">
              <a:solidFill>
                <a:schemeClr val="dk1"/>
              </a:solidFill>
            </a:endParaRPr>
          </a:p>
          <a:p>
            <a:pPr indent="0" lvl="0" marL="0" marR="0" rtl="0" algn="l">
              <a:lnSpc>
                <a:spcPct val="100000"/>
              </a:lnSpc>
              <a:spcBef>
                <a:spcPts val="360"/>
              </a:spcBef>
              <a:spcAft>
                <a:spcPts val="0"/>
              </a:spcAft>
              <a:buClr>
                <a:schemeClr val="dk1"/>
              </a:buClr>
              <a:buSzPts val="1200"/>
              <a:buFont typeface="Arial"/>
              <a:buNone/>
            </a:pPr>
            <a:r>
              <a:rPr b="1" lang="en-US"/>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Các tệp HDFS có một vị trí như quyền đọc, ghi và thực thi được hiển thị với "hdfs dfs -ls filename"</a:t>
            </a:r>
            <a:endParaRPr b="0" sz="1200">
              <a:solidFill>
                <a:schemeClr val="dk1"/>
              </a:solidFill>
            </a:endParaRPr>
          </a:p>
        </p:txBody>
      </p:sp>
      <p:sp>
        <p:nvSpPr>
          <p:cNvPr id="3525" name="Google Shape;3525;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2" name="Shape 3532"/>
        <p:cNvGrpSpPr/>
        <p:nvPr/>
      </p:nvGrpSpPr>
      <p:grpSpPr>
        <a:xfrm>
          <a:off x="0" y="0"/>
          <a:ext cx="0" cy="0"/>
          <a:chOff x="0" y="0"/>
          <a:chExt cx="0" cy="0"/>
        </a:xfrm>
      </p:grpSpPr>
      <p:sp>
        <p:nvSpPr>
          <p:cNvPr id="3533" name="Google Shape;3533;p10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4" name="Google Shape;3534;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sz="1200"/>
          </a:p>
          <a:p>
            <a:pPr indent="0" lvl="0" marL="0" rtl="0" algn="l">
              <a:spcBef>
                <a:spcPts val="0"/>
              </a:spcBef>
              <a:spcAft>
                <a:spcPts val="0"/>
              </a:spcAft>
              <a:buNone/>
            </a:pPr>
            <a:r>
              <a:rPr lang="en-US" sz="1200"/>
              <a:t>Trong vài slide tiếp theo, chúng tôi sẽ trình bày công cụ dòng lệnh để truy cập HDFS. Cú pháp lệnh là "hdfs dfs" theo sau là -&lt;lệnh phụ&gt;.</a:t>
            </a:r>
            <a:endParaRPr/>
          </a:p>
          <a:p>
            <a:pPr indent="0" lvl="0" marL="0" rtl="0" algn="l">
              <a:spcBef>
                <a:spcPts val="0"/>
              </a:spcBef>
              <a:spcAft>
                <a:spcPts val="0"/>
              </a:spcAft>
              <a:buNone/>
            </a:pPr>
            <a:r>
              <a:rPr lang="en-US" sz="1200"/>
              <a:t>Trong slide này, chúng tôi trình bày lệnh con được sử dụng phổ biến nhất.</a:t>
            </a:r>
            <a:endParaRPr sz="1200"/>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b="1" lang="en-US" sz="1200">
                <a:solidFill>
                  <a:schemeClr val="dk1"/>
                </a:solidFill>
              </a:rPr>
              <a:t>[Tài liệu tham khảo]</a:t>
            </a:r>
            <a:endParaRPr/>
          </a:p>
          <a:p>
            <a:pPr indent="0" lvl="0" marL="0" marR="0" rtl="0" algn="l">
              <a:lnSpc>
                <a:spcPct val="100000"/>
              </a:lnSpc>
              <a:spcBef>
                <a:spcPts val="360"/>
              </a:spcBef>
              <a:spcAft>
                <a:spcPts val="0"/>
              </a:spcAft>
              <a:buClr>
                <a:schemeClr val="dk1"/>
              </a:buClr>
              <a:buSzPts val="1200"/>
              <a:buFont typeface="Arial"/>
              <a:buNone/>
            </a:pPr>
            <a:r>
              <a:rPr b="0" lang="en-US" sz="1200"/>
              <a:t>https://hadoop.apache.org/docs/current/hadoop-project-dist/hadoop-common/FileSystemShell.html</a:t>
            </a:r>
            <a:endParaRPr/>
          </a:p>
          <a:p>
            <a:pPr indent="0" lvl="0" marL="0" rtl="0" algn="l">
              <a:spcBef>
                <a:spcPts val="0"/>
              </a:spcBef>
              <a:spcAft>
                <a:spcPts val="0"/>
              </a:spcAft>
              <a:buNone/>
            </a:pPr>
            <a:r>
              <a:t/>
            </a:r>
            <a:endParaRPr/>
          </a:p>
        </p:txBody>
      </p:sp>
      <p:sp>
        <p:nvSpPr>
          <p:cNvPr id="3535" name="Google Shape;3535;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2" name="Shape 3542"/>
        <p:cNvGrpSpPr/>
        <p:nvPr/>
      </p:nvGrpSpPr>
      <p:grpSpPr>
        <a:xfrm>
          <a:off x="0" y="0"/>
          <a:ext cx="0" cy="0"/>
          <a:chOff x="0" y="0"/>
          <a:chExt cx="0" cy="0"/>
        </a:xfrm>
      </p:grpSpPr>
      <p:sp>
        <p:nvSpPr>
          <p:cNvPr id="3543" name="Google Shape;3543;p10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4" name="Google Shape;3544;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[Thông điệp chính]</a:t>
            </a:r>
            <a:endParaRPr/>
          </a:p>
          <a:p>
            <a:pPr indent="0" lvl="0" marL="0" marR="0" rtl="0" algn="l">
              <a:lnSpc>
                <a:spcPct val="100000"/>
              </a:lnSpc>
              <a:spcBef>
                <a:spcPts val="360"/>
              </a:spcBef>
              <a:spcAft>
                <a:spcPts val="0"/>
              </a:spcAft>
              <a:buClr>
                <a:schemeClr val="dk1"/>
              </a:buClr>
              <a:buSzPts val="1200"/>
              <a:buFont typeface="Arial"/>
              <a:buNone/>
            </a:pPr>
            <a:r>
              <a:rPr lang="en-US" sz="1200">
                <a:solidFill>
                  <a:schemeClr val="dk1"/>
                </a:solidFill>
              </a:rPr>
              <a:t>Sao chép dữ liệu giữa hệ thống tệp linux cục bộ và hệ thống tệp HDFS</a:t>
            </a:r>
            <a:endParaRPr b="1" sz="1200">
              <a:solidFill>
                <a:schemeClr val="dk1"/>
              </a:solidFill>
            </a:endParaRPr>
          </a:p>
          <a:p>
            <a:pPr indent="0" lvl="0" marL="0" marR="0" rtl="0" algn="l">
              <a:lnSpc>
                <a:spcPct val="100000"/>
              </a:lnSpc>
              <a:spcBef>
                <a:spcPts val="360"/>
              </a:spcBef>
              <a:spcAft>
                <a:spcPts val="0"/>
              </a:spcAft>
              <a:buClr>
                <a:schemeClr val="dk1"/>
              </a:buClr>
              <a:buSzPts val="1200"/>
              <a:buFont typeface="Arial"/>
              <a:buNone/>
            </a:pPr>
            <a:r>
              <a:t/>
            </a:r>
            <a:endParaRPr b="1"/>
          </a:p>
        </p:txBody>
      </p:sp>
      <p:sp>
        <p:nvSpPr>
          <p:cNvPr id="3545" name="Google Shape;3545;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9" name="Shape 3559"/>
        <p:cNvGrpSpPr/>
        <p:nvPr/>
      </p:nvGrpSpPr>
      <p:grpSpPr>
        <a:xfrm>
          <a:off x="0" y="0"/>
          <a:ext cx="0" cy="0"/>
          <a:chOff x="0" y="0"/>
          <a:chExt cx="0" cy="0"/>
        </a:xfrm>
      </p:grpSpPr>
      <p:sp>
        <p:nvSpPr>
          <p:cNvPr id="3560" name="Google Shape;3560;p10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1" name="Google Shape;3561;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sz="1200"/>
          </a:p>
          <a:p>
            <a:pPr indent="0" lvl="0" marL="0" rtl="0" algn="l">
              <a:spcBef>
                <a:spcPts val="0"/>
              </a:spcBef>
              <a:spcAft>
                <a:spcPts val="0"/>
              </a:spcAft>
              <a:buNone/>
            </a:pPr>
            <a:r>
              <a:rPr lang="en-US" sz="1200"/>
              <a:t>Chúng tôi trình bày công cụ dòng lệnh để truy cập HDFS.</a:t>
            </a:r>
            <a:endParaRPr/>
          </a:p>
          <a:p>
            <a:pPr indent="0" lvl="0" marL="0" rtl="0" algn="l">
              <a:spcBef>
                <a:spcPts val="0"/>
              </a:spcBef>
              <a:spcAft>
                <a:spcPts val="0"/>
              </a:spcAft>
              <a:buNone/>
            </a:pPr>
            <a:r>
              <a:rPr lang="en-US" sz="1200"/>
              <a:t>Cú pháp lệnh là "hdfs dfs" theo sau là -&lt;lệnh phụ&gt;.</a:t>
            </a:r>
            <a:endParaRPr/>
          </a:p>
          <a:p>
            <a:pPr indent="0" lvl="0" marL="0" rtl="0" algn="l">
              <a:spcBef>
                <a:spcPts val="0"/>
              </a:spcBef>
              <a:spcAft>
                <a:spcPts val="0"/>
              </a:spcAft>
              <a:buNone/>
            </a:pPr>
            <a:r>
              <a:rPr lang="en-US" sz="1200"/>
              <a:t>Trong slide này, chúng tôi trình bày một tập hợp con các lệnh shell hệ thống tệp HDFS thường được sử dụng.</a:t>
            </a:r>
            <a:endParaRPr b="1"/>
          </a:p>
          <a:p>
            <a:pPr indent="0" lvl="0" marL="0" marR="0" rtl="0" algn="l">
              <a:lnSpc>
                <a:spcPct val="100000"/>
              </a:lnSpc>
              <a:spcBef>
                <a:spcPts val="360"/>
              </a:spcBef>
              <a:spcAft>
                <a:spcPts val="0"/>
              </a:spcAft>
              <a:buClr>
                <a:schemeClr val="dk1"/>
              </a:buClr>
              <a:buSzPts val="1200"/>
              <a:buFont typeface="Arial"/>
              <a:buNone/>
            </a:pPr>
            <a:r>
              <a:t/>
            </a:r>
            <a:endParaRPr b="1"/>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rPr>
              <a:t>[Tài liệu tham khảo]</a:t>
            </a:r>
            <a:endParaRPr/>
          </a:p>
          <a:p>
            <a:pPr indent="0" lvl="0" marL="0" marR="0" rtl="0" algn="l">
              <a:lnSpc>
                <a:spcPct val="100000"/>
              </a:lnSpc>
              <a:spcBef>
                <a:spcPts val="360"/>
              </a:spcBef>
              <a:spcAft>
                <a:spcPts val="0"/>
              </a:spcAft>
              <a:buClr>
                <a:schemeClr val="dk1"/>
              </a:buClr>
              <a:buSzPts val="1200"/>
              <a:buFont typeface="Arial"/>
              <a:buNone/>
            </a:pPr>
            <a:r>
              <a:rPr b="0" lang="en-US" sz="1200"/>
              <a:t>https://hadoop.apache.org/docs/current/hadoop-project-dist/hadoop-common/FileSystemShell.html</a:t>
            </a:r>
            <a:endParaRPr/>
          </a:p>
          <a:p>
            <a:pPr indent="0" lvl="0" marL="0" rtl="0" algn="l">
              <a:spcBef>
                <a:spcPts val="0"/>
              </a:spcBef>
              <a:spcAft>
                <a:spcPts val="0"/>
              </a:spcAft>
              <a:buNone/>
            </a:pPr>
            <a:r>
              <a:t/>
            </a:r>
            <a:endParaRPr/>
          </a:p>
        </p:txBody>
      </p:sp>
      <p:sp>
        <p:nvSpPr>
          <p:cNvPr id="3562" name="Google Shape;3562;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8" name="Shape 3568"/>
        <p:cNvGrpSpPr/>
        <p:nvPr/>
      </p:nvGrpSpPr>
      <p:grpSpPr>
        <a:xfrm>
          <a:off x="0" y="0"/>
          <a:ext cx="0" cy="0"/>
          <a:chOff x="0" y="0"/>
          <a:chExt cx="0" cy="0"/>
        </a:xfrm>
      </p:grpSpPr>
      <p:sp>
        <p:nvSpPr>
          <p:cNvPr id="3569" name="Google Shape;3569;p10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0" name="Google Shape;3570;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1"/>
          </a:p>
          <a:p>
            <a:pPr indent="0" lvl="0" marL="0" marR="0" rtl="0" algn="l">
              <a:lnSpc>
                <a:spcPct val="100000"/>
              </a:lnSpc>
              <a:spcBef>
                <a:spcPts val="360"/>
              </a:spcBef>
              <a:spcAft>
                <a:spcPts val="0"/>
              </a:spcAft>
              <a:buClr>
                <a:schemeClr val="dk1"/>
              </a:buClr>
              <a:buSzPts val="1200"/>
              <a:buFont typeface="Arial"/>
              <a:buNone/>
            </a:pPr>
            <a:r>
              <a:t/>
            </a:r>
            <a:endParaRPr b="1"/>
          </a:p>
          <a:p>
            <a:pPr indent="0" lvl="0" marL="0" marR="0" rtl="0" algn="l">
              <a:lnSpc>
                <a:spcPct val="100000"/>
              </a:lnSpc>
              <a:spcBef>
                <a:spcPts val="360"/>
              </a:spcBef>
              <a:spcAft>
                <a:spcPts val="0"/>
              </a:spcAft>
              <a:buClr>
                <a:schemeClr val="dk1"/>
              </a:buClr>
              <a:buSzPts val="1200"/>
              <a:buFont typeface="Arial"/>
              <a:buNone/>
            </a:pPr>
            <a:r>
              <a:t/>
            </a:r>
            <a:endParaRPr/>
          </a:p>
        </p:txBody>
      </p:sp>
      <p:sp>
        <p:nvSpPr>
          <p:cNvPr id="3571" name="Google Shape;3571;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7" name="Shape 3577"/>
        <p:cNvGrpSpPr/>
        <p:nvPr/>
      </p:nvGrpSpPr>
      <p:grpSpPr>
        <a:xfrm>
          <a:off x="0" y="0"/>
          <a:ext cx="0" cy="0"/>
          <a:chOff x="0" y="0"/>
          <a:chExt cx="0" cy="0"/>
        </a:xfrm>
      </p:grpSpPr>
      <p:sp>
        <p:nvSpPr>
          <p:cNvPr id="3578" name="Google Shape;3578;p10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9" name="Google Shape;3579;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sz="1200"/>
          </a:p>
          <a:p>
            <a:pPr indent="0" lvl="0" marL="0" rtl="0" algn="l">
              <a:spcBef>
                <a:spcPts val="0"/>
              </a:spcBef>
              <a:spcAft>
                <a:spcPts val="0"/>
              </a:spcAft>
              <a:buNone/>
            </a:pPr>
            <a:r>
              <a:rPr lang="en-US" sz="1200"/>
              <a:t>HUE (Hadoop User Experience): Trải nghiệm người dùng là một công cụ dựa trên GUI để truy cập HDFS.</a:t>
            </a:r>
            <a:endParaRPr/>
          </a:p>
          <a:p>
            <a:pPr indent="0" lvl="0" marL="0" rtl="0" algn="l">
              <a:spcBef>
                <a:spcPts val="0"/>
              </a:spcBef>
              <a:spcAft>
                <a:spcPts val="0"/>
              </a:spcAft>
              <a:buNone/>
            </a:pPr>
            <a:r>
              <a:rPr lang="en-US" sz="1200"/>
              <a:t>Chúng tôi sẽ bao quát toàn bộ HUE trong một chương khác.</a:t>
            </a:r>
            <a:endParaRPr/>
          </a:p>
          <a:p>
            <a:pPr indent="0" lvl="0" marL="0" rtl="0" algn="l">
              <a:spcBef>
                <a:spcPts val="0"/>
              </a:spcBef>
              <a:spcAft>
                <a:spcPts val="0"/>
              </a:spcAft>
              <a:buNone/>
            </a:pPr>
            <a:r>
              <a:rPr lang="en-US" sz="1200"/>
              <a:t>Slide này chỉ nên giới thiệu với sinh viên rằng công cụ này có sẵn.</a:t>
            </a:r>
            <a:endParaRPr b="1"/>
          </a:p>
          <a:p>
            <a:pPr indent="0" lvl="0" marL="0" marR="0" rtl="0" algn="l">
              <a:lnSpc>
                <a:spcPct val="100000"/>
              </a:lnSpc>
              <a:spcBef>
                <a:spcPts val="360"/>
              </a:spcBef>
              <a:spcAft>
                <a:spcPts val="0"/>
              </a:spcAft>
              <a:buClr>
                <a:schemeClr val="dk1"/>
              </a:buClr>
              <a:buSzPts val="1200"/>
              <a:buFont typeface="Arial"/>
              <a:buNone/>
            </a:pPr>
            <a:r>
              <a:t/>
            </a:r>
            <a:endParaRPr b="1"/>
          </a:p>
          <a:p>
            <a:pPr indent="0" lvl="0" marL="0" marR="0" rtl="0" algn="l">
              <a:lnSpc>
                <a:spcPct val="100000"/>
              </a:lnSpc>
              <a:spcBef>
                <a:spcPts val="360"/>
              </a:spcBef>
              <a:spcAft>
                <a:spcPts val="0"/>
              </a:spcAft>
              <a:buClr>
                <a:schemeClr val="dk1"/>
              </a:buClr>
              <a:buSzPts val="1200"/>
              <a:buFont typeface="Arial"/>
              <a:buNone/>
            </a:pPr>
            <a:r>
              <a:t/>
            </a:r>
            <a:endParaRPr/>
          </a:p>
        </p:txBody>
      </p:sp>
      <p:sp>
        <p:nvSpPr>
          <p:cNvPr id="3580" name="Google Shape;3580;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7" name="Shape 3587"/>
        <p:cNvGrpSpPr/>
        <p:nvPr/>
      </p:nvGrpSpPr>
      <p:grpSpPr>
        <a:xfrm>
          <a:off x="0" y="0"/>
          <a:ext cx="0" cy="0"/>
          <a:chOff x="0" y="0"/>
          <a:chExt cx="0" cy="0"/>
        </a:xfrm>
      </p:grpSpPr>
      <p:sp>
        <p:nvSpPr>
          <p:cNvPr id="3588" name="Google Shape;3588;p10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9" name="Google Shape;3589;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sz="1200"/>
          </a:p>
          <a:p>
            <a:pPr indent="0" lvl="0" marL="0" rtl="0" algn="l">
              <a:spcBef>
                <a:spcPts val="0"/>
              </a:spcBef>
              <a:spcAft>
                <a:spcPts val="0"/>
              </a:spcAft>
              <a:buNone/>
            </a:pPr>
            <a:r>
              <a:rPr lang="en-US" sz="1200"/>
              <a:t>Mặc dù, giao diện người dùng web namenode cũng là một giao diện GUI cho HDFS, nhưng mục đích của nó hoàn toàn khác với HUE.</a:t>
            </a:r>
            <a:endParaRPr/>
          </a:p>
          <a:p>
            <a:pPr indent="0" lvl="0" marL="0" rtl="0" algn="l">
              <a:spcBef>
                <a:spcPts val="0"/>
              </a:spcBef>
              <a:spcAft>
                <a:spcPts val="0"/>
              </a:spcAft>
              <a:buNone/>
            </a:pPr>
            <a:r>
              <a:rPr lang="en-US" sz="1200"/>
              <a:t>Như tên gọi, HUE dành cho Người dùng Hadoop.</a:t>
            </a:r>
            <a:endParaRPr/>
          </a:p>
          <a:p>
            <a:pPr indent="0" lvl="0" marL="0" rtl="0" algn="l">
              <a:spcBef>
                <a:spcPts val="0"/>
              </a:spcBef>
              <a:spcAft>
                <a:spcPts val="0"/>
              </a:spcAft>
              <a:buNone/>
            </a:pPr>
            <a:r>
              <a:rPr lang="en-US" sz="1200"/>
              <a:t>Chức năng của nó là cung cấp một giao diện GUI được sử dụng thay cho hệ vỏ hệ thống tệp dòng lệnh.</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Giao diện người dùng web namenode là một công cụ quản trị nhiều hơn.</a:t>
            </a:r>
            <a:endParaRPr/>
          </a:p>
          <a:p>
            <a:pPr indent="0" lvl="0" marL="0" rtl="0" algn="l">
              <a:spcBef>
                <a:spcPts val="0"/>
              </a:spcBef>
              <a:spcAft>
                <a:spcPts val="0"/>
              </a:spcAft>
              <a:buNone/>
            </a:pPr>
            <a:r>
              <a:rPr lang="en-US" sz="1200"/>
              <a:t>Nó cung cấp thông tin về sức khỏe của các trình nền khác nhau, các số liệu về những thứ đó, v.v.</a:t>
            </a:r>
            <a:endParaRPr sz="1200"/>
          </a:p>
          <a:p>
            <a:pPr indent="0" lvl="0" marL="0" rtl="0" algn="l">
              <a:spcBef>
                <a:spcPts val="0"/>
              </a:spcBef>
              <a:spcAft>
                <a:spcPts val="0"/>
              </a:spcAft>
              <a:buNone/>
            </a:pPr>
            <a:r>
              <a:t/>
            </a:r>
            <a:endParaRPr b="0" sz="1200">
              <a:solidFill>
                <a:schemeClr val="dk1"/>
              </a:solidFill>
            </a:endParaRPr>
          </a:p>
          <a:p>
            <a:pPr indent="0" lvl="0" marL="0" marR="0" rtl="0" algn="l">
              <a:lnSpc>
                <a:spcPct val="100000"/>
              </a:lnSpc>
              <a:spcBef>
                <a:spcPts val="360"/>
              </a:spcBef>
              <a:spcAft>
                <a:spcPts val="0"/>
              </a:spcAft>
              <a:buClr>
                <a:schemeClr val="dk1"/>
              </a:buClr>
              <a:buSzPts val="1200"/>
              <a:buFont typeface="Arial"/>
              <a:buNone/>
            </a:pPr>
            <a:r>
              <a:rPr b="1" lang="en-US"/>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Từ giao diện người dùng Web NameNode, quản trị viên có thể nhận các báo cáo tình trạng và trạng thái khác nhau, bao gồm cả thông tin siêu dữ liệu.</a:t>
            </a:r>
            <a:endParaRPr b="1" sz="1200">
              <a:solidFill>
                <a:schemeClr val="dk1"/>
              </a:solidFill>
            </a:endParaRPr>
          </a:p>
        </p:txBody>
      </p:sp>
      <p:sp>
        <p:nvSpPr>
          <p:cNvPr id="3590" name="Google Shape;3590;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7" name="Shape 3597"/>
        <p:cNvGrpSpPr/>
        <p:nvPr/>
      </p:nvGrpSpPr>
      <p:grpSpPr>
        <a:xfrm>
          <a:off x="0" y="0"/>
          <a:ext cx="0" cy="0"/>
          <a:chOff x="0" y="0"/>
          <a:chExt cx="0" cy="0"/>
        </a:xfrm>
      </p:grpSpPr>
      <p:sp>
        <p:nvSpPr>
          <p:cNvPr id="3598" name="Google Shape;3598;p10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9" name="Google Shape;3599;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0" name="Google Shape;3600;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8" name="Shape 3608"/>
        <p:cNvGrpSpPr/>
        <p:nvPr/>
      </p:nvGrpSpPr>
      <p:grpSpPr>
        <a:xfrm>
          <a:off x="0" y="0"/>
          <a:ext cx="0" cy="0"/>
          <a:chOff x="0" y="0"/>
          <a:chExt cx="0" cy="0"/>
        </a:xfrm>
      </p:grpSpPr>
      <p:sp>
        <p:nvSpPr>
          <p:cNvPr id="3609" name="Google Shape;3609;p10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0" name="Google Shape;3610;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t>Trong một môi trường điện toán song song phân tán, nhiều ứng dụng và công việc cạnh tranh nhau để tranh giành tài nguyên cụm.</a:t>
            </a:r>
            <a:endParaRPr/>
          </a:p>
          <a:p>
            <a:pPr indent="0" lvl="0" marL="0" marR="0" rtl="0" algn="l">
              <a:lnSpc>
                <a:spcPct val="100000"/>
              </a:lnSpc>
              <a:spcBef>
                <a:spcPts val="360"/>
              </a:spcBef>
              <a:spcAft>
                <a:spcPts val="0"/>
              </a:spcAft>
              <a:buClr>
                <a:schemeClr val="dk1"/>
              </a:buClr>
              <a:buSzPts val="1200"/>
              <a:buFont typeface="Arial"/>
              <a:buNone/>
            </a:pPr>
            <a:r>
              <a:rPr b="0" lang="en-US"/>
              <a:t>Hơn nữa, điều quan trọng là sử dụng tất cả các tài nguyên trong cụm.</a:t>
            </a:r>
            <a:endParaRPr/>
          </a:p>
          <a:p>
            <a:pPr indent="0" lvl="0" marL="0" marR="0" rtl="0" algn="l">
              <a:lnSpc>
                <a:spcPct val="100000"/>
              </a:lnSpc>
              <a:spcBef>
                <a:spcPts val="360"/>
              </a:spcBef>
              <a:spcAft>
                <a:spcPts val="0"/>
              </a:spcAft>
              <a:buClr>
                <a:schemeClr val="dk1"/>
              </a:buClr>
              <a:buSzPts val="1200"/>
              <a:buFont typeface="Arial"/>
              <a:buNone/>
            </a:pPr>
            <a:r>
              <a:rPr b="0" lang="en-US"/>
              <a:t>Yarn làm như vậy bằng cách quản lý và nắm quyền kiểm soát tất cả các tài nguyên có sẵn (hiện tại, tài nguyên có nghĩa là bộ nhớ và lõi) trên tất cả các worker node.</a:t>
            </a:r>
            <a:endParaRPr b="0"/>
          </a:p>
          <a:p>
            <a:pPr indent="0" lvl="0" marL="0" marR="0" rtl="0" algn="l">
              <a:lnSpc>
                <a:spcPct val="100000"/>
              </a:lnSpc>
              <a:spcBef>
                <a:spcPts val="360"/>
              </a:spcBef>
              <a:spcAft>
                <a:spcPts val="0"/>
              </a:spcAft>
              <a:buClr>
                <a:schemeClr val="dk1"/>
              </a:buClr>
              <a:buSzPts val="1200"/>
              <a:buFont typeface="Arial"/>
              <a:buNone/>
            </a:pPr>
            <a:r>
              <a:t/>
            </a:r>
            <a:endParaRPr b="0"/>
          </a:p>
          <a:p>
            <a:pPr indent="0" lvl="0" marL="0" marR="0" rtl="0" algn="l">
              <a:lnSpc>
                <a:spcPct val="100000"/>
              </a:lnSpc>
              <a:spcBef>
                <a:spcPts val="360"/>
              </a:spcBef>
              <a:spcAft>
                <a:spcPts val="0"/>
              </a:spcAft>
              <a:buClr>
                <a:schemeClr val="dk1"/>
              </a:buClr>
              <a:buSzPts val="1200"/>
              <a:buFont typeface="Arial"/>
              <a:buNone/>
            </a:pPr>
            <a:r>
              <a:rPr b="1" lang="en-US"/>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a:t>Yarn là trình quản lý tài nguyên cho các cụm Hadoop.</a:t>
            </a:r>
            <a:endParaRPr/>
          </a:p>
          <a:p>
            <a:pPr indent="0" lvl="0" marL="0" marR="0" rtl="0" algn="l">
              <a:lnSpc>
                <a:spcPct val="100000"/>
              </a:lnSpc>
              <a:spcBef>
                <a:spcPts val="360"/>
              </a:spcBef>
              <a:spcAft>
                <a:spcPts val="0"/>
              </a:spcAft>
              <a:buClr>
                <a:schemeClr val="dk1"/>
              </a:buClr>
              <a:buSzPts val="1200"/>
              <a:buFont typeface="Arial"/>
              <a:buNone/>
            </a:pPr>
            <a:r>
              <a:rPr b="0" lang="en-US"/>
              <a:t>Các ứng dụng sử dụng khung Yarn cùng tồn tại và chia sẻ tài nguyên một cách tối ưu.</a:t>
            </a:r>
            <a:endParaRPr b="0"/>
          </a:p>
          <a:p>
            <a:pPr indent="0" lvl="0" marL="0" marR="0" rtl="0" algn="l">
              <a:lnSpc>
                <a:spcPct val="100000"/>
              </a:lnSpc>
              <a:spcBef>
                <a:spcPts val="360"/>
              </a:spcBef>
              <a:spcAft>
                <a:spcPts val="0"/>
              </a:spcAft>
              <a:buClr>
                <a:schemeClr val="dk1"/>
              </a:buClr>
              <a:buSzPts val="1200"/>
              <a:buFont typeface="Arial"/>
              <a:buNone/>
            </a:pPr>
            <a:r>
              <a:t/>
            </a:r>
            <a:endParaRPr b="1" sz="1200">
              <a:solidFill>
                <a:schemeClr val="dk1"/>
              </a:solidFil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rPr>
              <a:t>[Tài liệu tham khảo]</a:t>
            </a:r>
            <a:endParaRPr/>
          </a:p>
          <a:p>
            <a:pPr indent="0" lvl="0" marL="0" rtl="0" algn="l">
              <a:spcBef>
                <a:spcPts val="0"/>
              </a:spcBef>
              <a:spcAft>
                <a:spcPts val="0"/>
              </a:spcAft>
              <a:buNone/>
            </a:pPr>
            <a:r>
              <a:rPr lang="en-US"/>
              <a:t>https://hadoop.apache.org/docs/current/hadoop-yarn/hadoop-yarn-site/YARN.html</a:t>
            </a:r>
            <a:endParaRPr/>
          </a:p>
        </p:txBody>
      </p:sp>
      <p:sp>
        <p:nvSpPr>
          <p:cNvPr id="3611" name="Google Shape;3611;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rtl="0" algn="l">
              <a:spcBef>
                <a:spcPts val="360"/>
              </a:spcBef>
              <a:spcAft>
                <a:spcPts val="0"/>
              </a:spcAft>
              <a:buNone/>
            </a:pPr>
            <a:r>
              <a:rPr b="0" lang="en-US" sz="1200"/>
              <a:t>Nhấn mạnh với học sinh rằng mặc dù Dự đoán là thứ nhận được tất cả vinh quang và nổi bật, </a:t>
            </a:r>
            <a:r>
              <a:rPr lang="en-US"/>
              <a:t>những</a:t>
            </a:r>
            <a:r>
              <a:rPr b="0" lang="en-US" sz="1200"/>
              <a:t> kỹ thuật Big Data tốt ở chế độ nền để thu thập, nhập, xử lý trước và phân tích dữ liệu là điều cần thiết để những loại dự án này thành công.</a:t>
            </a:r>
            <a:endParaRPr/>
          </a:p>
          <a:p>
            <a:pPr indent="0" lvl="0" marL="0" rtl="0" algn="l">
              <a:spcBef>
                <a:spcPts val="360"/>
              </a:spcBef>
              <a:spcAft>
                <a:spcPts val="0"/>
              </a:spcAft>
              <a:buNone/>
            </a:pPr>
            <a:r>
              <a:rPr b="0" lang="en-US" sz="1200"/>
              <a:t>Nhà khoa học dữ liệu thường dành 80~90% nỗ lực của họ cho các nỗ lực của Kỹ thuật dữ liệu và chỉ phần còn lại dành cho việc học máy thực tế và tạo mô hình.</a:t>
            </a:r>
            <a:endParaRPr b="0" sz="1200"/>
          </a:p>
          <a:p>
            <a:pPr indent="0" lvl="0" marL="0" rtl="0" algn="l">
              <a:spcBef>
                <a:spcPts val="360"/>
              </a:spcBef>
              <a:spcAft>
                <a:spcPts val="0"/>
              </a:spcAft>
              <a:buNone/>
            </a:pPr>
            <a:r>
              <a:t/>
            </a:r>
            <a:endParaRPr b="0" sz="1200"/>
          </a:p>
          <a:p>
            <a:pPr indent="0" lvl="0" marL="0" marR="0" rtl="0" algn="l">
              <a:lnSpc>
                <a:spcPct val="100000"/>
              </a:lnSpc>
              <a:spcBef>
                <a:spcPts val="360"/>
              </a:spcBef>
              <a:spcAft>
                <a:spcPts val="0"/>
              </a:spcAft>
              <a:buClr>
                <a:schemeClr val="dk1"/>
              </a:buClr>
              <a:buSzPts val="1200"/>
              <a:buFont typeface="Arial"/>
              <a:buNone/>
            </a:pPr>
            <a:r>
              <a:rPr b="1" lang="en-US" sz="1200"/>
              <a:t>[Thông điệp chính]</a:t>
            </a:r>
            <a:endParaRPr b="0" sz="1200"/>
          </a:p>
          <a:p>
            <a:pPr indent="0" lvl="0" marL="0" rtl="0" algn="l">
              <a:spcBef>
                <a:spcPts val="360"/>
              </a:spcBef>
              <a:spcAft>
                <a:spcPts val="0"/>
              </a:spcAft>
              <a:buNone/>
            </a:pPr>
            <a:r>
              <a:rPr b="0" lang="en-US" sz="1200"/>
              <a:t>Dự đoán hoặc nghệ thuật của Khoa học dữ liệu là một trong những kết quả quan trọng nhất của Big Data.</a:t>
            </a:r>
            <a:endParaRPr/>
          </a:p>
          <a:p>
            <a:pPr indent="0" lvl="0" marL="0" rtl="0" algn="l">
              <a:spcBef>
                <a:spcPts val="360"/>
              </a:spcBef>
              <a:spcAft>
                <a:spcPts val="0"/>
              </a:spcAft>
              <a:buNone/>
            </a:pPr>
            <a:r>
              <a:rPr b="0" lang="en-US" sz="1200"/>
              <a:t>Đây cũng là một trường hợp sử dụng có thể được triển khai trong hầu hết mọi loại hình công nghiệp.</a:t>
            </a:r>
            <a:endParaRPr/>
          </a:p>
          <a:p>
            <a:pPr indent="0" lvl="0" marL="0" rtl="0" algn="l">
              <a:spcBef>
                <a:spcPts val="360"/>
              </a:spcBef>
              <a:spcAft>
                <a:spcPts val="0"/>
              </a:spcAft>
              <a:buNone/>
            </a:pPr>
            <a:r>
              <a:rPr b="0" lang="en-US" sz="1200"/>
              <a:t>Trong sản xuất, Bảo trì dự đoán hoặc nghệ thuật dự đoán thời điểm máy móc trên dây chuyền lắp ráp sẽ cần bảo trì hoặc thay thế có thể giúp tiết kiệm rất nhiều và tăng đáng kể năng lực sản xuất cho các nhà sản xuất.</a:t>
            </a:r>
            <a:endParaRPr/>
          </a:p>
          <a:p>
            <a:pPr indent="0" lvl="0" marL="0" rtl="0" algn="l">
              <a:spcBef>
                <a:spcPts val="360"/>
              </a:spcBef>
              <a:spcAft>
                <a:spcPts val="0"/>
              </a:spcAft>
              <a:buNone/>
            </a:pPr>
            <a:r>
              <a:rPr b="0" lang="en-US" sz="1200"/>
              <a:t>Nếu không có Bảo trì dự đoán, hầu hết các nhà sản xuất đều tuân theo lịch bảo trì định trước.</a:t>
            </a:r>
            <a:endParaRPr/>
          </a:p>
          <a:p>
            <a:pPr indent="0" lvl="0" marL="0" rtl="0" algn="l">
              <a:spcBef>
                <a:spcPts val="360"/>
              </a:spcBef>
              <a:spcAft>
                <a:spcPts val="0"/>
              </a:spcAft>
              <a:buNone/>
            </a:pPr>
            <a:r>
              <a:rPr b="0" lang="en-US" sz="1200"/>
              <a:t>Đây rõ ràng là một ước tính thô sơ về tình trạng của máy.</a:t>
            </a:r>
            <a:endParaRPr/>
          </a:p>
        </p:txBody>
      </p:sp>
      <p:sp>
        <p:nvSpPr>
          <p:cNvPr id="275" name="Google Shape;27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7" name="Shape 3617"/>
        <p:cNvGrpSpPr/>
        <p:nvPr/>
      </p:nvGrpSpPr>
      <p:grpSpPr>
        <a:xfrm>
          <a:off x="0" y="0"/>
          <a:ext cx="0" cy="0"/>
          <a:chOff x="0" y="0"/>
          <a:chExt cx="0" cy="0"/>
        </a:xfrm>
      </p:grpSpPr>
      <p:sp>
        <p:nvSpPr>
          <p:cNvPr id="3618" name="Google Shape;3618;p11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9" name="Google Shape;3619;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 </a:t>
            </a:r>
            <a:endParaRPr/>
          </a:p>
          <a:p>
            <a:pPr indent="0" lvl="0" marL="0" marR="0" rtl="0" algn="l">
              <a:lnSpc>
                <a:spcPct val="100000"/>
              </a:lnSpc>
              <a:spcBef>
                <a:spcPts val="360"/>
              </a:spcBef>
              <a:spcAft>
                <a:spcPts val="0"/>
              </a:spcAft>
              <a:buClr>
                <a:schemeClr val="dk1"/>
              </a:buClr>
              <a:buSzPts val="1200"/>
              <a:buFont typeface="Arial"/>
              <a:buNone/>
            </a:pPr>
            <a:r>
              <a:rPr b="0" lang="en-US"/>
              <a:t>Nó cung cấp thêm các tài nguyên khả dụng cho các ứng dụng nếu không có yêu cầu tài nguyên nào khác. (Hãy cẩn thận: Yarn không bao giờ cung cấp nhiều tài nguyên hơn số lượng Tối đa mà ứng dụng yêu cầu ngay cả khi có sẵn tài nguyên nhàn rỗi).</a:t>
            </a:r>
            <a:endParaRPr/>
          </a:p>
          <a:p>
            <a:pPr indent="0" lvl="0" marL="0" marR="0" rtl="0" algn="l">
              <a:lnSpc>
                <a:spcPct val="100000"/>
              </a:lnSpc>
              <a:spcBef>
                <a:spcPts val="360"/>
              </a:spcBef>
              <a:spcAft>
                <a:spcPts val="0"/>
              </a:spcAft>
              <a:buClr>
                <a:schemeClr val="dk1"/>
              </a:buClr>
              <a:buSzPts val="1200"/>
              <a:buFont typeface="Arial"/>
              <a:buNone/>
            </a:pPr>
            <a:r>
              <a:rPr b="0" lang="en-US"/>
              <a:t>Nó cũng có thể lấy đi tài nguyên để chạy các ứng dụng ngay cả khi nhu cầu và yêu cầu tăng lên.</a:t>
            </a:r>
            <a:endParaRPr/>
          </a:p>
          <a:p>
            <a:pPr indent="0" lvl="0" marL="0" marR="0" rtl="0" algn="l">
              <a:lnSpc>
                <a:spcPct val="100000"/>
              </a:lnSpc>
              <a:spcBef>
                <a:spcPts val="360"/>
              </a:spcBef>
              <a:spcAft>
                <a:spcPts val="0"/>
              </a:spcAft>
              <a:buClr>
                <a:schemeClr val="dk1"/>
              </a:buClr>
              <a:buSzPts val="1200"/>
              <a:buFont typeface="Arial"/>
              <a:buNone/>
            </a:pPr>
            <a:r>
              <a:rPr b="0" lang="en-US"/>
              <a:t>Nó không cho phép các ứng dụng khổng lồ ngốn hết tài nguyên và ngăn không cho bất kỳ công việc hoặc ứng dụng mới nào bắt đầu.</a:t>
            </a:r>
            <a:endParaRPr b="0"/>
          </a:p>
          <a:p>
            <a:pPr indent="0" lvl="0" marL="0" marR="0" rtl="0" algn="l">
              <a:lnSpc>
                <a:spcPct val="100000"/>
              </a:lnSpc>
              <a:spcBef>
                <a:spcPts val="360"/>
              </a:spcBef>
              <a:spcAft>
                <a:spcPts val="0"/>
              </a:spcAft>
              <a:buClr>
                <a:schemeClr val="dk1"/>
              </a:buClr>
              <a:buSzPts val="1200"/>
              <a:buFont typeface="Arial"/>
              <a:buNone/>
            </a:pPr>
            <a:r>
              <a:t/>
            </a:r>
            <a:endParaRPr b="1" sz="1200"/>
          </a:p>
          <a:p>
            <a:pPr indent="0" lvl="0" marL="0" marR="0" rtl="0" algn="l">
              <a:lnSpc>
                <a:spcPct val="100000"/>
              </a:lnSpc>
              <a:spcBef>
                <a:spcPts val="360"/>
              </a:spcBef>
              <a:spcAft>
                <a:spcPts val="0"/>
              </a:spcAft>
              <a:buClr>
                <a:schemeClr val="dk1"/>
              </a:buClr>
              <a:buSzPts val="1200"/>
              <a:buFont typeface="Arial"/>
              <a:buNone/>
            </a:pPr>
            <a:r>
              <a:rPr b="1" lang="en-US" sz="1200"/>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a:t>Yarn tối đa hóa việc sử dụng tài nguyên cụm bằng cách phân bổ tài nguyên động.</a:t>
            </a:r>
            <a:endParaRPr b="1" sz="1200">
              <a:solidFill>
                <a:schemeClr val="dk1"/>
              </a:solidFill>
            </a:endParaRPr>
          </a:p>
        </p:txBody>
      </p:sp>
      <p:sp>
        <p:nvSpPr>
          <p:cNvPr id="3620" name="Google Shape;3620;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4" name="Shape 3644"/>
        <p:cNvGrpSpPr/>
        <p:nvPr/>
      </p:nvGrpSpPr>
      <p:grpSpPr>
        <a:xfrm>
          <a:off x="0" y="0"/>
          <a:ext cx="0" cy="0"/>
          <a:chOff x="0" y="0"/>
          <a:chExt cx="0" cy="0"/>
        </a:xfrm>
      </p:grpSpPr>
      <p:sp>
        <p:nvSpPr>
          <p:cNvPr id="3645" name="Google Shape;3645;p11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6" name="Google Shape;3646;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t>[Thông điệp chính]</a:t>
            </a:r>
            <a:r>
              <a:rPr lang="en-US"/>
              <a:t> </a:t>
            </a:r>
            <a:endParaRPr/>
          </a:p>
          <a:p>
            <a:pPr indent="0" lvl="0" marL="0" rtl="0" algn="l">
              <a:spcBef>
                <a:spcPts val="0"/>
              </a:spcBef>
              <a:spcAft>
                <a:spcPts val="0"/>
              </a:spcAft>
              <a:buNone/>
            </a:pPr>
            <a:r>
              <a:rPr b="0" lang="en-US"/>
              <a:t>Yarn có 3 trình nền lõi.</a:t>
            </a:r>
            <a:endParaRPr/>
          </a:p>
          <a:p>
            <a:pPr indent="0" lvl="0" marL="0" rtl="0" algn="l">
              <a:spcBef>
                <a:spcPts val="0"/>
              </a:spcBef>
              <a:spcAft>
                <a:spcPts val="0"/>
              </a:spcAft>
              <a:buNone/>
            </a:pPr>
            <a:r>
              <a:rPr b="0" lang="en-US"/>
              <a:t>ResourceManager (RM) là một trình nền chính. Nó cũng bị lỗi một điểm giống như hầu hết các daemon chính.</a:t>
            </a:r>
            <a:endParaRPr/>
          </a:p>
          <a:p>
            <a:pPr indent="0" lvl="0" marL="0" rtl="0" algn="l">
              <a:spcBef>
                <a:spcPts val="0"/>
              </a:spcBef>
              <a:spcAft>
                <a:spcPts val="0"/>
              </a:spcAft>
              <a:buNone/>
            </a:pPr>
            <a:r>
              <a:rPr b="0" lang="en-US"/>
              <a:t>Thông thường, mọi worker node trên cụm Hadoop sẽ chạy DataNode (chịu trách nhiệm ghi và lưu dữ liệu) cùng với NodeManager (chịu trách nhiệm xử lý dữ liệu do DataNodes quản lý).</a:t>
            </a:r>
            <a:endParaRPr/>
          </a:p>
          <a:p>
            <a:pPr indent="0" lvl="0" marL="0" rtl="0" algn="l">
              <a:spcBef>
                <a:spcPts val="0"/>
              </a:spcBef>
              <a:spcAft>
                <a:spcPts val="0"/>
              </a:spcAft>
              <a:buNone/>
            </a:pPr>
            <a:r>
              <a:rPr b="0" lang="en-US"/>
              <a:t>Mỗi khi ứng dụng chính chạy có trách nhiệm đảm bảo rằng ứng dụng đó chạy thành công.</a:t>
            </a:r>
            <a:endParaRPr b="1" sz="1200">
              <a:solidFill>
                <a:schemeClr val="dk1"/>
              </a:solidFill>
            </a:endParaRPr>
          </a:p>
          <a:p>
            <a:pPr indent="0" lvl="0" marL="0" marR="0" rtl="0" algn="l">
              <a:lnSpc>
                <a:spcPct val="100000"/>
              </a:lnSpc>
              <a:spcBef>
                <a:spcPts val="360"/>
              </a:spcBef>
              <a:spcAft>
                <a:spcPts val="0"/>
              </a:spcAft>
              <a:buClr>
                <a:schemeClr val="dk1"/>
              </a:buClr>
              <a:buSzPts val="1200"/>
              <a:buFont typeface="Arial"/>
              <a:buNone/>
            </a:pPr>
            <a:r>
              <a:t/>
            </a:r>
            <a:endParaRPr/>
          </a:p>
        </p:txBody>
      </p:sp>
      <p:sp>
        <p:nvSpPr>
          <p:cNvPr id="3647" name="Google Shape;3647;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4" name="Shape 3694"/>
        <p:cNvGrpSpPr/>
        <p:nvPr/>
      </p:nvGrpSpPr>
      <p:grpSpPr>
        <a:xfrm>
          <a:off x="0" y="0"/>
          <a:ext cx="0" cy="0"/>
          <a:chOff x="0" y="0"/>
          <a:chExt cx="0" cy="0"/>
        </a:xfrm>
      </p:grpSpPr>
      <p:sp>
        <p:nvSpPr>
          <p:cNvPr id="3695" name="Google Shape;3695;p11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6" name="Google Shape;3696;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930"/>
              <a:t>[Hướng dẫn của giảng viên] </a:t>
            </a:r>
            <a:endParaRPr sz="930"/>
          </a:p>
          <a:p>
            <a:pPr indent="0" lvl="0" marL="0" marR="0" rtl="0" algn="l">
              <a:lnSpc>
                <a:spcPct val="80000"/>
              </a:lnSpc>
              <a:spcBef>
                <a:spcPts val="279"/>
              </a:spcBef>
              <a:spcAft>
                <a:spcPts val="0"/>
              </a:spcAft>
              <a:buClr>
                <a:schemeClr val="dk1"/>
              </a:buClr>
              <a:buSzPts val="930"/>
              <a:buFont typeface="Arial"/>
              <a:buNone/>
            </a:pPr>
            <a:r>
              <a:rPr b="0" lang="en-US" sz="930"/>
              <a:t>CapacityScheduler .vs. FairScheduler:</a:t>
            </a:r>
            <a:endParaRPr/>
          </a:p>
          <a:p>
            <a:pPr indent="0" lvl="0" marL="0" rtl="0" algn="l">
              <a:lnSpc>
                <a:spcPct val="80000"/>
              </a:lnSpc>
              <a:spcBef>
                <a:spcPts val="0"/>
              </a:spcBef>
              <a:spcAft>
                <a:spcPts val="0"/>
              </a:spcAft>
              <a:buNone/>
            </a:pPr>
            <a:r>
              <a:rPr b="0" lang="en-US" sz="930"/>
              <a:t>Cả hai đều cố gắng phân phối tài nguyên một cách công bằng và đồng đều.</a:t>
            </a:r>
            <a:endParaRPr/>
          </a:p>
          <a:p>
            <a:pPr indent="0" lvl="0" marL="0" rtl="0" algn="l">
              <a:lnSpc>
                <a:spcPct val="80000"/>
              </a:lnSpc>
              <a:spcBef>
                <a:spcPts val="0"/>
              </a:spcBef>
              <a:spcAft>
                <a:spcPts val="0"/>
              </a:spcAft>
              <a:buNone/>
            </a:pPr>
            <a:r>
              <a:rPr b="0" lang="en-US" sz="930"/>
              <a:t>Cả hai bộ lập lịch trình đều tính đến các yêu cầu tài nguyên tối thiểu và tối đa của chính ứng dụng khi xác định cách phân bổ tài nguyên.</a:t>
            </a:r>
            <a:endParaRPr/>
          </a:p>
          <a:p>
            <a:pPr indent="0" lvl="0" marL="0" rtl="0" algn="l">
              <a:lnSpc>
                <a:spcPct val="80000"/>
              </a:lnSpc>
              <a:spcBef>
                <a:spcPts val="0"/>
              </a:spcBef>
              <a:spcAft>
                <a:spcPts val="0"/>
              </a:spcAft>
              <a:buNone/>
            </a:pPr>
            <a:r>
              <a:rPr b="0" lang="en-US" sz="930"/>
              <a:t>Tuy nhiên, Trình lập lịch biểu năng lực cho phép Doanh nghiệp phân bổ số lượng được xác định trước trong tổng số tài nguyên cho một hàng đợi cụ thể.</a:t>
            </a:r>
            <a:endParaRPr/>
          </a:p>
          <a:p>
            <a:pPr indent="0" lvl="0" marL="0" rtl="0" algn="l">
              <a:lnSpc>
                <a:spcPct val="80000"/>
              </a:lnSpc>
              <a:spcBef>
                <a:spcPts val="0"/>
              </a:spcBef>
              <a:spcAft>
                <a:spcPts val="0"/>
              </a:spcAft>
              <a:buNone/>
            </a:pPr>
            <a:r>
              <a:rPr b="0" lang="en-US" sz="930"/>
              <a:t>Bán tại. Bộ phận bán hàng có 50% tổng nguồn lực, bộ phận R&amp;D có 30% và Marketing có 20%.</a:t>
            </a:r>
            <a:endParaRPr/>
          </a:p>
          <a:p>
            <a:pPr indent="0" lvl="0" marL="0" rtl="0" algn="l">
              <a:lnSpc>
                <a:spcPct val="80000"/>
              </a:lnSpc>
              <a:spcBef>
                <a:spcPts val="0"/>
              </a:spcBef>
              <a:spcAft>
                <a:spcPts val="0"/>
              </a:spcAft>
              <a:buNone/>
            </a:pPr>
            <a:r>
              <a:rPr b="0" lang="en-US" sz="930"/>
              <a:t>Trong mỗi bộ phận, có thể có thêm hàng đợi phụ. (Hãy nghĩ về nó giống như một kiến trúc cành và lá.</a:t>
            </a:r>
            <a:endParaRPr/>
          </a:p>
          <a:p>
            <a:pPr indent="0" lvl="0" marL="0" rtl="0" algn="l">
              <a:lnSpc>
                <a:spcPct val="80000"/>
              </a:lnSpc>
              <a:spcBef>
                <a:spcPts val="0"/>
              </a:spcBef>
              <a:spcAft>
                <a:spcPts val="0"/>
              </a:spcAft>
              <a:buNone/>
            </a:pPr>
            <a:r>
              <a:rPr b="0" lang="en-US" sz="930"/>
              <a:t>Mỗi nhánh chiếm một tỷ lệ phần trăm nhất định trong tổng số tài nguyên có sẵn cho nhánh mẹ của nó, sau đó phân bổ tài nguyên của nó cho các nhánh con của nó. Việc phân phối tài nguyên thực tế xảy ra ở các lá nơi các ứng dụng chạy.</a:t>
            </a:r>
            <a:endParaRPr b="0" sz="930"/>
          </a:p>
          <a:p>
            <a:pPr indent="0" lvl="0" marL="0" rtl="0" algn="l">
              <a:lnSpc>
                <a:spcPct val="80000"/>
              </a:lnSpc>
              <a:spcBef>
                <a:spcPts val="0"/>
              </a:spcBef>
              <a:spcAft>
                <a:spcPts val="0"/>
              </a:spcAft>
              <a:buNone/>
            </a:pPr>
            <a:r>
              <a:t/>
            </a:r>
            <a:endParaRPr b="0" sz="930"/>
          </a:p>
          <a:p>
            <a:pPr indent="0" lvl="0" marL="0" marR="0" rtl="0" algn="l">
              <a:lnSpc>
                <a:spcPct val="80000"/>
              </a:lnSpc>
              <a:spcBef>
                <a:spcPts val="279"/>
              </a:spcBef>
              <a:spcAft>
                <a:spcPts val="0"/>
              </a:spcAft>
              <a:buClr>
                <a:schemeClr val="dk1"/>
              </a:buClr>
              <a:buSzPts val="930"/>
              <a:buFont typeface="Arial"/>
              <a:buNone/>
            </a:pPr>
            <a:r>
              <a:t/>
            </a:r>
            <a:endParaRPr b="1" sz="930"/>
          </a:p>
          <a:p>
            <a:pPr indent="0" lvl="0" marL="0" marR="0" rtl="0" algn="l">
              <a:lnSpc>
                <a:spcPct val="80000"/>
              </a:lnSpc>
              <a:spcBef>
                <a:spcPts val="279"/>
              </a:spcBef>
              <a:spcAft>
                <a:spcPts val="0"/>
              </a:spcAft>
              <a:buClr>
                <a:schemeClr val="dk1"/>
              </a:buClr>
              <a:buSzPts val="930"/>
              <a:buFont typeface="Arial"/>
              <a:buNone/>
            </a:pPr>
            <a:r>
              <a:rPr b="1" lang="en-US" sz="930"/>
              <a:t>[Thông điệp chính]</a:t>
            </a:r>
            <a:endParaRPr sz="930"/>
          </a:p>
          <a:p>
            <a:pPr indent="0" lvl="0" marL="0" rtl="0" algn="l">
              <a:lnSpc>
                <a:spcPct val="80000"/>
              </a:lnSpc>
              <a:spcBef>
                <a:spcPts val="0"/>
              </a:spcBef>
              <a:spcAft>
                <a:spcPts val="0"/>
              </a:spcAft>
              <a:buNone/>
            </a:pPr>
            <a:r>
              <a:rPr b="0" lang="en-US" sz="930"/>
              <a:t>Trình quản lý tài nguyên Yarn là trình nền chính chịu trách nhiệm lên lịch và bắt đầu các ứng dụng mới, đồng thời quản lý các tài nguyên trên cụm cần thiết để chạy các ứng dụng đó.</a:t>
            </a:r>
            <a:endParaRPr/>
          </a:p>
          <a:p>
            <a:pPr indent="0" lvl="0" marL="0" rtl="0" algn="l">
              <a:lnSpc>
                <a:spcPct val="80000"/>
              </a:lnSpc>
              <a:spcBef>
                <a:spcPts val="0"/>
              </a:spcBef>
              <a:spcAft>
                <a:spcPts val="0"/>
              </a:spcAft>
              <a:buNone/>
            </a:pPr>
            <a:r>
              <a:t/>
            </a:r>
            <a:endParaRPr b="0" sz="930"/>
          </a:p>
          <a:p>
            <a:pPr indent="-285750" lvl="0" marL="285750" rtl="0" algn="l">
              <a:lnSpc>
                <a:spcPct val="80000"/>
              </a:lnSpc>
              <a:spcBef>
                <a:spcPts val="0"/>
              </a:spcBef>
              <a:spcAft>
                <a:spcPts val="0"/>
              </a:spcAft>
              <a:buClr>
                <a:schemeClr val="dk1"/>
              </a:buClr>
              <a:buSzPts val="930"/>
              <a:buFont typeface="Arial"/>
              <a:buChar char="•"/>
            </a:pPr>
            <a:r>
              <a:rPr b="0" lang="en-US" sz="930"/>
              <a:t>Trình lập lịch biểu: Có 2 trình lập lịch trình phổ biến. Cả CapacityScheduler và FairSchedule đều có các mục tiêu giống nhau.</a:t>
            </a:r>
            <a:endParaRPr/>
          </a:p>
          <a:p>
            <a:pPr indent="-285750" lvl="0" marL="285750" rtl="0" algn="l">
              <a:lnSpc>
                <a:spcPct val="80000"/>
              </a:lnSpc>
              <a:spcBef>
                <a:spcPts val="0"/>
              </a:spcBef>
              <a:spcAft>
                <a:spcPts val="0"/>
              </a:spcAft>
              <a:buClr>
                <a:schemeClr val="dk1"/>
              </a:buClr>
              <a:buSzPts val="930"/>
              <a:buFont typeface="Arial"/>
              <a:buChar char="•"/>
            </a:pPr>
            <a:r>
              <a:rPr b="0" lang="en-US" sz="930"/>
              <a:t>Trình quản lý ứng dụng:  Khi một yêu cầu công việc được lên lịch, một vùng chứa mới sẽ được phân bổ cho một ApplicationMaster (AM) trên mỗi ứng dụng</a:t>
            </a:r>
            <a:endParaRPr b="0" sz="930"/>
          </a:p>
          <a:p>
            <a:pPr indent="-226695" lvl="0" marL="285750" rtl="0" algn="l">
              <a:lnSpc>
                <a:spcPct val="80000"/>
              </a:lnSpc>
              <a:spcBef>
                <a:spcPts val="0"/>
              </a:spcBef>
              <a:spcAft>
                <a:spcPts val="0"/>
              </a:spcAft>
              <a:buClr>
                <a:schemeClr val="dk1"/>
              </a:buClr>
              <a:buSzPts val="930"/>
              <a:buFont typeface="Arial"/>
              <a:buNone/>
            </a:pPr>
            <a:r>
              <a:t/>
            </a:r>
            <a:endParaRPr b="0" sz="930"/>
          </a:p>
          <a:p>
            <a:pPr indent="0" lvl="0" marL="0" rtl="0" algn="l">
              <a:lnSpc>
                <a:spcPct val="80000"/>
              </a:lnSpc>
              <a:spcBef>
                <a:spcPts val="0"/>
              </a:spcBef>
              <a:spcAft>
                <a:spcPts val="0"/>
              </a:spcAft>
              <a:buClr>
                <a:schemeClr val="dk1"/>
              </a:buClr>
              <a:buSzPts val="930"/>
              <a:buFont typeface="Arial"/>
              <a:buNone/>
            </a:pPr>
            <a:r>
              <a:rPr b="0" lang="en-US" sz="930"/>
              <a:t>AM chịu trách nhiệm đảm bảo công việc hoàn thành thành công bằng cách phân bổ thêm các nguồn lực cho các nhiệm vụ.</a:t>
            </a:r>
            <a:endParaRPr/>
          </a:p>
          <a:p>
            <a:pPr indent="0" lvl="0" marL="0" rtl="0" algn="l">
              <a:lnSpc>
                <a:spcPct val="80000"/>
              </a:lnSpc>
              <a:spcBef>
                <a:spcPts val="0"/>
              </a:spcBef>
              <a:spcAft>
                <a:spcPts val="0"/>
              </a:spcAft>
              <a:buClr>
                <a:schemeClr val="dk1"/>
              </a:buClr>
              <a:buSzPts val="930"/>
              <a:buFont typeface="Arial"/>
              <a:buNone/>
            </a:pPr>
            <a:r>
              <a:rPr b="0" lang="en-US" sz="930"/>
              <a:t>Trình quản lý ứng dụng ở nước ngoài tất cả các AM nổi bật hiện đang chạy và đảm bảo rằng chúng tiếp tục xử lý và quản lý công việc của mình.</a:t>
            </a:r>
            <a:endParaRPr/>
          </a:p>
          <a:p>
            <a:pPr indent="0" lvl="0" marL="0" rtl="0" algn="l">
              <a:lnSpc>
                <a:spcPct val="80000"/>
              </a:lnSpc>
              <a:spcBef>
                <a:spcPts val="0"/>
              </a:spcBef>
              <a:spcAft>
                <a:spcPts val="0"/>
              </a:spcAft>
              <a:buClr>
                <a:schemeClr val="dk1"/>
              </a:buClr>
              <a:buSzPts val="930"/>
              <a:buFont typeface="Arial"/>
              <a:buNone/>
            </a:pPr>
            <a:r>
              <a:rPr b="0" lang="en-US" sz="930"/>
              <a:t>Nếu bất kỳ AM nào chết, Trình quản lý ứng dụng sẽ chỉ định lại một AM mới và bắt đầu lại.</a:t>
            </a:r>
            <a:endParaRPr sz="930"/>
          </a:p>
        </p:txBody>
      </p:sp>
      <p:sp>
        <p:nvSpPr>
          <p:cNvPr id="3697" name="Google Shape;3697;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1" name="Shape 3711"/>
        <p:cNvGrpSpPr/>
        <p:nvPr/>
      </p:nvGrpSpPr>
      <p:grpSpPr>
        <a:xfrm>
          <a:off x="0" y="0"/>
          <a:ext cx="0" cy="0"/>
          <a:chOff x="0" y="0"/>
          <a:chExt cx="0" cy="0"/>
        </a:xfrm>
      </p:grpSpPr>
      <p:sp>
        <p:nvSpPr>
          <p:cNvPr id="3712" name="Google Shape;3712;p11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3" name="Google Shape;3713;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[Thông điệp chính]</a:t>
            </a:r>
            <a:endParaRPr/>
          </a:p>
          <a:p>
            <a:pPr indent="0" lvl="0" marL="0" rtl="0" algn="l">
              <a:spcBef>
                <a:spcPts val="0"/>
              </a:spcBef>
              <a:spcAft>
                <a:spcPts val="0"/>
              </a:spcAft>
              <a:buNone/>
            </a:pPr>
            <a:r>
              <a:rPr b="0" lang="en-US"/>
              <a:t>Yarn NodeManager (NM) là trình nền của nút công nhân.</a:t>
            </a:r>
            <a:endParaRPr/>
          </a:p>
          <a:p>
            <a:pPr indent="0" lvl="0" marL="0" rtl="0" algn="l">
              <a:spcBef>
                <a:spcPts val="0"/>
              </a:spcBef>
              <a:spcAft>
                <a:spcPts val="0"/>
              </a:spcAft>
              <a:buNone/>
            </a:pPr>
            <a:r>
              <a:rPr b="0" lang="en-US"/>
              <a:t>Nó chạy trên mọi máy chủ trên cụm là nút công nhân.</a:t>
            </a:r>
            <a:endParaRPr/>
          </a:p>
          <a:p>
            <a:pPr indent="0" lvl="0" marL="0" rtl="0" algn="l">
              <a:spcBef>
                <a:spcPts val="0"/>
              </a:spcBef>
              <a:spcAft>
                <a:spcPts val="0"/>
              </a:spcAft>
              <a:buNone/>
            </a:pPr>
            <a:r>
              <a:rPr b="0" lang="en-US"/>
              <a:t>NM chịu trách nhiệm theo dõi sức khỏe và tài nguyên trên máy chủ mà nó đang chạy.</a:t>
            </a:r>
            <a:endParaRPr/>
          </a:p>
          <a:p>
            <a:pPr indent="0" lvl="0" marL="0" rtl="0" algn="l">
              <a:spcBef>
                <a:spcPts val="0"/>
              </a:spcBef>
              <a:spcAft>
                <a:spcPts val="0"/>
              </a:spcAft>
              <a:buNone/>
            </a:pPr>
            <a:r>
              <a:rPr b="0" lang="en-US"/>
              <a:t>Nó báo cáo điều này lại cho RM.</a:t>
            </a:r>
            <a:endParaRPr/>
          </a:p>
          <a:p>
            <a:pPr indent="0" lvl="0" marL="0" rtl="0" algn="l">
              <a:spcBef>
                <a:spcPts val="0"/>
              </a:spcBef>
              <a:spcAft>
                <a:spcPts val="0"/>
              </a:spcAft>
              <a:buNone/>
            </a:pPr>
            <a:r>
              <a:t/>
            </a:r>
            <a:endParaRPr b="0"/>
          </a:p>
          <a:p>
            <a:pPr indent="0" lvl="0" marL="0" rtl="0" algn="l">
              <a:spcBef>
                <a:spcPts val="0"/>
              </a:spcBef>
              <a:spcAft>
                <a:spcPts val="0"/>
              </a:spcAft>
              <a:buNone/>
            </a:pPr>
            <a:r>
              <a:rPr b="0" lang="en-US"/>
              <a:t>Trong YARN, NodeManager chủ yếu bị giới hạn trong việc quản lý các vùng chứa trừu tượng, tức là chỉ các quy trình tương ứng với vùng chứa và không liên quan đến chính nó với quản lý trạng thái trên mỗi ứng dụng như các tác vụ MapReduce.</a:t>
            </a:r>
            <a:endParaRPr/>
          </a:p>
          <a:p>
            <a:pPr indent="0" lvl="0" marL="0" rtl="0" algn="l">
              <a:spcBef>
                <a:spcPts val="0"/>
              </a:spcBef>
              <a:spcAft>
                <a:spcPts val="0"/>
              </a:spcAft>
              <a:buNone/>
            </a:pPr>
            <a:r>
              <a:rPr b="0" lang="en-US"/>
              <a:t>Nó cũng loại bỏ khái niệm về các vị trí được đặt tên như các vị trí map và reduce.</a:t>
            </a:r>
            <a:endParaRPr/>
          </a:p>
          <a:p>
            <a:pPr indent="0" lvl="0" marL="0" rtl="0" algn="l">
              <a:spcBef>
                <a:spcPts val="0"/>
              </a:spcBef>
              <a:spcAft>
                <a:spcPts val="0"/>
              </a:spcAft>
              <a:buNone/>
            </a:pPr>
            <a:r>
              <a:rPr b="0" lang="en-US"/>
              <a:t>Do sự phân chia trách nhiệm rõ ràng này cùng với kiến trúc mô-đun được mô tả ở trên, NM có thể mở rộng quy mô dễ dàng hơn nhiều và mã của nó dễ bảo trì hơn nhiều.</a:t>
            </a:r>
            <a:endParaRPr/>
          </a:p>
        </p:txBody>
      </p:sp>
      <p:sp>
        <p:nvSpPr>
          <p:cNvPr id="3714" name="Google Shape;3714;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1" name="Shape 3731"/>
        <p:cNvGrpSpPr/>
        <p:nvPr/>
      </p:nvGrpSpPr>
      <p:grpSpPr>
        <a:xfrm>
          <a:off x="0" y="0"/>
          <a:ext cx="0" cy="0"/>
          <a:chOff x="0" y="0"/>
          <a:chExt cx="0" cy="0"/>
        </a:xfrm>
      </p:grpSpPr>
      <p:sp>
        <p:nvSpPr>
          <p:cNvPr id="3732" name="Google Shape;3732;p11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3" name="Google Shape;3733;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200"/>
              <a:buFont typeface="Arial"/>
              <a:buNone/>
            </a:pPr>
            <a:r>
              <a:rPr b="1" lang="en-US"/>
              <a:t>[Hướng dẫn của giảng viên] </a:t>
            </a:r>
            <a:endParaRPr/>
          </a:p>
          <a:p>
            <a:pPr indent="0" lvl="0" marL="0" marR="0" rtl="0" algn="l">
              <a:lnSpc>
                <a:spcPct val="90000"/>
              </a:lnSpc>
              <a:spcBef>
                <a:spcPts val="360"/>
              </a:spcBef>
              <a:spcAft>
                <a:spcPts val="0"/>
              </a:spcAft>
              <a:buClr>
                <a:schemeClr val="dk1"/>
              </a:buClr>
              <a:buSzPts val="1200"/>
              <a:buFont typeface="Arial"/>
              <a:buNone/>
            </a:pPr>
            <a:r>
              <a:rPr b="0" lang="en-US"/>
              <a:t>Thảo luận về cách có các lớp biện pháp an toàn và khả năng chịu lỗi được tích hợp trong YARN.</a:t>
            </a:r>
            <a:endParaRPr/>
          </a:p>
          <a:p>
            <a:pPr indent="0" lvl="0" marL="0" marR="0" rtl="0" algn="l">
              <a:lnSpc>
                <a:spcPct val="90000"/>
              </a:lnSpc>
              <a:spcBef>
                <a:spcPts val="360"/>
              </a:spcBef>
              <a:spcAft>
                <a:spcPts val="0"/>
              </a:spcAft>
              <a:buClr>
                <a:schemeClr val="dk1"/>
              </a:buClr>
              <a:buSzPts val="1200"/>
              <a:buFont typeface="Arial"/>
              <a:buNone/>
            </a:pPr>
            <a:r>
              <a:rPr b="0" lang="en-US"/>
              <a:t>Nhiệm vụ -&gt; AM -&gt; RM -&gt; RM dự phòng</a:t>
            </a:r>
            <a:endParaRPr b="0"/>
          </a:p>
          <a:p>
            <a:pPr indent="0" lvl="0" marL="0" marR="0" rtl="0" algn="l">
              <a:lnSpc>
                <a:spcPct val="90000"/>
              </a:lnSpc>
              <a:spcBef>
                <a:spcPts val="360"/>
              </a:spcBef>
              <a:spcAft>
                <a:spcPts val="0"/>
              </a:spcAft>
              <a:buClr>
                <a:schemeClr val="dk1"/>
              </a:buClr>
              <a:buSzPts val="1200"/>
              <a:buFont typeface="Arial"/>
              <a:buNone/>
            </a:pPr>
            <a:r>
              <a:t/>
            </a:r>
            <a:endParaRPr b="1"/>
          </a:p>
          <a:p>
            <a:pPr indent="0" lvl="0" marL="0" marR="0" rtl="0" algn="l">
              <a:lnSpc>
                <a:spcPct val="90000"/>
              </a:lnSpc>
              <a:spcBef>
                <a:spcPts val="360"/>
              </a:spcBef>
              <a:spcAft>
                <a:spcPts val="0"/>
              </a:spcAft>
              <a:buClr>
                <a:schemeClr val="dk1"/>
              </a:buClr>
              <a:buSzPts val="1200"/>
              <a:buFont typeface="Arial"/>
              <a:buNone/>
            </a:pPr>
            <a:r>
              <a:rPr b="1" lang="en-US"/>
              <a:t>[Thông điệp chính]</a:t>
            </a:r>
            <a:endParaRPr/>
          </a:p>
          <a:p>
            <a:pPr indent="0" lvl="0" marL="0" marR="0" rtl="0" algn="l">
              <a:lnSpc>
                <a:spcPct val="90000"/>
              </a:lnSpc>
              <a:spcBef>
                <a:spcPts val="360"/>
              </a:spcBef>
              <a:spcAft>
                <a:spcPts val="0"/>
              </a:spcAft>
              <a:buClr>
                <a:schemeClr val="dk1"/>
              </a:buClr>
              <a:buSzPts val="1200"/>
              <a:buFont typeface="Arial"/>
              <a:buNone/>
            </a:pPr>
            <a:r>
              <a:rPr b="0" lang="en-US"/>
              <a:t>Khả năng chịu lỗi của Yarn được xử lý trên nhiều cấp độ và phân cấp.</a:t>
            </a:r>
            <a:endParaRPr/>
          </a:p>
          <a:p>
            <a:pPr indent="0" lvl="0" marL="0" marR="0" rtl="0" algn="l">
              <a:lnSpc>
                <a:spcPct val="90000"/>
              </a:lnSpc>
              <a:spcBef>
                <a:spcPts val="360"/>
              </a:spcBef>
              <a:spcAft>
                <a:spcPts val="0"/>
              </a:spcAft>
              <a:buClr>
                <a:schemeClr val="dk1"/>
              </a:buClr>
              <a:buSzPts val="1200"/>
              <a:buFont typeface="Arial"/>
              <a:buNone/>
            </a:pPr>
            <a:r>
              <a:rPr b="0" lang="en-US"/>
              <a:t>Mỗi ApplicationMaster giám sát các tác vụ đang chạy trên NodeManager và nếu có bất kỳ lỗi nào, hãy yêu cầu một vùng chứa mới và chạy lại tác vụ.</a:t>
            </a:r>
            <a:endParaRPr/>
          </a:p>
          <a:p>
            <a:pPr indent="0" lvl="0" marL="0" marR="0" rtl="0" algn="l">
              <a:lnSpc>
                <a:spcPct val="90000"/>
              </a:lnSpc>
              <a:spcBef>
                <a:spcPts val="360"/>
              </a:spcBef>
              <a:spcAft>
                <a:spcPts val="0"/>
              </a:spcAft>
              <a:buClr>
                <a:schemeClr val="dk1"/>
              </a:buClr>
              <a:buSzPts val="1200"/>
              <a:buFont typeface="Arial"/>
              <a:buNone/>
            </a:pPr>
            <a:r>
              <a:rPr b="0" lang="en-US"/>
              <a:t>Trình quản lý ứng dụng trên RM chịu trách nhiệm về ApplicationMaster và nếu có bất kỳ lỗi nào, hãy chạy lại chúng.</a:t>
            </a:r>
            <a:endParaRPr/>
          </a:p>
          <a:p>
            <a:pPr indent="0" lvl="0" marL="0" marR="0" rtl="0" algn="l">
              <a:lnSpc>
                <a:spcPct val="90000"/>
              </a:lnSpc>
              <a:spcBef>
                <a:spcPts val="360"/>
              </a:spcBef>
              <a:spcAft>
                <a:spcPts val="0"/>
              </a:spcAft>
              <a:buClr>
                <a:schemeClr val="dk1"/>
              </a:buClr>
              <a:buSzPts val="1200"/>
              <a:buFont typeface="Arial"/>
              <a:buNone/>
            </a:pPr>
            <a:r>
              <a:rPr b="0" lang="en-US"/>
              <a:t>Nếu RM không thành công, nó sẽ là một SPOF trước Hadoop 3.x.</a:t>
            </a:r>
            <a:endParaRPr/>
          </a:p>
          <a:p>
            <a:pPr indent="0" lvl="0" marL="0" marR="0" rtl="0" algn="l">
              <a:lnSpc>
                <a:spcPct val="90000"/>
              </a:lnSpc>
              <a:spcBef>
                <a:spcPts val="360"/>
              </a:spcBef>
              <a:spcAft>
                <a:spcPts val="0"/>
              </a:spcAft>
              <a:buClr>
                <a:schemeClr val="dk1"/>
              </a:buClr>
              <a:buSzPts val="1200"/>
              <a:buFont typeface="Arial"/>
              <a:buNone/>
            </a:pPr>
            <a:r>
              <a:rPr b="0" lang="en-US"/>
              <a:t>Trong Hadoop 2.x, RM sẽ được khởi động lại và tất cả các công việc hiện tại sẽ được coi là không thành công.</a:t>
            </a:r>
            <a:endParaRPr/>
          </a:p>
          <a:p>
            <a:pPr indent="0" lvl="0" marL="0" marR="0" rtl="0" algn="l">
              <a:lnSpc>
                <a:spcPct val="90000"/>
              </a:lnSpc>
              <a:spcBef>
                <a:spcPts val="360"/>
              </a:spcBef>
              <a:spcAft>
                <a:spcPts val="0"/>
              </a:spcAft>
              <a:buClr>
                <a:schemeClr val="dk1"/>
              </a:buClr>
              <a:buSzPts val="1200"/>
              <a:buFont typeface="Arial"/>
              <a:buNone/>
            </a:pPr>
            <a:r>
              <a:rPr b="0" lang="en-US"/>
              <a:t>Tuy nhiên, với Hadoop 3.x, chế độ RM HA hiện khả dụng.</a:t>
            </a:r>
            <a:endParaRPr/>
          </a:p>
          <a:p>
            <a:pPr indent="0" lvl="0" marL="0" marR="0" rtl="0" algn="l">
              <a:lnSpc>
                <a:spcPct val="90000"/>
              </a:lnSpc>
              <a:spcBef>
                <a:spcPts val="360"/>
              </a:spcBef>
              <a:spcAft>
                <a:spcPts val="0"/>
              </a:spcAft>
              <a:buClr>
                <a:schemeClr val="dk1"/>
              </a:buClr>
              <a:buSzPts val="1200"/>
              <a:buFont typeface="Arial"/>
              <a:buNone/>
            </a:pPr>
            <a:r>
              <a:rPr b="0" lang="en-US"/>
              <a:t>Một RM dự phòng sẽ chuyển đổi dự phòng một cách dễ dàng và tiếp tục quản lý các ứng dụng đang chạy.</a:t>
            </a:r>
            <a:endParaRPr sz="1200">
              <a:solidFill>
                <a:schemeClr val="dk1"/>
              </a:solidFill>
              <a:latin typeface="Arial"/>
              <a:ea typeface="Arial"/>
              <a:cs typeface="Arial"/>
              <a:sym typeface="Arial"/>
            </a:endParaRPr>
          </a:p>
        </p:txBody>
      </p:sp>
      <p:sp>
        <p:nvSpPr>
          <p:cNvPr id="3734" name="Google Shape;3734;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0" name="Shape 3740"/>
        <p:cNvGrpSpPr/>
        <p:nvPr/>
      </p:nvGrpSpPr>
      <p:grpSpPr>
        <a:xfrm>
          <a:off x="0" y="0"/>
          <a:ext cx="0" cy="0"/>
          <a:chOff x="0" y="0"/>
          <a:chExt cx="0" cy="0"/>
        </a:xfrm>
      </p:grpSpPr>
      <p:sp>
        <p:nvSpPr>
          <p:cNvPr id="3741" name="Google Shape;3741;p11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2" name="Google Shape;3742;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a:t>
            </a:r>
            <a:endParaRPr/>
          </a:p>
          <a:p>
            <a:pPr indent="0" lvl="0" marL="0" rtl="0" algn="l">
              <a:spcBef>
                <a:spcPts val="0"/>
              </a:spcBef>
              <a:spcAft>
                <a:spcPts val="0"/>
              </a:spcAft>
              <a:buNone/>
            </a:pPr>
            <a:r>
              <a:rPr b="0" lang="en-US"/>
              <a:t>Trong loạt slide tiếp theo, chúng ta sẽ minh họa bằng đồ họa chu trình của các sự kiện để chạy một ứng dụng.</a:t>
            </a:r>
            <a:endParaRPr b="0" sz="1200">
              <a:solidFill>
                <a:schemeClr val="dk1"/>
              </a:solidFill>
            </a:endParaRPr>
          </a:p>
          <a:p>
            <a:pPr indent="0" lvl="0" marL="0" marR="0" rtl="0" algn="l">
              <a:lnSpc>
                <a:spcPct val="100000"/>
              </a:lnSpc>
              <a:spcBef>
                <a:spcPts val="360"/>
              </a:spcBef>
              <a:spcAft>
                <a:spcPts val="0"/>
              </a:spcAft>
              <a:buClr>
                <a:schemeClr val="dk1"/>
              </a:buClr>
              <a:buSzPts val="1200"/>
              <a:buFont typeface="Arial"/>
              <a:buNone/>
            </a:pPr>
            <a:r>
              <a:t/>
            </a:r>
            <a:endParaRPr/>
          </a:p>
        </p:txBody>
      </p:sp>
      <p:sp>
        <p:nvSpPr>
          <p:cNvPr id="3743" name="Google Shape;3743;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9" name="Shape 3779"/>
        <p:cNvGrpSpPr/>
        <p:nvPr/>
      </p:nvGrpSpPr>
      <p:grpSpPr>
        <a:xfrm>
          <a:off x="0" y="0"/>
          <a:ext cx="0" cy="0"/>
          <a:chOff x="0" y="0"/>
          <a:chExt cx="0" cy="0"/>
        </a:xfrm>
      </p:grpSpPr>
      <p:sp>
        <p:nvSpPr>
          <p:cNvPr id="3780" name="Google Shape;3780;p11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1" name="Google Shape;3781;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a:t>Khách hàng gửi công việc. Công việc đi vào hàng đợi và đợi cho đến khi RM/Trình lập lịch có thể phân bổ tài nguyên.</a:t>
            </a:r>
            <a:endParaRPr/>
          </a:p>
          <a:p>
            <a:pPr indent="0" lvl="0" marL="0" marR="0" rtl="0" algn="l">
              <a:lnSpc>
                <a:spcPct val="100000"/>
              </a:lnSpc>
              <a:spcBef>
                <a:spcPts val="360"/>
              </a:spcBef>
              <a:spcAft>
                <a:spcPts val="0"/>
              </a:spcAft>
              <a:buClr>
                <a:schemeClr val="dk1"/>
              </a:buClr>
              <a:buSzPts val="1200"/>
              <a:buFont typeface="Arial"/>
              <a:buNone/>
            </a:pPr>
            <a:r>
              <a:rPr b="0" lang="en-US"/>
              <a:t>Khi có thể, Trình quản lý ứng dụng của RM trước tiên khởi động ApplicationMaster (AM) trong vùng chứa sẽ chịu trách nhiệm đảm bảo công việc hoàn thành thành công.</a:t>
            </a:r>
            <a:endParaRPr/>
          </a:p>
          <a:p>
            <a:pPr indent="0" lvl="0" marL="0" marR="0" rtl="0" algn="l">
              <a:lnSpc>
                <a:spcPct val="100000"/>
              </a:lnSpc>
              <a:spcBef>
                <a:spcPts val="360"/>
              </a:spcBef>
              <a:spcAft>
                <a:spcPts val="0"/>
              </a:spcAft>
              <a:buClr>
                <a:schemeClr val="dk1"/>
              </a:buClr>
              <a:buSzPts val="1200"/>
              <a:buFont typeface="Arial"/>
              <a:buNone/>
            </a:pPr>
            <a:r>
              <a:t/>
            </a:r>
            <a:endParaRPr/>
          </a:p>
        </p:txBody>
      </p:sp>
      <p:sp>
        <p:nvSpPr>
          <p:cNvPr id="3782" name="Google Shape;3782;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1" name="Shape 3821"/>
        <p:cNvGrpSpPr/>
        <p:nvPr/>
      </p:nvGrpSpPr>
      <p:grpSpPr>
        <a:xfrm>
          <a:off x="0" y="0"/>
          <a:ext cx="0" cy="0"/>
          <a:chOff x="0" y="0"/>
          <a:chExt cx="0" cy="0"/>
        </a:xfrm>
      </p:grpSpPr>
      <p:sp>
        <p:nvSpPr>
          <p:cNvPr id="3822" name="Google Shape;3822;p11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3" name="Google Shape;3823;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AM kiểm tra công việc, quan sát vị trí của các khối dữ liệu và yêu cầu các tài nguyên cần thiết (vùng chứa bộ nhớ và lõi)</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để thực thi công việc.</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Khi làm như vậy, nó sẽ cố lấy các thùng chứa từ các nút nơi đặt các khối dữ liệu.</a:t>
            </a:r>
            <a:endParaRPr/>
          </a:p>
        </p:txBody>
      </p:sp>
      <p:sp>
        <p:nvSpPr>
          <p:cNvPr id="3824" name="Google Shape;3824;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6" name="Shape 3866"/>
        <p:cNvGrpSpPr/>
        <p:nvPr/>
      </p:nvGrpSpPr>
      <p:grpSpPr>
        <a:xfrm>
          <a:off x="0" y="0"/>
          <a:ext cx="0" cy="0"/>
          <a:chOff x="0" y="0"/>
          <a:chExt cx="0" cy="0"/>
        </a:xfrm>
      </p:grpSpPr>
      <p:sp>
        <p:nvSpPr>
          <p:cNvPr id="3867" name="Google Shape;3867;p11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8" name="Google Shape;3868;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[Thông điệp chính]</a:t>
            </a:r>
            <a:endParaRPr/>
          </a:p>
          <a:p>
            <a:pPr indent="0" lvl="0" marL="0" rtl="0" algn="l">
              <a:spcBef>
                <a:spcPts val="0"/>
              </a:spcBef>
              <a:spcAft>
                <a:spcPts val="0"/>
              </a:spcAft>
              <a:buNone/>
            </a:pPr>
            <a:r>
              <a:rPr b="0" lang="en-US"/>
              <a:t>Trình quản lý tài nguyên có một bức tranh tổng thể về các tài nguyên.</a:t>
            </a:r>
            <a:endParaRPr/>
          </a:p>
          <a:p>
            <a:pPr indent="0" lvl="0" marL="0" rtl="0" algn="l">
              <a:spcBef>
                <a:spcPts val="0"/>
              </a:spcBef>
              <a:spcAft>
                <a:spcPts val="0"/>
              </a:spcAft>
              <a:buNone/>
            </a:pPr>
            <a:r>
              <a:rPr b="0" lang="en-US"/>
              <a:t>Nó kiểm tra yêu cầu của AM đối với vùng chứa và nếu có, phân bổ các vùng chứa trong NodeManagers được yêu cầu.</a:t>
            </a:r>
            <a:endParaRPr sz="1200">
              <a:solidFill>
                <a:schemeClr val="dk1"/>
              </a:solidFill>
            </a:endParaRPr>
          </a:p>
        </p:txBody>
      </p:sp>
      <p:sp>
        <p:nvSpPr>
          <p:cNvPr id="3869" name="Google Shape;3869;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8" name="Shape 3918"/>
        <p:cNvGrpSpPr/>
        <p:nvPr/>
      </p:nvGrpSpPr>
      <p:grpSpPr>
        <a:xfrm>
          <a:off x="0" y="0"/>
          <a:ext cx="0" cy="0"/>
          <a:chOff x="0" y="0"/>
          <a:chExt cx="0" cy="0"/>
        </a:xfrm>
      </p:grpSpPr>
      <p:sp>
        <p:nvSpPr>
          <p:cNvPr id="3919" name="Google Shape;3919;p11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0" name="Google Shape;3920;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Sau khi các vùng chứa được gán cho công việc, mỗi NodeManager bắt đầu thực hiện các tác vụ trong vùng chứa.</a:t>
            </a:r>
            <a:endParaRPr sz="1200">
              <a:solidFill>
                <a:schemeClr val="dk1"/>
              </a:solidFill>
            </a:endParaRPr>
          </a:p>
          <a:p>
            <a:pPr indent="0" lvl="0" marL="0" marR="0" rtl="0" algn="l">
              <a:lnSpc>
                <a:spcPct val="100000"/>
              </a:lnSpc>
              <a:spcBef>
                <a:spcPts val="360"/>
              </a:spcBef>
              <a:spcAft>
                <a:spcPts val="0"/>
              </a:spcAft>
              <a:buClr>
                <a:schemeClr val="dk1"/>
              </a:buClr>
              <a:buSzPts val="1200"/>
              <a:buFont typeface="Arial"/>
              <a:buNone/>
            </a:pPr>
            <a:r>
              <a:t/>
            </a:r>
            <a:endParaRPr sz="1200">
              <a:solidFill>
                <a:schemeClr val="dk1"/>
              </a:solidFill>
            </a:endParaRPr>
          </a:p>
        </p:txBody>
      </p:sp>
      <p:sp>
        <p:nvSpPr>
          <p:cNvPr id="3921" name="Google Shape;3921;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sz="1200"/>
              <a:t>Ai biết?</a:t>
            </a:r>
            <a:endParaRPr/>
          </a:p>
          <a:p>
            <a:pPr indent="0" lvl="0" marL="0" marR="0" rtl="0" algn="l">
              <a:lnSpc>
                <a:spcPct val="100000"/>
              </a:lnSpc>
              <a:spcBef>
                <a:spcPts val="360"/>
              </a:spcBef>
              <a:spcAft>
                <a:spcPts val="0"/>
              </a:spcAft>
              <a:buClr>
                <a:schemeClr val="dk1"/>
              </a:buClr>
              <a:buSzPts val="1200"/>
              <a:buFont typeface="Arial"/>
              <a:buNone/>
            </a:pPr>
            <a:r>
              <a:rPr b="0" lang="en-US" sz="1200"/>
              <a:t>Nếu bạn đang chăm sóc em bé cả tuần và không đi chơi, bạn có thể muốn uống loại bia đó!</a:t>
            </a:r>
            <a:endParaRPr b="0" sz="1200"/>
          </a:p>
          <a:p>
            <a:pPr indent="0" lvl="0" marL="0" marR="0" rtl="0" algn="l">
              <a:lnSpc>
                <a:spcPct val="100000"/>
              </a:lnSpc>
              <a:spcBef>
                <a:spcPts val="360"/>
              </a:spcBef>
              <a:spcAft>
                <a:spcPts val="0"/>
              </a:spcAft>
              <a:buClr>
                <a:schemeClr val="dk1"/>
              </a:buClr>
              <a:buSzPts val="1200"/>
              <a:buFont typeface="Arial"/>
              <a:buNone/>
            </a:pPr>
            <a:r>
              <a:t/>
            </a:r>
            <a:endParaRPr b="0" sz="1200"/>
          </a:p>
          <a:p>
            <a:pPr indent="0" lvl="0" marL="0" marR="0" rtl="0" algn="l">
              <a:lnSpc>
                <a:spcPct val="100000"/>
              </a:lnSpc>
              <a:spcBef>
                <a:spcPts val="360"/>
              </a:spcBef>
              <a:spcAft>
                <a:spcPts val="0"/>
              </a:spcAft>
              <a:buClr>
                <a:schemeClr val="dk1"/>
              </a:buClr>
              <a:buSzPts val="1200"/>
              <a:buFont typeface="Arial"/>
              <a:buNone/>
            </a:pPr>
            <a:r>
              <a:rPr b="1" lang="en-US" sz="1200"/>
              <a:t>[Thông điệp chính]</a:t>
            </a:r>
            <a:endParaRPr b="0" sz="1200"/>
          </a:p>
          <a:p>
            <a:pPr indent="0" lvl="0" marL="0" rtl="0" algn="l">
              <a:spcBef>
                <a:spcPts val="360"/>
              </a:spcBef>
              <a:spcAft>
                <a:spcPts val="0"/>
              </a:spcAft>
              <a:buNone/>
            </a:pPr>
            <a:r>
              <a:rPr b="0" lang="en-US" sz="1200"/>
              <a:t>Phân tích liên kết và đồ thị đều tìm cách dự đoán mối quan hệ (cạnh) giữa các thực thể (đối tượng, nút).</a:t>
            </a:r>
            <a:endParaRPr/>
          </a:p>
          <a:p>
            <a:pPr indent="0" lvl="0" marL="0" rtl="0" algn="l">
              <a:spcBef>
                <a:spcPts val="360"/>
              </a:spcBef>
              <a:spcAft>
                <a:spcPts val="0"/>
              </a:spcAft>
              <a:buNone/>
            </a:pPr>
            <a:r>
              <a:rPr b="0" lang="en-US" sz="1200"/>
              <a:t>Loại phân tích này thường có thể trả lại các tùy chọn chưa được khám phá trước đây và làm tăng đáng kể doanh thu và lợi nhuận.</a:t>
            </a:r>
            <a:endParaRPr/>
          </a:p>
          <a:p>
            <a:pPr indent="0" lvl="0" marL="0" rtl="0" algn="l">
              <a:spcBef>
                <a:spcPts val="360"/>
              </a:spcBef>
              <a:spcAft>
                <a:spcPts val="0"/>
              </a:spcAft>
              <a:buNone/>
            </a:pPr>
            <a:r>
              <a:rPr b="0" lang="en-US" sz="1200"/>
              <a:t>Nhiều cửa hàng, bao gồm cả trực tuyến và ngoại tuyến cần đặt các mặt hàng gần nhau dựa trên thói quen mua sắm.</a:t>
            </a:r>
            <a:endParaRPr/>
          </a:p>
          <a:p>
            <a:pPr indent="0" lvl="0" marL="0" rtl="0" algn="l">
              <a:spcBef>
                <a:spcPts val="360"/>
              </a:spcBef>
              <a:spcAft>
                <a:spcPts val="0"/>
              </a:spcAft>
              <a:buNone/>
            </a:pPr>
            <a:r>
              <a:rPr b="0" lang="en-US" sz="1200"/>
              <a:t>Phân tích trên có thể giúp xác định các mối quan hệ đó.</a:t>
            </a:r>
            <a:endParaRPr/>
          </a:p>
        </p:txBody>
      </p:sp>
      <p:sp>
        <p:nvSpPr>
          <p:cNvPr id="336" name="Google Shape;33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0" name="Shape 3980"/>
        <p:cNvGrpSpPr/>
        <p:nvPr/>
      </p:nvGrpSpPr>
      <p:grpSpPr>
        <a:xfrm>
          <a:off x="0" y="0"/>
          <a:ext cx="0" cy="0"/>
          <a:chOff x="0" y="0"/>
          <a:chExt cx="0" cy="0"/>
        </a:xfrm>
      </p:grpSpPr>
      <p:sp>
        <p:nvSpPr>
          <p:cNvPr id="3981" name="Google Shape;3981;p12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2" name="Google Shape;3982;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[Thông điệp chính]</a:t>
            </a:r>
            <a:endParaRPr/>
          </a:p>
          <a:p>
            <a:pPr indent="0" lvl="0" marL="0" rtl="0" algn="l">
              <a:spcBef>
                <a:spcPts val="0"/>
              </a:spcBef>
              <a:spcAft>
                <a:spcPts val="0"/>
              </a:spcAft>
              <a:buNone/>
            </a:pPr>
            <a:r>
              <a:rPr lang="en-US" sz="1200">
                <a:solidFill>
                  <a:schemeClr val="dk1"/>
                </a:solidFill>
              </a:rPr>
              <a:t>Một công việc khác được gửi và một AM cho công việc đó được bắt đầu.</a:t>
            </a:r>
            <a:endParaRPr/>
          </a:p>
          <a:p>
            <a:pPr indent="0" lvl="0" marL="0" rtl="0" algn="l">
              <a:spcBef>
                <a:spcPts val="0"/>
              </a:spcBef>
              <a:spcAft>
                <a:spcPts val="0"/>
              </a:spcAft>
              <a:buNone/>
            </a:pPr>
            <a:r>
              <a:rPr lang="en-US" sz="1200">
                <a:solidFill>
                  <a:schemeClr val="dk1"/>
                </a:solidFill>
              </a:rPr>
              <a:t>Nó tuân theo quy trình tương tự để kiểm tra các vị trí khối và yêu cầu các thùng chứa từ RM</a:t>
            </a:r>
            <a:endParaRPr/>
          </a:p>
        </p:txBody>
      </p:sp>
      <p:sp>
        <p:nvSpPr>
          <p:cNvPr id="3983" name="Google Shape;3983;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6" name="Shape 4046"/>
        <p:cNvGrpSpPr/>
        <p:nvPr/>
      </p:nvGrpSpPr>
      <p:grpSpPr>
        <a:xfrm>
          <a:off x="0" y="0"/>
          <a:ext cx="0" cy="0"/>
          <a:chOff x="0" y="0"/>
          <a:chExt cx="0" cy="0"/>
        </a:xfrm>
      </p:grpSpPr>
      <p:sp>
        <p:nvSpPr>
          <p:cNvPr id="4047" name="Google Shape;4047;p12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8" name="Google Shape;4048;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AM mới yêu cầu và nhận các thùng chứa để chạy các tác vụ của nó.</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Trình quản lý node nơi các vùng chứa mới đã được chỉ định bắt đầu nhiệm vụ của chúng</a:t>
            </a:r>
            <a:endParaRPr sz="1200">
              <a:solidFill>
                <a:schemeClr val="dk1"/>
              </a:solidFill>
            </a:endParaRPr>
          </a:p>
        </p:txBody>
      </p:sp>
      <p:sp>
        <p:nvSpPr>
          <p:cNvPr id="4049" name="Google Shape;4049;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3" name="Shape 4113"/>
        <p:cNvGrpSpPr/>
        <p:nvPr/>
      </p:nvGrpSpPr>
      <p:grpSpPr>
        <a:xfrm>
          <a:off x="0" y="0"/>
          <a:ext cx="0" cy="0"/>
          <a:chOff x="0" y="0"/>
          <a:chExt cx="0" cy="0"/>
        </a:xfrm>
      </p:grpSpPr>
      <p:sp>
        <p:nvSpPr>
          <p:cNvPr id="4114" name="Google Shape;4114;p12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5" name="Google Shape;4115;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[Thông điệp chính]</a:t>
            </a:r>
            <a:endParaRPr/>
          </a:p>
          <a:p>
            <a:pPr indent="0" lvl="0" marL="0" rtl="0" algn="l">
              <a:spcBef>
                <a:spcPts val="0"/>
              </a:spcBef>
              <a:spcAft>
                <a:spcPts val="0"/>
              </a:spcAft>
              <a:buNone/>
            </a:pPr>
            <a:r>
              <a:rPr lang="en-US" sz="1200">
                <a:solidFill>
                  <a:schemeClr val="dk1"/>
                </a:solidFill>
              </a:rPr>
              <a:t>Khi Công việc 1 kết thúc, tất cả các tài nguyên bộ chứa được công việc sử dụng sẽ được "trả lại" cho trình quản lý tài nguyên và được cung cấp cho các công việc mới.</a:t>
            </a:r>
            <a:endParaRPr b="1" sz="1200">
              <a:solidFill>
                <a:schemeClr val="dk1"/>
              </a:solidFill>
            </a:endParaRPr>
          </a:p>
          <a:p>
            <a:pPr indent="0" lvl="0" marL="0" marR="0" rtl="0" algn="l">
              <a:lnSpc>
                <a:spcPct val="100000"/>
              </a:lnSpc>
              <a:spcBef>
                <a:spcPts val="360"/>
              </a:spcBef>
              <a:spcAft>
                <a:spcPts val="0"/>
              </a:spcAft>
              <a:buClr>
                <a:schemeClr val="dk1"/>
              </a:buClr>
              <a:buSzPts val="1200"/>
              <a:buFont typeface="Arial"/>
              <a:buNone/>
            </a:pPr>
            <a:r>
              <a:t/>
            </a:r>
            <a:endParaRPr b="1"/>
          </a:p>
          <a:p>
            <a:pPr indent="0" lvl="0" marL="0" rtl="0" algn="l">
              <a:spcBef>
                <a:spcPts val="0"/>
              </a:spcBef>
              <a:spcAft>
                <a:spcPts val="0"/>
              </a:spcAft>
              <a:buNone/>
            </a:pPr>
            <a:r>
              <a:t/>
            </a:r>
            <a:endParaRPr/>
          </a:p>
        </p:txBody>
      </p:sp>
      <p:sp>
        <p:nvSpPr>
          <p:cNvPr id="4116" name="Google Shape;4116;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2" name="Shape 4172"/>
        <p:cNvGrpSpPr/>
        <p:nvPr/>
      </p:nvGrpSpPr>
      <p:grpSpPr>
        <a:xfrm>
          <a:off x="0" y="0"/>
          <a:ext cx="0" cy="0"/>
          <a:chOff x="0" y="0"/>
          <a:chExt cx="0" cy="0"/>
        </a:xfrm>
      </p:grpSpPr>
      <p:sp>
        <p:nvSpPr>
          <p:cNvPr id="4173" name="Google Shape;4173;p12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4" name="Google Shape;4174;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[Thông điệp chính]</a:t>
            </a:r>
            <a:endParaRPr/>
          </a:p>
          <a:p>
            <a:pPr indent="0" lvl="0" marL="0" rtl="0" algn="l">
              <a:spcBef>
                <a:spcPts val="0"/>
              </a:spcBef>
              <a:spcAft>
                <a:spcPts val="0"/>
              </a:spcAft>
              <a:buNone/>
            </a:pPr>
            <a:r>
              <a:rPr lang="en-US" sz="1200">
                <a:solidFill>
                  <a:schemeClr val="dk1"/>
                </a:solidFill>
              </a:rPr>
              <a:t>Cuối cùng, AM cho công việc 1 cũng kết thúc, trả lại thùng chứa của nó cho RM.</a:t>
            </a:r>
            <a:endParaRPr/>
          </a:p>
        </p:txBody>
      </p:sp>
      <p:sp>
        <p:nvSpPr>
          <p:cNvPr id="4175" name="Google Shape;4175;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8" name="Shape 4228"/>
        <p:cNvGrpSpPr/>
        <p:nvPr/>
      </p:nvGrpSpPr>
      <p:grpSpPr>
        <a:xfrm>
          <a:off x="0" y="0"/>
          <a:ext cx="0" cy="0"/>
          <a:chOff x="0" y="0"/>
          <a:chExt cx="0" cy="0"/>
        </a:xfrm>
      </p:grpSpPr>
      <p:sp>
        <p:nvSpPr>
          <p:cNvPr id="4229" name="Google Shape;4229;p12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0" name="Google Shape;4230;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a:t>
            </a:r>
            <a:endParaRPr/>
          </a:p>
          <a:p>
            <a:pPr indent="0" lvl="0" marL="0" rtl="0" algn="l">
              <a:spcBef>
                <a:spcPts val="0"/>
              </a:spcBef>
              <a:spcAft>
                <a:spcPts val="0"/>
              </a:spcAft>
              <a:buNone/>
            </a:pPr>
            <a:r>
              <a:rPr b="0" lang="en-US"/>
              <a:t>Giao diện dòng lệnh Yarn có thể được sử dụng để liệt kê, hỏi về trạng thái và tắt bất kỳ ứng dụng nào chạy qua YARN.</a:t>
            </a:r>
            <a:endParaRPr/>
          </a:p>
          <a:p>
            <a:pPr indent="0" lvl="0" marL="0" rtl="0" algn="l">
              <a:spcBef>
                <a:spcPts val="0"/>
              </a:spcBef>
              <a:spcAft>
                <a:spcPts val="0"/>
              </a:spcAft>
              <a:buNone/>
            </a:pPr>
            <a:r>
              <a:rPr b="0" lang="en-US"/>
              <a:t>Bạn không thể hủy công việc Sợi bằng CTRL-C. Yarn application – kill phải được sử dụng</a:t>
            </a:r>
            <a:endParaRPr b="0"/>
          </a:p>
          <a:p>
            <a:pPr indent="0" lvl="0" marL="0" rtl="0" algn="l">
              <a:spcBef>
                <a:spcPts val="0"/>
              </a:spcBef>
              <a:spcAft>
                <a:spcPts val="0"/>
              </a:spcAft>
              <a:buNone/>
            </a:pPr>
            <a:r>
              <a:t/>
            </a:r>
            <a:endParaRPr b="1"/>
          </a:p>
          <a:p>
            <a:pPr indent="0" lvl="0" marL="0" marR="0" rtl="0" algn="l">
              <a:lnSpc>
                <a:spcPct val="100000"/>
              </a:lnSpc>
              <a:spcBef>
                <a:spcPts val="360"/>
              </a:spcBef>
              <a:spcAft>
                <a:spcPts val="0"/>
              </a:spcAft>
              <a:buClr>
                <a:schemeClr val="dk1"/>
              </a:buClr>
              <a:buSzPts val="1200"/>
              <a:buFont typeface="Arial"/>
              <a:buNone/>
            </a:pPr>
            <a:r>
              <a:rPr b="1" lang="en-US"/>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Một số lệnh Yarn CLI thường được sử dụng</a:t>
            </a:r>
            <a:endParaRPr sz="1200">
              <a:solidFill>
                <a:schemeClr val="dk1"/>
              </a:solidFill>
            </a:endParaRPr>
          </a:p>
        </p:txBody>
      </p:sp>
      <p:sp>
        <p:nvSpPr>
          <p:cNvPr id="4231" name="Google Shape;4231;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7" name="Shape 4237"/>
        <p:cNvGrpSpPr/>
        <p:nvPr/>
      </p:nvGrpSpPr>
      <p:grpSpPr>
        <a:xfrm>
          <a:off x="0" y="0"/>
          <a:ext cx="0" cy="0"/>
          <a:chOff x="0" y="0"/>
          <a:chExt cx="0" cy="0"/>
        </a:xfrm>
      </p:grpSpPr>
      <p:sp>
        <p:nvSpPr>
          <p:cNvPr id="4238" name="Google Shape;4238;p12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9" name="Google Shape;4239;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t>[Thông điệp chính]</a:t>
            </a:r>
            <a:endParaRPr/>
          </a:p>
          <a:p>
            <a:pPr indent="0" lvl="0" marL="0" rtl="0" algn="l">
              <a:spcBef>
                <a:spcPts val="0"/>
              </a:spcBef>
              <a:spcAft>
                <a:spcPts val="0"/>
              </a:spcAft>
              <a:buNone/>
            </a:pPr>
            <a:r>
              <a:rPr b="0" lang="en-US"/>
              <a:t>Có thể sử dụng giao diện người dùng web của ứng dụng Yarn để xem trạng thái của công việc.</a:t>
            </a:r>
            <a:endParaRPr/>
          </a:p>
          <a:p>
            <a:pPr indent="0" lvl="0" marL="0" rtl="0" algn="l">
              <a:spcBef>
                <a:spcPts val="0"/>
              </a:spcBef>
              <a:spcAft>
                <a:spcPts val="0"/>
              </a:spcAft>
              <a:buNone/>
            </a:pPr>
            <a:r>
              <a:rPr b="0" lang="en-US"/>
              <a:t>Tab trạng thái ở bên trái có thể được sử dụng để chọn các công việc có trạng thái "mới", "đã gửi", "được chấp nhận", "đang chạy", "đã hoàn thành", "thất bại", "đã hủy".</a:t>
            </a:r>
            <a:endParaRPr/>
          </a:p>
          <a:p>
            <a:pPr indent="0" lvl="0" marL="0" rtl="0" algn="l">
              <a:spcBef>
                <a:spcPts val="0"/>
              </a:spcBef>
              <a:spcAft>
                <a:spcPts val="0"/>
              </a:spcAft>
              <a:buNone/>
            </a:pPr>
            <a:r>
              <a:rPr b="0" lang="en-US"/>
              <a:t>Giao diện ở giữa có các liên kết đến từng AM (thường sẽ là một chuỗi như "application_xxxxxxxx"</a:t>
            </a:r>
            <a:endParaRPr/>
          </a:p>
          <a:p>
            <a:pPr indent="0" lvl="0" marL="0" rtl="0" algn="l">
              <a:spcBef>
                <a:spcPts val="0"/>
              </a:spcBef>
              <a:spcAft>
                <a:spcPts val="0"/>
              </a:spcAft>
              <a:buNone/>
            </a:pPr>
            <a:r>
              <a:rPr b="0" lang="en-US"/>
              <a:t>Bạn có thể xem loại công việc nào đang chạy, chẳng hạn như MapReduce hoặc Spark.</a:t>
            </a:r>
            <a:endParaRPr/>
          </a:p>
          <a:p>
            <a:pPr indent="0" lvl="0" marL="0" rtl="0" algn="l">
              <a:spcBef>
                <a:spcPts val="0"/>
              </a:spcBef>
              <a:spcAft>
                <a:spcPts val="0"/>
              </a:spcAft>
              <a:buNone/>
            </a:pPr>
            <a:r>
              <a:rPr b="0" lang="en-US"/>
              <a:t>Khi bạn theo liên kết ứng dụng, sẽ có các liên kết cho từng NM tham gia công việc.</a:t>
            </a:r>
            <a:endParaRPr/>
          </a:p>
          <a:p>
            <a:pPr indent="0" lvl="0" marL="0" rtl="0" algn="l">
              <a:spcBef>
                <a:spcPts val="0"/>
              </a:spcBef>
              <a:spcAft>
                <a:spcPts val="0"/>
              </a:spcAft>
              <a:buNone/>
            </a:pPr>
            <a:r>
              <a:rPr b="0" lang="en-US"/>
              <a:t>Ví dụ, đối với các công việc MR, nó sẽ hiển thị Mappers và Reducers. Mặc dù bạn có thể đi tới các màn hình NM riêng lẻ để xem lại thông tin nhật ký cho NM cụ thể đó, nhưng thông thường bạn nhấp vào "nhật ký" từ màn hình AM.</a:t>
            </a:r>
            <a:endParaRPr/>
          </a:p>
          <a:p>
            <a:pPr indent="0" lvl="0" marL="0" rtl="0" algn="l">
              <a:spcBef>
                <a:spcPts val="0"/>
              </a:spcBef>
              <a:spcAft>
                <a:spcPts val="0"/>
              </a:spcAft>
              <a:buNone/>
            </a:pPr>
            <a:r>
              <a:rPr b="0" lang="en-US"/>
              <a:t>Điều này sẽ cho phép bạn xem nhật ký tổng hợp từ tất cả các NM (nếu tính năng tổng hợp nhật ký được bật)</a:t>
            </a:r>
            <a:endParaRPr sz="1200">
              <a:solidFill>
                <a:schemeClr val="dk1"/>
              </a:solidFill>
            </a:endParaRPr>
          </a:p>
        </p:txBody>
      </p:sp>
      <p:sp>
        <p:nvSpPr>
          <p:cNvPr id="4240" name="Google Shape;4240;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7" name="Shape 4247"/>
        <p:cNvGrpSpPr/>
        <p:nvPr/>
      </p:nvGrpSpPr>
      <p:grpSpPr>
        <a:xfrm>
          <a:off x="0" y="0"/>
          <a:ext cx="0" cy="0"/>
          <a:chOff x="0" y="0"/>
          <a:chExt cx="0" cy="0"/>
        </a:xfrm>
      </p:grpSpPr>
      <p:sp>
        <p:nvSpPr>
          <p:cNvPr id="4248" name="Google Shape;4248;p12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9" name="Google Shape;4249;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[Thông điệp chính]</a:t>
            </a:r>
            <a:endParaRPr/>
          </a:p>
          <a:p>
            <a:pPr indent="0" lvl="0" marL="0" rtl="0" algn="l">
              <a:spcBef>
                <a:spcPts val="0"/>
              </a:spcBef>
              <a:spcAft>
                <a:spcPts val="0"/>
              </a:spcAft>
              <a:buNone/>
            </a:pPr>
            <a:r>
              <a:rPr b="0" lang="en-US"/>
              <a:t>Yarn cho phép các bản ghi được tổng hợp hoặc lưu giữ riêng lẻ.</a:t>
            </a:r>
            <a:endParaRPr/>
          </a:p>
          <a:p>
            <a:pPr indent="0" lvl="0" marL="0" rtl="0" algn="l">
              <a:spcBef>
                <a:spcPts val="0"/>
              </a:spcBef>
              <a:spcAft>
                <a:spcPts val="0"/>
              </a:spcAft>
              <a:buNone/>
            </a:pPr>
            <a:r>
              <a:rPr b="0" lang="en-US"/>
              <a:t>Mỗi NM tạo nhật ký riêng cho các tác vụ đang chạy trong các thùng chứa trên máy chủ của nó.</a:t>
            </a:r>
            <a:endParaRPr/>
          </a:p>
          <a:p>
            <a:pPr indent="0" lvl="0" marL="0" rtl="0" algn="l">
              <a:spcBef>
                <a:spcPts val="0"/>
              </a:spcBef>
              <a:spcAft>
                <a:spcPts val="0"/>
              </a:spcAft>
              <a:buNone/>
            </a:pPr>
            <a:r>
              <a:rPr b="0" lang="en-US"/>
              <a:t>Các tệp nhật ký được lưu trữ trên hệ thống tệp Linux cục bộ của NM.</a:t>
            </a:r>
            <a:endParaRPr/>
          </a:p>
          <a:p>
            <a:pPr indent="0" lvl="0" marL="0" rtl="0" algn="l">
              <a:spcBef>
                <a:spcPts val="0"/>
              </a:spcBef>
              <a:spcAft>
                <a:spcPts val="0"/>
              </a:spcAft>
              <a:buNone/>
            </a:pPr>
            <a:r>
              <a:rPr b="0" lang="en-US"/>
              <a:t>Tuy nhiên, nếu tính năng tổng hợp nhật ký được bật, thì từng nhật ký riêng lẻ sẽ được tổng hợp và lưu trữ trong HDFS.</a:t>
            </a:r>
            <a:endParaRPr/>
          </a:p>
          <a:p>
            <a:pPr indent="0" lvl="0" marL="0" rtl="0" algn="l">
              <a:spcBef>
                <a:spcPts val="0"/>
              </a:spcBef>
              <a:spcAft>
                <a:spcPts val="0"/>
              </a:spcAft>
              <a:buNone/>
            </a:pPr>
            <a:r>
              <a:rPr b="0" lang="en-US"/>
              <a:t>Các nhật ký phải có thời gian luân phiên hoặc chính sách lưu giữ.</a:t>
            </a:r>
            <a:endParaRPr/>
          </a:p>
          <a:p>
            <a:pPr indent="0" lvl="0" marL="0" rtl="0" algn="l">
              <a:spcBef>
                <a:spcPts val="0"/>
              </a:spcBef>
              <a:spcAft>
                <a:spcPts val="0"/>
              </a:spcAft>
              <a:buNone/>
            </a:pPr>
            <a:r>
              <a:rPr b="0" lang="en-US"/>
              <a:t>Các tệp nhật ký có xu hướng nhỏ và góp phần gây ra sự cố tệp nhỏ HDFS.</a:t>
            </a:r>
            <a:endParaRPr/>
          </a:p>
          <a:p>
            <a:pPr indent="0" lvl="0" marL="0" rtl="0" algn="l">
              <a:spcBef>
                <a:spcPts val="0"/>
              </a:spcBef>
              <a:spcAft>
                <a:spcPts val="0"/>
              </a:spcAft>
              <a:buNone/>
            </a:pPr>
            <a:r>
              <a:rPr b="0" lang="en-US"/>
              <a:t>Chúng tôi không muốn các tệp nhật ký tiếp tục tích lũy mà không cuộn hoặc xóa.</a:t>
            </a:r>
            <a:endParaRPr/>
          </a:p>
        </p:txBody>
      </p:sp>
      <p:sp>
        <p:nvSpPr>
          <p:cNvPr id="4250" name="Google Shape;4250;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8" name="Shape 4268"/>
        <p:cNvGrpSpPr/>
        <p:nvPr/>
      </p:nvGrpSpPr>
      <p:grpSpPr>
        <a:xfrm>
          <a:off x="0" y="0"/>
          <a:ext cx="0" cy="0"/>
          <a:chOff x="0" y="0"/>
          <a:chExt cx="0" cy="0"/>
        </a:xfrm>
      </p:grpSpPr>
      <p:sp>
        <p:nvSpPr>
          <p:cNvPr id="4269" name="Google Shape;4269;p12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0" name="Google Shape;4270;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a:t>
            </a:r>
            <a:endParaRPr/>
          </a:p>
          <a:p>
            <a:pPr indent="0" lvl="0" marL="0" marR="0" rtl="0" algn="l">
              <a:lnSpc>
                <a:spcPct val="100000"/>
              </a:lnSpc>
              <a:spcBef>
                <a:spcPts val="360"/>
              </a:spcBef>
              <a:spcAft>
                <a:spcPts val="0"/>
              </a:spcAft>
              <a:buClr>
                <a:srgbClr val="202124"/>
              </a:buClr>
              <a:buSzPts val="1200"/>
              <a:buFont typeface="Arial"/>
              <a:buNone/>
            </a:pPr>
            <a:r>
              <a:rPr b="0" i="0" lang="en-US">
                <a:solidFill>
                  <a:srgbClr val="202124"/>
                </a:solidFill>
              </a:rPr>
              <a:t>Chúng tôi sẽ sử dụng VirtualBox cho las thực hành của chúng tôi.</a:t>
            </a:r>
            <a:endParaRPr/>
          </a:p>
          <a:p>
            <a:pPr indent="0" lvl="0" marL="0" marR="0" rtl="0" algn="l">
              <a:lnSpc>
                <a:spcPct val="100000"/>
              </a:lnSpc>
              <a:spcBef>
                <a:spcPts val="360"/>
              </a:spcBef>
              <a:spcAft>
                <a:spcPts val="0"/>
              </a:spcAft>
              <a:buClr>
                <a:srgbClr val="202124"/>
              </a:buClr>
              <a:buSzPts val="1200"/>
              <a:buFont typeface="Arial"/>
              <a:buNone/>
            </a:pPr>
            <a:r>
              <a:rPr b="0" i="0" lang="en-US">
                <a:solidFill>
                  <a:srgbClr val="202124"/>
                </a:solidFill>
              </a:rPr>
              <a:t>Lý do là, như bạn biết, không thể mua tất cả các thiết bị cần thiết cho quá trình thực hành của chúng tôi và cung cấp cho từng học viên.</a:t>
            </a:r>
            <a:endParaRPr/>
          </a:p>
          <a:p>
            <a:pPr indent="0" lvl="0" marL="0" marR="0" rtl="0" algn="l">
              <a:lnSpc>
                <a:spcPct val="100000"/>
              </a:lnSpc>
              <a:spcBef>
                <a:spcPts val="360"/>
              </a:spcBef>
              <a:spcAft>
                <a:spcPts val="0"/>
              </a:spcAft>
              <a:buClr>
                <a:srgbClr val="202124"/>
              </a:buClr>
              <a:buSzPts val="1200"/>
              <a:buFont typeface="Arial"/>
              <a:buNone/>
            </a:pPr>
            <a:r>
              <a:rPr b="0" i="0" lang="en-US">
                <a:solidFill>
                  <a:srgbClr val="202124"/>
                </a:solidFill>
              </a:rPr>
              <a:t>Hãy tìm hiểu VirtualBox là gì và cách sử dụng nó trước khi đi vào thực hành Big Data.</a:t>
            </a:r>
            <a:endParaRPr/>
          </a:p>
          <a:p>
            <a:pPr indent="0" lvl="0" marL="0" marR="0" rtl="0" algn="l">
              <a:lnSpc>
                <a:spcPct val="100000"/>
              </a:lnSpc>
              <a:spcBef>
                <a:spcPts val="360"/>
              </a:spcBef>
              <a:spcAft>
                <a:spcPts val="0"/>
              </a:spcAft>
              <a:buClr>
                <a:srgbClr val="202124"/>
              </a:buClr>
              <a:buSzPts val="1200"/>
              <a:buFont typeface="Arial"/>
              <a:buNone/>
            </a:pPr>
            <a:r>
              <a:rPr b="0" i="0" lang="en-US">
                <a:solidFill>
                  <a:srgbClr val="202124"/>
                </a:solidFill>
              </a:rPr>
              <a:t>Tuy nhiên, trong các khóa đào tạo của chúng tôi, không nhất thiết phải biết các chức năng chi tiết của VirtualBox.</a:t>
            </a:r>
            <a:endParaRPr/>
          </a:p>
        </p:txBody>
      </p:sp>
      <p:sp>
        <p:nvSpPr>
          <p:cNvPr id="4271" name="Google Shape;4271;p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7" name="Shape 4327"/>
        <p:cNvGrpSpPr/>
        <p:nvPr/>
      </p:nvGrpSpPr>
      <p:grpSpPr>
        <a:xfrm>
          <a:off x="0" y="0"/>
          <a:ext cx="0" cy="0"/>
          <a:chOff x="0" y="0"/>
          <a:chExt cx="0" cy="0"/>
        </a:xfrm>
      </p:grpSpPr>
      <p:sp>
        <p:nvSpPr>
          <p:cNvPr id="4328" name="Google Shape;4328;p12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9" name="Google Shape;4329;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 </a:t>
            </a:r>
            <a:endParaRPr/>
          </a:p>
          <a:p>
            <a:pPr indent="0" lvl="0" marL="0" marR="0" rtl="0" algn="l">
              <a:lnSpc>
                <a:spcPct val="100000"/>
              </a:lnSpc>
              <a:spcBef>
                <a:spcPts val="360"/>
              </a:spcBef>
              <a:spcAft>
                <a:spcPts val="0"/>
              </a:spcAft>
              <a:buClr>
                <a:srgbClr val="202124"/>
              </a:buClr>
              <a:buSzPts val="1200"/>
              <a:buFont typeface="Arial"/>
              <a:buNone/>
            </a:pPr>
            <a:r>
              <a:rPr b="0" i="0" lang="en-US">
                <a:solidFill>
                  <a:srgbClr val="202124"/>
                </a:solidFill>
              </a:rPr>
              <a:t>VirtualBox là một trình ảo hóa lưu trữ mã nguồn mở miễn phí dành cho hệ thống x86, được phát triển bởi Tập đoàn Oracle.</a:t>
            </a:r>
            <a:endParaRPr/>
          </a:p>
          <a:p>
            <a:pPr indent="0" lvl="0" marL="0" marR="0" rtl="0" algn="l">
              <a:lnSpc>
                <a:spcPct val="100000"/>
              </a:lnSpc>
              <a:spcBef>
                <a:spcPts val="360"/>
              </a:spcBef>
              <a:spcAft>
                <a:spcPts val="0"/>
              </a:spcAft>
              <a:buClr>
                <a:srgbClr val="202124"/>
              </a:buClr>
              <a:buSzPts val="1200"/>
              <a:buFont typeface="Arial"/>
              <a:buNone/>
            </a:pPr>
            <a:r>
              <a:rPr b="0" i="0" lang="en-US">
                <a:solidFill>
                  <a:srgbClr val="202124"/>
                </a:solidFill>
              </a:rPr>
              <a:t>Không cần thiết phải giải thích sâu về hypervisor là gì. Vui lòng chỉ giải thích khái niệm cơ bản và cách sử dụng VirtualBox thông qua các slide sau.</a:t>
            </a:r>
            <a:endParaRPr b="0" i="0">
              <a:solidFill>
                <a:srgbClr val="202124"/>
              </a:solidFill>
            </a:endParaRPr>
          </a:p>
          <a:p>
            <a:pPr indent="0" lvl="0" marL="0" marR="0" rtl="0" algn="l">
              <a:lnSpc>
                <a:spcPct val="100000"/>
              </a:lnSpc>
              <a:spcBef>
                <a:spcPts val="360"/>
              </a:spcBef>
              <a:spcAft>
                <a:spcPts val="0"/>
              </a:spcAft>
              <a:buClr>
                <a:schemeClr val="dk1"/>
              </a:buClr>
              <a:buSzPts val="1200"/>
              <a:buFont typeface="Arial"/>
              <a:buNone/>
            </a:pPr>
            <a:r>
              <a:t/>
            </a:r>
            <a:endParaRPr b="0" sz="1200">
              <a:solidFill>
                <a:schemeClr val="dk1"/>
              </a:solidFill>
            </a:endParaRPr>
          </a:p>
          <a:p>
            <a:pPr indent="0" lvl="0" marL="0" marR="0" rtl="0" algn="l">
              <a:lnSpc>
                <a:spcPct val="100000"/>
              </a:lnSpc>
              <a:spcBef>
                <a:spcPts val="360"/>
              </a:spcBef>
              <a:spcAft>
                <a:spcPts val="0"/>
              </a:spcAft>
              <a:buClr>
                <a:schemeClr val="dk1"/>
              </a:buClr>
              <a:buSzPts val="1200"/>
              <a:buFont typeface="Arial"/>
              <a:buNone/>
            </a:pPr>
            <a:r>
              <a:rPr b="1" lang="en-US"/>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VirtualBox là một phần mềm cho phép bạn chạy nhiều hệ thống trên một hệ thống. Bạn có thể sử dụng công cụ này để tạo máy ảo rồi cài đặt hệ điều hành và các ứng dụng.</a:t>
            </a:r>
            <a:endParaRPr/>
          </a:p>
          <a:p>
            <a:pPr indent="0" lvl="0" marL="0" marR="0" rtl="0" algn="l">
              <a:lnSpc>
                <a:spcPct val="100000"/>
              </a:lnSpc>
              <a:spcBef>
                <a:spcPts val="360"/>
              </a:spcBef>
              <a:spcAft>
                <a:spcPts val="0"/>
              </a:spcAft>
              <a:buClr>
                <a:schemeClr val="dk1"/>
              </a:buClr>
              <a:buSzPts val="1200"/>
              <a:buFont typeface="Arial"/>
              <a:buNone/>
            </a:pPr>
            <a:r>
              <a:t/>
            </a:r>
            <a:endParaRPr b="1" sz="1200">
              <a:solidFill>
                <a:schemeClr val="dk1"/>
              </a:solidFil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rPr>
              <a:t>[Tài liệu tham khảo]</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virtualbox.org/wiki/Documentation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en.wikipedia.org/wiki/Virtualization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30" name="Google Shape;4330;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2" name="Shape 4352"/>
        <p:cNvGrpSpPr/>
        <p:nvPr/>
      </p:nvGrpSpPr>
      <p:grpSpPr>
        <a:xfrm>
          <a:off x="0" y="0"/>
          <a:ext cx="0" cy="0"/>
          <a:chOff x="0" y="0"/>
          <a:chExt cx="0" cy="0"/>
        </a:xfrm>
      </p:grpSpPr>
      <p:sp>
        <p:nvSpPr>
          <p:cNvPr id="4353" name="Google Shape;4353;p12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4" name="Google Shape;4354;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 </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Đây là những thuật ngữ rất cơ bản, nhưng vui lòng giải thích những thuật ngữ đó để học sinh quen thuộc với chúng.</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Để biết cách sử dụng chi tiết, vui lòng tham khảo https://www.virtualbox.org/wiki/End-user_documentation.</a:t>
            </a:r>
            <a:endParaRPr b="0" sz="1200">
              <a:solidFill>
                <a:schemeClr val="dk1"/>
              </a:solidFill>
            </a:endParaRPr>
          </a:p>
          <a:p>
            <a:pPr indent="0" lvl="0" marL="0" marR="0" rtl="0" algn="l">
              <a:lnSpc>
                <a:spcPct val="100000"/>
              </a:lnSpc>
              <a:spcBef>
                <a:spcPts val="360"/>
              </a:spcBef>
              <a:spcAft>
                <a:spcPts val="0"/>
              </a:spcAft>
              <a:buClr>
                <a:schemeClr val="dk1"/>
              </a:buClr>
              <a:buSzPts val="1200"/>
              <a:buFont typeface="Arial"/>
              <a:buNone/>
            </a:pPr>
            <a:r>
              <a:t/>
            </a:r>
            <a:endParaRPr b="0" sz="1200">
              <a:solidFill>
                <a:schemeClr val="dk1"/>
              </a:solidFill>
            </a:endParaRPr>
          </a:p>
          <a:p>
            <a:pPr indent="0" lvl="0" marL="0" marR="0" rtl="0" algn="l">
              <a:lnSpc>
                <a:spcPct val="100000"/>
              </a:lnSpc>
              <a:spcBef>
                <a:spcPts val="360"/>
              </a:spcBef>
              <a:spcAft>
                <a:spcPts val="0"/>
              </a:spcAft>
              <a:buClr>
                <a:schemeClr val="dk1"/>
              </a:buClr>
              <a:buSzPts val="1200"/>
              <a:buFont typeface="Arial"/>
              <a:buNone/>
            </a:pPr>
            <a:r>
              <a:rPr b="1" lang="en-US"/>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HĐH chủ đề cập đến HĐH của hệ thống vật lý. Ví dụ: nó đề cập đến hệ điều hành được cài đặt trên PC của bạn.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Ngược lại, Hệ điều hành khách đề cập đến một Hệ điều hành chạy bên trong máy ảo.</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Nó là một thuật ngữ được sử dụng để phân biệt HĐH trong VM với HĐH trong hệ thống vật lý.</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Máy ảo (VM) là một triển khai phần mềm của một hệ thống vật lý. Giống như một hệ thống vật lý, VM có cpus, bộ nhớ, đĩa và thẻ mạng.</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Bạn sẽ tạo VM bằng VirtualBox.</a:t>
            </a:r>
            <a:endParaRPr/>
          </a:p>
        </p:txBody>
      </p:sp>
      <p:sp>
        <p:nvSpPr>
          <p:cNvPr id="4355" name="Google Shape;4355;p1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rtl="0" algn="l">
              <a:spcBef>
                <a:spcPts val="360"/>
              </a:spcBef>
              <a:spcAft>
                <a:spcPts val="0"/>
              </a:spcAft>
              <a:buNone/>
            </a:pPr>
            <a:r>
              <a:rPr b="0" lang="en-US" sz="1200"/>
              <a:t>Phân tích tình cảm là một trong những trường hợp sử dụng sớm nhất cho Big Data. Nó là khá trưởng thành trong độ chính xác của nó.</a:t>
            </a:r>
            <a:endParaRPr/>
          </a:p>
          <a:p>
            <a:pPr indent="0" lvl="0" marL="0" rtl="0" algn="l">
              <a:spcBef>
                <a:spcPts val="360"/>
              </a:spcBef>
              <a:spcAft>
                <a:spcPts val="0"/>
              </a:spcAft>
              <a:buNone/>
            </a:pPr>
            <a:r>
              <a:rPr b="0" lang="en-US" sz="1200"/>
              <a:t>Trong Big Data, Word Count là ứng dụng lập trình "Xin chào thế giới".</a:t>
            </a:r>
            <a:endParaRPr/>
          </a:p>
          <a:p>
            <a:pPr indent="0" lvl="0" marL="0" rtl="0" algn="l">
              <a:spcBef>
                <a:spcPts val="360"/>
              </a:spcBef>
              <a:spcAft>
                <a:spcPts val="0"/>
              </a:spcAft>
              <a:buNone/>
            </a:pPr>
            <a:r>
              <a:rPr b="0" lang="en-US" sz="1200"/>
              <a:t>Số lượng từ là cơ sở của phân tích Tình cảm.</a:t>
            </a:r>
            <a:endParaRPr/>
          </a:p>
          <a:p>
            <a:pPr indent="0" lvl="0" marL="0" rtl="0" algn="l">
              <a:spcBef>
                <a:spcPts val="360"/>
              </a:spcBef>
              <a:spcAft>
                <a:spcPts val="0"/>
              </a:spcAft>
              <a:buNone/>
            </a:pPr>
            <a:r>
              <a:rPr b="0" lang="en-US" sz="1200"/>
              <a:t>Ngày nay, nó phức tạp hơn nhiều, thường liên quan đến phân tích N-gram (đặt N nhóm từ lại với nhau để phân tích), từ điển tùy chỉnh, v.v.)</a:t>
            </a:r>
            <a:endParaRPr/>
          </a:p>
          <a:p>
            <a:pPr indent="0" lvl="0" marL="0" rtl="0" algn="l">
              <a:spcBef>
                <a:spcPts val="360"/>
              </a:spcBef>
              <a:spcAft>
                <a:spcPts val="0"/>
              </a:spcAft>
              <a:buNone/>
            </a:pPr>
            <a:r>
              <a:t/>
            </a:r>
            <a:endParaRPr b="0" sz="1200"/>
          </a:p>
          <a:p>
            <a:pPr indent="0" lvl="0" marL="0" marR="0" rtl="0" algn="l">
              <a:lnSpc>
                <a:spcPct val="100000"/>
              </a:lnSpc>
              <a:spcBef>
                <a:spcPts val="360"/>
              </a:spcBef>
              <a:spcAft>
                <a:spcPts val="0"/>
              </a:spcAft>
              <a:buClr>
                <a:schemeClr val="dk1"/>
              </a:buClr>
              <a:buSzPts val="1200"/>
              <a:buFont typeface="Arial"/>
              <a:buNone/>
            </a:pPr>
            <a:r>
              <a:rPr b="1" lang="en-US" sz="1200"/>
              <a:t>[Thông điệp chính]</a:t>
            </a:r>
            <a:endParaRPr b="0" sz="1200"/>
          </a:p>
          <a:p>
            <a:pPr indent="0" lvl="0" marL="0" rtl="0" algn="l">
              <a:spcBef>
                <a:spcPts val="360"/>
              </a:spcBef>
              <a:spcAft>
                <a:spcPts val="0"/>
              </a:spcAft>
              <a:buNone/>
            </a:pPr>
            <a:r>
              <a:rPr b="0" lang="en-US" sz="1200"/>
              <a:t>Phân tích tình cảm cố gắng hiểu rõ hơn về tình cảm của khách hàng thông qua phân tích VoC.</a:t>
            </a:r>
            <a:endParaRPr/>
          </a:p>
          <a:p>
            <a:pPr indent="0" lvl="0" marL="0" rtl="0" algn="l">
              <a:spcBef>
                <a:spcPts val="360"/>
              </a:spcBef>
              <a:spcAft>
                <a:spcPts val="0"/>
              </a:spcAft>
              <a:buNone/>
            </a:pPr>
            <a:r>
              <a:rPr b="0" lang="en-US" sz="1200"/>
              <a:t>VoC thường là văn bản viết nhưng đôi khi, âm thanh có thể được chuyển đổi thành văn bản thông qua các công cụ chuyển âm thanh thành văn bản rồi phân tích.</a:t>
            </a:r>
            <a:endParaRPr/>
          </a:p>
        </p:txBody>
      </p:sp>
      <p:sp>
        <p:nvSpPr>
          <p:cNvPr id="346" name="Google Shape;34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4" name="Shape 4384"/>
        <p:cNvGrpSpPr/>
        <p:nvPr/>
      </p:nvGrpSpPr>
      <p:grpSpPr>
        <a:xfrm>
          <a:off x="0" y="0"/>
          <a:ext cx="0" cy="0"/>
          <a:chOff x="0" y="0"/>
          <a:chExt cx="0" cy="0"/>
        </a:xfrm>
      </p:grpSpPr>
      <p:sp>
        <p:nvSpPr>
          <p:cNvPr id="4385" name="Google Shape;4385;p13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6" name="Google Shape;4386;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 </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VirtualBox đã được cài đặt trên PC của học sinh.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Sẽ rất tốt nếu cho học sinh một chút thời gian để điều hướng menu trong một thời gian.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Menu rất đơn giản.</a:t>
            </a:r>
            <a:endParaRPr/>
          </a:p>
        </p:txBody>
      </p:sp>
      <p:sp>
        <p:nvSpPr>
          <p:cNvPr id="4387" name="Google Shape;4387;p1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9" name="Shape 4399"/>
        <p:cNvGrpSpPr/>
        <p:nvPr/>
      </p:nvGrpSpPr>
      <p:grpSpPr>
        <a:xfrm>
          <a:off x="0" y="0"/>
          <a:ext cx="0" cy="0"/>
          <a:chOff x="0" y="0"/>
          <a:chExt cx="0" cy="0"/>
        </a:xfrm>
      </p:grpSpPr>
      <p:sp>
        <p:nvSpPr>
          <p:cNvPr id="4400" name="Google Shape;4400;p13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1" name="Google Shape;4401;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 </a:t>
            </a:r>
            <a:endParaRPr/>
          </a:p>
          <a:p>
            <a:pPr indent="0" lvl="0" marL="0" marR="0" rtl="0" algn="l">
              <a:lnSpc>
                <a:spcPct val="100000"/>
              </a:lnSpc>
              <a:spcBef>
                <a:spcPts val="360"/>
              </a:spcBef>
              <a:spcAft>
                <a:spcPts val="0"/>
              </a:spcAft>
              <a:buClr>
                <a:srgbClr val="202124"/>
              </a:buClr>
              <a:buSzPts val="1200"/>
              <a:buFont typeface="Arial"/>
              <a:buNone/>
            </a:pPr>
            <a:r>
              <a:rPr b="0" i="0" lang="en-US">
                <a:solidFill>
                  <a:srgbClr val="202124"/>
                </a:solidFill>
              </a:rPr>
              <a:t>Hướng dẫn học viên tự tạo máy ảo. Để lại các giá trị mặc định cho các giá trị được nhập vào trình quản lý VirtualBox tại thời điểm này.</a:t>
            </a:r>
            <a:endParaRPr/>
          </a:p>
          <a:p>
            <a:pPr indent="0" lvl="0" marL="0" marR="0" rtl="0" algn="l">
              <a:lnSpc>
                <a:spcPct val="100000"/>
              </a:lnSpc>
              <a:spcBef>
                <a:spcPts val="360"/>
              </a:spcBef>
              <a:spcAft>
                <a:spcPts val="0"/>
              </a:spcAft>
              <a:buClr>
                <a:srgbClr val="202124"/>
              </a:buClr>
              <a:buSzPts val="1200"/>
              <a:buFont typeface="Arial"/>
              <a:buNone/>
            </a:pPr>
            <a:r>
              <a:rPr b="0" i="0" lang="en-US">
                <a:solidFill>
                  <a:srgbClr val="202124"/>
                </a:solidFill>
              </a:rPr>
              <a:t>Bạn nên giới thiệu quy trình cho học sinh của mình xem trước.</a:t>
            </a:r>
            <a:endParaRPr b="0" i="0">
              <a:solidFill>
                <a:srgbClr val="202124"/>
              </a:solidFill>
            </a:endParaRPr>
          </a:p>
          <a:p>
            <a:pPr indent="0" lvl="0" marL="0" marR="0" rtl="0" algn="l">
              <a:lnSpc>
                <a:spcPct val="100000"/>
              </a:lnSpc>
              <a:spcBef>
                <a:spcPts val="360"/>
              </a:spcBef>
              <a:spcAft>
                <a:spcPts val="0"/>
              </a:spcAft>
              <a:buClr>
                <a:schemeClr val="dk1"/>
              </a:buClr>
              <a:buSzPts val="1200"/>
              <a:buFont typeface="Arial"/>
              <a:buNone/>
            </a:pPr>
            <a:r>
              <a:t/>
            </a:r>
            <a:endParaRPr b="0" i="0">
              <a:solidFill>
                <a:srgbClr val="202124"/>
              </a:solidFill>
            </a:endParaRPr>
          </a:p>
          <a:p>
            <a:pPr indent="0" lvl="0" marL="0" marR="0" rtl="0" algn="l">
              <a:lnSpc>
                <a:spcPct val="100000"/>
              </a:lnSpc>
              <a:spcBef>
                <a:spcPts val="360"/>
              </a:spcBef>
              <a:spcAft>
                <a:spcPts val="0"/>
              </a:spcAft>
              <a:buClr>
                <a:schemeClr val="dk1"/>
              </a:buClr>
              <a:buSzPts val="1200"/>
              <a:buFont typeface="Arial"/>
              <a:buNone/>
            </a:pPr>
            <a:r>
              <a:rPr b="1" lang="en-US"/>
              <a:t>[Thông điệp chính] </a:t>
            </a:r>
            <a:endParaRPr/>
          </a:p>
          <a:p>
            <a:pPr indent="0" lvl="0" marL="0" marR="0" rtl="0" algn="l">
              <a:lnSpc>
                <a:spcPct val="100000"/>
              </a:lnSpc>
              <a:spcBef>
                <a:spcPts val="360"/>
              </a:spcBef>
              <a:spcAft>
                <a:spcPts val="0"/>
              </a:spcAft>
              <a:buClr>
                <a:srgbClr val="202124"/>
              </a:buClr>
              <a:buSzPts val="1200"/>
              <a:buFont typeface="Arial"/>
              <a:buNone/>
            </a:pPr>
            <a:r>
              <a:rPr b="0" i="0" lang="en-US">
                <a:solidFill>
                  <a:srgbClr val="202124"/>
                </a:solidFill>
              </a:rPr>
              <a:t>Trong môi trường VirtualBox, bạn có thể tạo nhiều máy ảo theo ý muốn. Tuy nhiên Tạo VM chỉ là tạo hệ thống ảo bao gồm cpu, memory, disk. Sau khi tạo VM, bạn tiến hành cài đặt HĐH và các ứng dụng giống như trong một hệ thống vật lý.</a:t>
            </a:r>
            <a:endParaRPr b="0" sz="12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02" name="Google Shape;4402;p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4" name="Shape 4414"/>
        <p:cNvGrpSpPr/>
        <p:nvPr/>
      </p:nvGrpSpPr>
      <p:grpSpPr>
        <a:xfrm>
          <a:off x="0" y="0"/>
          <a:ext cx="0" cy="0"/>
          <a:chOff x="0" y="0"/>
          <a:chExt cx="0" cy="0"/>
        </a:xfrm>
      </p:grpSpPr>
      <p:sp>
        <p:nvSpPr>
          <p:cNvPr id="4415" name="Google Shape;4415;p13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6" name="Google Shape;4416;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 </a:t>
            </a:r>
            <a:endParaRPr/>
          </a:p>
          <a:p>
            <a:pPr indent="0" lvl="0" marL="0" marR="0" rtl="0" algn="l">
              <a:lnSpc>
                <a:spcPct val="100000"/>
              </a:lnSpc>
              <a:spcBef>
                <a:spcPts val="360"/>
              </a:spcBef>
              <a:spcAft>
                <a:spcPts val="0"/>
              </a:spcAft>
              <a:buClr>
                <a:srgbClr val="202124"/>
              </a:buClr>
              <a:buSzPts val="1200"/>
              <a:buFont typeface="Arial"/>
              <a:buNone/>
            </a:pPr>
            <a:r>
              <a:rPr b="0" i="0" lang="en-US">
                <a:solidFill>
                  <a:srgbClr val="202124"/>
                </a:solidFill>
              </a:rPr>
              <a:t>Hỏi học viên của bạn xem máy ảo đã được tạo tốt chưa. Đồng thời yêu cầu thông tin về máy ảo như tên của máy ảo, số lượng kích thước bộ nhớ, dung lượng lưu trữ và các thông tin khác.</a:t>
            </a:r>
            <a:endParaRPr b="0" i="0">
              <a:solidFill>
                <a:srgbClr val="202124"/>
              </a:solidFill>
            </a:endParaRPr>
          </a:p>
          <a:p>
            <a:pPr indent="0" lvl="0" marL="0" marR="0" rtl="0" algn="l">
              <a:lnSpc>
                <a:spcPct val="100000"/>
              </a:lnSpc>
              <a:spcBef>
                <a:spcPts val="360"/>
              </a:spcBef>
              <a:spcAft>
                <a:spcPts val="0"/>
              </a:spcAft>
              <a:buClr>
                <a:schemeClr val="dk1"/>
              </a:buClr>
              <a:buSzPts val="1200"/>
              <a:buFont typeface="Arial"/>
              <a:buNone/>
            </a:pPr>
            <a:r>
              <a:t/>
            </a:r>
            <a:endParaRPr b="0" sz="1200">
              <a:solidFill>
                <a:schemeClr val="dk1"/>
              </a:solidFill>
            </a:endParaRPr>
          </a:p>
          <a:p>
            <a:pPr indent="0" lvl="0" marL="0" marR="0" rtl="0" algn="l">
              <a:lnSpc>
                <a:spcPct val="100000"/>
              </a:lnSpc>
              <a:spcBef>
                <a:spcPts val="360"/>
              </a:spcBef>
              <a:spcAft>
                <a:spcPts val="0"/>
              </a:spcAft>
              <a:buClr>
                <a:schemeClr val="dk1"/>
              </a:buClr>
              <a:buSzPts val="1200"/>
              <a:buFont typeface="Arial"/>
              <a:buNone/>
            </a:pPr>
            <a:r>
              <a:rPr b="1" lang="en-US"/>
              <a:t>[Thông điệp chính] </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Bạn có thể thấy cpu, bộ nhớ, đĩa, card mạng giống như trong một hệ thống vật lý.</a:t>
            </a:r>
            <a:endParaRPr/>
          </a:p>
        </p:txBody>
      </p:sp>
      <p:sp>
        <p:nvSpPr>
          <p:cNvPr id="4417" name="Google Shape;4417;p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4" name="Shape 4424"/>
        <p:cNvGrpSpPr/>
        <p:nvPr/>
      </p:nvGrpSpPr>
      <p:grpSpPr>
        <a:xfrm>
          <a:off x="0" y="0"/>
          <a:ext cx="0" cy="0"/>
          <a:chOff x="0" y="0"/>
          <a:chExt cx="0" cy="0"/>
        </a:xfrm>
      </p:grpSpPr>
      <p:sp>
        <p:nvSpPr>
          <p:cNvPr id="4425" name="Google Shape;4425;p13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6" name="Google Shape;4426;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 </a:t>
            </a:r>
            <a:endParaRPr/>
          </a:p>
          <a:p>
            <a:pPr indent="0" lvl="0" marL="0" marR="0" rtl="0" algn="l">
              <a:lnSpc>
                <a:spcPct val="100000"/>
              </a:lnSpc>
              <a:spcBef>
                <a:spcPts val="360"/>
              </a:spcBef>
              <a:spcAft>
                <a:spcPts val="0"/>
              </a:spcAft>
              <a:buClr>
                <a:srgbClr val="202124"/>
              </a:buClr>
              <a:buSzPts val="1200"/>
              <a:buFont typeface="Arial"/>
              <a:buNone/>
            </a:pPr>
            <a:r>
              <a:rPr b="0" i="0" lang="en-US" sz="1200">
                <a:solidFill>
                  <a:srgbClr val="202124"/>
                </a:solidFill>
              </a:rPr>
              <a:t>Chúng tôi vừa tạo phần cứng ảo. Chúng tôi chưa cài đặt bất kỳ hệ điều hành và ứng dụng nào.</a:t>
            </a:r>
            <a:endParaRPr/>
          </a:p>
          <a:p>
            <a:pPr indent="0" lvl="0" marL="0" marR="0" rtl="0" algn="l">
              <a:lnSpc>
                <a:spcPct val="100000"/>
              </a:lnSpc>
              <a:spcBef>
                <a:spcPts val="360"/>
              </a:spcBef>
              <a:spcAft>
                <a:spcPts val="0"/>
              </a:spcAft>
              <a:buClr>
                <a:srgbClr val="202124"/>
              </a:buClr>
              <a:buSzPts val="1200"/>
              <a:buFont typeface="Arial"/>
              <a:buNone/>
            </a:pPr>
            <a:r>
              <a:rPr b="0" i="0" lang="en-US" sz="1200">
                <a:solidFill>
                  <a:srgbClr val="202124"/>
                </a:solidFill>
              </a:rPr>
              <a:t>Yêu cầu học sinh của bạn khởi động máy ảo của họ. Máy ảo của họ sẽ không khởi động được vì chúng tôi chưa cài đặt bất kỳ HĐH nào.</a:t>
            </a:r>
            <a:endParaRPr/>
          </a:p>
          <a:p>
            <a:pPr indent="0" lvl="0" marL="0" marR="0" rtl="0" algn="l">
              <a:lnSpc>
                <a:spcPct val="100000"/>
              </a:lnSpc>
              <a:spcBef>
                <a:spcPts val="360"/>
              </a:spcBef>
              <a:spcAft>
                <a:spcPts val="0"/>
              </a:spcAft>
              <a:buClr>
                <a:srgbClr val="202124"/>
              </a:buClr>
              <a:buSzPts val="1200"/>
              <a:buFont typeface="Arial"/>
              <a:buNone/>
            </a:pPr>
            <a:r>
              <a:rPr b="0" i="0" lang="en-US" sz="1200">
                <a:solidFill>
                  <a:srgbClr val="202124"/>
                </a:solidFill>
              </a:rPr>
              <a:t>Trên thực tế, khi một máy ảo được khởi động lần đầu tiên, </a:t>
            </a:r>
            <a:r>
              <a:rPr b="1" i="0" lang="en-US" sz="1200">
                <a:solidFill>
                  <a:srgbClr val="202124"/>
                </a:solidFill>
              </a:rPr>
              <a:t>Trình hướng dẫn khởi động đầu tiên </a:t>
            </a:r>
            <a:r>
              <a:rPr b="0" i="0" lang="en-US" sz="1200">
                <a:solidFill>
                  <a:srgbClr val="202124"/>
                </a:solidFill>
              </a:rPr>
              <a:t>sẽ được hiển thị. Và trình hướng dẫn này giúp bạn chọn phương tiện cài đặt hệ điều hành.</a:t>
            </a:r>
            <a:endParaRPr/>
          </a:p>
        </p:txBody>
      </p:sp>
      <p:sp>
        <p:nvSpPr>
          <p:cNvPr id="4427" name="Google Shape;4427;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9" name="Shape 4439"/>
        <p:cNvGrpSpPr/>
        <p:nvPr/>
      </p:nvGrpSpPr>
      <p:grpSpPr>
        <a:xfrm>
          <a:off x="0" y="0"/>
          <a:ext cx="0" cy="0"/>
          <a:chOff x="0" y="0"/>
          <a:chExt cx="0" cy="0"/>
        </a:xfrm>
      </p:grpSpPr>
      <p:sp>
        <p:nvSpPr>
          <p:cNvPr id="4440" name="Google Shape;4440;p13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1" name="Google Shape;4441;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t>Khuyến khích học sinh xem xét từ từ và chọn một tùy chọn.</a:t>
            </a:r>
            <a:endParaRPr/>
          </a:p>
          <a:p>
            <a:pPr indent="0" lvl="0" marL="0" marR="0" rtl="0" algn="l">
              <a:lnSpc>
                <a:spcPct val="100000"/>
              </a:lnSpc>
              <a:spcBef>
                <a:spcPts val="360"/>
              </a:spcBef>
              <a:spcAft>
                <a:spcPts val="0"/>
              </a:spcAft>
              <a:buClr>
                <a:schemeClr val="dk1"/>
              </a:buClr>
              <a:buSzPts val="1200"/>
              <a:buFont typeface="Arial"/>
              <a:buNone/>
            </a:pPr>
            <a:r>
              <a:rPr b="0" lang="en-US"/>
              <a:t>Dù sao, tùy chọn thứ hai không khả dụng vào lúc này vì hệ điều hành chưa được cài đặt trong máy ảo này.</a:t>
            </a:r>
            <a:endParaRPr b="0"/>
          </a:p>
          <a:p>
            <a:pPr indent="0" lvl="0" marL="0" marR="0" rtl="0" algn="l">
              <a:lnSpc>
                <a:spcPct val="100000"/>
              </a:lnSpc>
              <a:spcBef>
                <a:spcPts val="360"/>
              </a:spcBef>
              <a:spcAft>
                <a:spcPts val="0"/>
              </a:spcAft>
              <a:buClr>
                <a:schemeClr val="dk1"/>
              </a:buClr>
              <a:buSzPts val="1200"/>
              <a:buFont typeface="Arial"/>
              <a:buNone/>
            </a:pPr>
            <a:r>
              <a:t/>
            </a:r>
            <a:endParaRPr b="0"/>
          </a:p>
          <a:p>
            <a:pPr indent="0" lvl="0" marL="0" marR="0" rtl="0" algn="l">
              <a:lnSpc>
                <a:spcPct val="100000"/>
              </a:lnSpc>
              <a:spcBef>
                <a:spcPts val="360"/>
              </a:spcBef>
              <a:spcAft>
                <a:spcPts val="0"/>
              </a:spcAft>
              <a:buClr>
                <a:schemeClr val="dk1"/>
              </a:buClr>
              <a:buSzPts val="1200"/>
              <a:buFont typeface="Arial"/>
              <a:buNone/>
            </a:pPr>
            <a:r>
              <a:rPr b="1" lang="en-US"/>
              <a:t>[Thông điệp chính] </a:t>
            </a:r>
            <a:endParaRPr/>
          </a:p>
          <a:p>
            <a:pPr indent="-171450" lvl="0" marL="171450" rtl="0" algn="l">
              <a:spcBef>
                <a:spcPts val="0"/>
              </a:spcBef>
              <a:spcAft>
                <a:spcPts val="0"/>
              </a:spcAft>
              <a:buClr>
                <a:schemeClr val="dk1"/>
              </a:buClr>
              <a:buSzPts val="1200"/>
              <a:buFont typeface="Arial"/>
              <a:buChar char="•"/>
            </a:pPr>
            <a:r>
              <a:rPr lang="en-US"/>
              <a:t>Lưu trạng thái máy:</a:t>
            </a:r>
            <a:endParaRPr/>
          </a:p>
          <a:p>
            <a:pPr indent="0" lvl="0" marL="0" rtl="0" algn="l">
              <a:spcBef>
                <a:spcPts val="0"/>
              </a:spcBef>
              <a:spcAft>
                <a:spcPts val="0"/>
              </a:spcAft>
              <a:buClr>
                <a:schemeClr val="dk1"/>
              </a:buClr>
              <a:buSzPts val="1200"/>
              <a:buFont typeface="Arial"/>
              <a:buNone/>
            </a:pPr>
            <a:r>
              <a:rPr lang="en-US"/>
              <a:t>Với tùy chọn này, Oracle VM VirtualBox đóng băng máy ảo bằng cách lưu hoàn toàn trạng thái của nó vào đĩa cục bộ của bạn.</a:t>
            </a:r>
            <a:endParaRPr/>
          </a:p>
          <a:p>
            <a:pPr indent="0" lvl="0" marL="0" rtl="0" algn="l">
              <a:spcBef>
                <a:spcPts val="0"/>
              </a:spcBef>
              <a:spcAft>
                <a:spcPts val="0"/>
              </a:spcAft>
              <a:buClr>
                <a:schemeClr val="dk1"/>
              </a:buClr>
              <a:buSzPts val="1200"/>
              <a:buFont typeface="Arial"/>
              <a:buNone/>
            </a:pPr>
            <a:r>
              <a:rPr lang="en-US"/>
              <a:t>Khi bạn khởi động lại VM sau đó, bạn sẽ thấy rằng VM tiếp tục chính xác nơi nó đã dừng lại. Tất cả các chương trình của bạn sẽ vẫn mở và máy tính của bạn tiếp tục hoạt động. Do đó, việc lưu trạng thái của một máy ảo theo một số cách tương tự như việc tạm dừng máy tính xách tay bằng cách đóng nắp của nó.</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lang="en-US"/>
              <a:t>• Gửi tín hiệu tắt máy:</a:t>
            </a:r>
            <a:endParaRPr/>
          </a:p>
          <a:p>
            <a:pPr indent="0" lvl="0" marL="0" rtl="0" algn="l">
              <a:spcBef>
                <a:spcPts val="0"/>
              </a:spcBef>
              <a:spcAft>
                <a:spcPts val="0"/>
              </a:spcAft>
              <a:buNone/>
            </a:pPr>
            <a:r>
              <a:rPr lang="en-US"/>
              <a:t>Thao tác này sẽ gửi tín hiệu tắt ACPI đến máy ảo, tín hiệu này có tác dụng tương tự như khi bạn nhấn nút nguồn trên máy tính thực. Cái này</a:t>
            </a:r>
            <a:endParaRPr/>
          </a:p>
          <a:p>
            <a:pPr indent="0" lvl="0" marL="0" rtl="0" algn="l">
              <a:spcBef>
                <a:spcPts val="0"/>
              </a:spcBef>
              <a:spcAft>
                <a:spcPts val="0"/>
              </a:spcAft>
              <a:buNone/>
            </a:pPr>
            <a:r>
              <a:rPr lang="en-US"/>
              <a:t>sẽ kích hoạt một cơ chế tắt thích hợp từ bên trong VM.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Tắt nguồn máy:</a:t>
            </a:r>
            <a:endParaRPr/>
          </a:p>
          <a:p>
            <a:pPr indent="0" lvl="0" marL="0" rtl="0" algn="l">
              <a:spcBef>
                <a:spcPts val="0"/>
              </a:spcBef>
              <a:spcAft>
                <a:spcPts val="0"/>
              </a:spcAft>
              <a:buNone/>
            </a:pPr>
            <a:r>
              <a:rPr lang="en-US"/>
              <a:t>Với tùy chọn này, Oracle VM VirtualBox cũng ngừng chạy máy ảo nhưng không lưu trạng thái của nó. Điều này tương đương với việc rút phích cắm trên máy tính thực mà không tắt máy đúng cách. Nếu bạn khởi động lại máy sau khi tắt nguồn, hệ điều hành của bạn sẽ phải khởi động lại hoàn toàn và có thể bắt đầu kiểm tra lâu các đĩa hệ thống ảo của nó. Do đó, điều này thường không nên được thực hiện vì nó có khả năng gây mất dữ liệu hoặc trạng thái không nhất quán của hệ thống khách trên đĩa.</a:t>
            </a:r>
            <a:endParaRPr/>
          </a:p>
        </p:txBody>
      </p:sp>
      <p:sp>
        <p:nvSpPr>
          <p:cNvPr id="4442" name="Google Shape;4442;p1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4" name="Shape 4454"/>
        <p:cNvGrpSpPr/>
        <p:nvPr/>
      </p:nvGrpSpPr>
      <p:grpSpPr>
        <a:xfrm>
          <a:off x="0" y="0"/>
          <a:ext cx="0" cy="0"/>
          <a:chOff x="0" y="0"/>
          <a:chExt cx="0" cy="0"/>
        </a:xfrm>
      </p:grpSpPr>
      <p:sp>
        <p:nvSpPr>
          <p:cNvPr id="4455" name="Google Shape;4455;p13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6" name="Google Shape;4456;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t>Lần này chúng tôi sẽ xóa VM. Cho học sinh thời gian để tự xóa VM.</a:t>
            </a:r>
            <a:endParaRPr/>
          </a:p>
          <a:p>
            <a:pPr indent="0" lvl="0" marL="0" marR="0" rtl="0" algn="l">
              <a:lnSpc>
                <a:spcPct val="100000"/>
              </a:lnSpc>
              <a:spcBef>
                <a:spcPts val="360"/>
              </a:spcBef>
              <a:spcAft>
                <a:spcPts val="0"/>
              </a:spcAft>
              <a:buClr>
                <a:schemeClr val="dk1"/>
              </a:buClr>
              <a:buSzPts val="1200"/>
              <a:buFont typeface="Arial"/>
              <a:buNone/>
            </a:pPr>
            <a:r>
              <a:t/>
            </a:r>
            <a:endParaRPr b="0"/>
          </a:p>
          <a:p>
            <a:pPr indent="0" lvl="0" marL="0" marR="0" rtl="0" algn="l">
              <a:lnSpc>
                <a:spcPct val="100000"/>
              </a:lnSpc>
              <a:spcBef>
                <a:spcPts val="360"/>
              </a:spcBef>
              <a:spcAft>
                <a:spcPts val="0"/>
              </a:spcAft>
              <a:buClr>
                <a:schemeClr val="dk1"/>
              </a:buClr>
              <a:buSzPts val="1200"/>
              <a:buFont typeface="Arial"/>
              <a:buNone/>
            </a:pPr>
            <a:r>
              <a:rPr b="1" lang="en-US"/>
              <a:t>[Thông điệp chính] </a:t>
            </a:r>
            <a:endParaRPr/>
          </a:p>
          <a:p>
            <a:pPr indent="0" lvl="0" marL="0" rtl="0" algn="l">
              <a:spcBef>
                <a:spcPts val="0"/>
              </a:spcBef>
              <a:spcAft>
                <a:spcPts val="0"/>
              </a:spcAft>
              <a:buNone/>
            </a:pPr>
            <a:r>
              <a:rPr lang="en-US"/>
              <a:t>Để xóa VM, nhấp chuột phải vào VM trong danh sách máy của Trình quản lý VirtualBox và chọn Remove.</a:t>
            </a:r>
            <a:endParaRPr/>
          </a:p>
          <a:p>
            <a:pPr indent="0" lvl="0" marL="0" rtl="0" algn="l">
              <a:spcBef>
                <a:spcPts val="0"/>
              </a:spcBef>
              <a:spcAft>
                <a:spcPts val="0"/>
              </a:spcAft>
              <a:buNone/>
            </a:pPr>
            <a:r>
              <a:rPr lang="en-US"/>
              <a:t>Hộp thoại xác nhận cho phép bạn chỉ định xem chỉ xóa VM khỏi danh sách máy hay xóa các tệp được liên kết với VM.</a:t>
            </a:r>
            <a:endParaRPr/>
          </a:p>
          <a:p>
            <a:pPr indent="0" lvl="0" marL="0" rtl="0" algn="l">
              <a:spcBef>
                <a:spcPts val="0"/>
              </a:spcBef>
              <a:spcAft>
                <a:spcPts val="0"/>
              </a:spcAft>
              <a:buNone/>
            </a:pPr>
            <a:r>
              <a:rPr lang="en-US"/>
              <a:t>Lưu ý rằng mục Xóa menu bị vô hiệu hóa trong khi máy ảo đang chạy.</a:t>
            </a:r>
            <a:endParaRPr/>
          </a:p>
          <a:p>
            <a:pPr indent="-171450" lvl="0" marL="171450" rtl="0" algn="l">
              <a:spcBef>
                <a:spcPts val="0"/>
              </a:spcBef>
              <a:spcAft>
                <a:spcPts val="0"/>
              </a:spcAft>
              <a:buClr>
                <a:schemeClr val="dk1"/>
              </a:buClr>
              <a:buSzPts val="1200"/>
              <a:buFont typeface="Arial"/>
              <a:buChar char="•"/>
            </a:pPr>
            <a:r>
              <a:rPr b="1" lang="en-US"/>
              <a:t>Delete all files: </a:t>
            </a:r>
            <a:r>
              <a:rPr b="0" lang="en-US"/>
              <a:t>xóa vĩnh viễn VM khỏi đĩa cứng của bạn. Bạn không thể khôi phục lại nó.</a:t>
            </a:r>
            <a:endParaRPr/>
          </a:p>
          <a:p>
            <a:pPr indent="-171450" lvl="0" marL="171450" rtl="0" algn="l">
              <a:spcBef>
                <a:spcPts val="0"/>
              </a:spcBef>
              <a:spcAft>
                <a:spcPts val="0"/>
              </a:spcAft>
              <a:buClr>
                <a:schemeClr val="dk1"/>
              </a:buClr>
              <a:buSzPts val="1200"/>
              <a:buFont typeface="Arial"/>
              <a:buChar char="•"/>
            </a:pPr>
            <a:r>
              <a:rPr b="1" lang="en-US"/>
              <a:t>Remove only: </a:t>
            </a:r>
            <a:r>
              <a:rPr b="0" lang="en-US"/>
              <a:t>loại bỏ một máy ảo trong danh sách, nhưng nó vẫn còn trong đĩa của bạn. Bạn có thể nhập lại vào VirtualBox.</a:t>
            </a:r>
            <a:endParaRPr b="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57" name="Google Shape;4457;p1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5" name="Shape 4465"/>
        <p:cNvGrpSpPr/>
        <p:nvPr/>
      </p:nvGrpSpPr>
      <p:grpSpPr>
        <a:xfrm>
          <a:off x="0" y="0"/>
          <a:ext cx="0" cy="0"/>
          <a:chOff x="0" y="0"/>
          <a:chExt cx="0" cy="0"/>
        </a:xfrm>
      </p:grpSpPr>
      <p:sp>
        <p:nvSpPr>
          <p:cNvPr id="4466" name="Google Shape;4466;p13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7" name="Google Shape;4467;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a:t>
            </a:r>
            <a:endParaRPr/>
          </a:p>
          <a:p>
            <a:pPr indent="0" lvl="0" marL="0" rtl="0" algn="l">
              <a:spcBef>
                <a:spcPts val="0"/>
              </a:spcBef>
              <a:spcAft>
                <a:spcPts val="0"/>
              </a:spcAft>
              <a:buNone/>
            </a:pPr>
            <a:r>
              <a:rPr lang="en-US"/>
              <a:t>Oracle VM VirtualBox có thể nhập và xuất các máy ảo ở các định dạng sau.</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Arial"/>
              <a:buChar char="•"/>
            </a:pPr>
            <a:r>
              <a:rPr lang="en-US"/>
              <a:t>Open Virtualization Format (OVF): OVF là một tiêu chuẩn đa nền tảng được nhiều sản phẩm ảo hóa hỗ trợ, cho phép tạo các máy ảo làm sẵn mà sau đó có thể được nhập vào một trình ảo hóa như Oracle VM VirtualBox. Oracle VM VirtualBox làm cho việc nhập và xuất OVF trở nên dễ dàng, sử dụng cửa sổ Trình quản lý VirtualBox hoặc giao diện dòng lệnh.</a:t>
            </a:r>
            <a:endParaRPr/>
          </a:p>
          <a:p>
            <a:pPr indent="-171450" lvl="0" marL="171450" rtl="0" algn="l">
              <a:spcBef>
                <a:spcPts val="0"/>
              </a:spcBef>
              <a:spcAft>
                <a:spcPts val="0"/>
              </a:spcAft>
              <a:buClr>
                <a:schemeClr val="dk1"/>
              </a:buClr>
              <a:buSzPts val="1200"/>
              <a:buFont typeface="Arial"/>
              <a:buChar char="•"/>
            </a:pPr>
            <a:r>
              <a:rPr lang="en-US"/>
              <a:t>Định dạng dịch vụ đám mây : Hỗ trợ xuất và nhập từ các dịch vụ đám mây như Cơ sở hạ tầng đám mây của Oracle.</a:t>
            </a:r>
            <a:endParaRPr/>
          </a:p>
          <a:p>
            <a:pPr indent="-95250" lvl="0" marL="171450" rtl="0" algn="l">
              <a:spcBef>
                <a:spcPts val="0"/>
              </a:spcBef>
              <a:spcAft>
                <a:spcPts val="0"/>
              </a:spcAft>
              <a:buClr>
                <a:schemeClr val="dk1"/>
              </a:buClr>
              <a:buSzPts val="1200"/>
              <a:buFont typeface="Arial"/>
              <a:buNone/>
            </a:pPr>
            <a:r>
              <a:t/>
            </a:r>
            <a:endParaRPr b="0"/>
          </a:p>
          <a:p>
            <a:pPr indent="0" lvl="0" marL="0" marR="0" rtl="0" algn="l">
              <a:lnSpc>
                <a:spcPct val="100000"/>
              </a:lnSpc>
              <a:spcBef>
                <a:spcPts val="360"/>
              </a:spcBef>
              <a:spcAft>
                <a:spcPts val="0"/>
              </a:spcAft>
              <a:buClr>
                <a:schemeClr val="dk1"/>
              </a:buClr>
              <a:buSzPts val="1200"/>
              <a:buFont typeface="Arial"/>
              <a:buNone/>
            </a:pPr>
            <a:r>
              <a:rPr b="0" lang="en-US"/>
              <a:t>Để biết chi tiết, hãy tham khảo url sau</a:t>
            </a:r>
            <a:endParaRPr b="0"/>
          </a:p>
          <a:p>
            <a:pPr indent="0" lvl="0" marL="0" marR="0" rtl="0" algn="l">
              <a:lnSpc>
                <a:spcPct val="100000"/>
              </a:lnSpc>
              <a:spcBef>
                <a:spcPts val="360"/>
              </a:spcBef>
              <a:spcAft>
                <a:spcPts val="0"/>
              </a:spcAft>
              <a:buClr>
                <a:schemeClr val="dk1"/>
              </a:buClr>
              <a:buSzPts val="1200"/>
              <a:buFont typeface="Arial"/>
              <a:buNone/>
            </a:pPr>
            <a:r>
              <a:rPr b="0" lang="en-US"/>
              <a:t>https://www.virtualbox.org/manual/UserManual.html</a:t>
            </a:r>
            <a:endParaRPr/>
          </a:p>
          <a:p>
            <a:pPr indent="0" lvl="0" marL="0" marR="0" rtl="0" algn="l">
              <a:lnSpc>
                <a:spcPct val="100000"/>
              </a:lnSpc>
              <a:spcBef>
                <a:spcPts val="360"/>
              </a:spcBef>
              <a:spcAft>
                <a:spcPts val="0"/>
              </a:spcAft>
              <a:buClr>
                <a:schemeClr val="dk1"/>
              </a:buClr>
              <a:buSzPts val="1200"/>
              <a:buFont typeface="Arial"/>
              <a:buNone/>
            </a:pPr>
            <a:r>
              <a:t/>
            </a:r>
            <a:endParaRPr b="0"/>
          </a:p>
          <a:p>
            <a:pPr indent="0" lvl="0" marL="0" marR="0" rtl="0" algn="l">
              <a:lnSpc>
                <a:spcPct val="100000"/>
              </a:lnSpc>
              <a:spcBef>
                <a:spcPts val="360"/>
              </a:spcBef>
              <a:spcAft>
                <a:spcPts val="0"/>
              </a:spcAft>
              <a:buClr>
                <a:schemeClr val="dk1"/>
              </a:buClr>
              <a:buSzPts val="1200"/>
              <a:buFont typeface="Arial"/>
              <a:buNone/>
            </a:pPr>
            <a:r>
              <a:rPr b="1" lang="en-US"/>
              <a:t>[Thông điệp chính] </a:t>
            </a:r>
            <a:endParaRPr/>
          </a:p>
          <a:p>
            <a:pPr indent="0" lvl="0" marL="0" rtl="0" algn="l">
              <a:spcBef>
                <a:spcPts val="0"/>
              </a:spcBef>
              <a:spcAft>
                <a:spcPts val="0"/>
              </a:spcAft>
              <a:buNone/>
            </a:pPr>
            <a:r>
              <a:rPr lang="en-US"/>
              <a:t>Chúng tôi có thể nhập và xuất các máy ảo bao gồm HĐH và ứng dụng trong VirtualBox.</a:t>
            </a:r>
            <a:endParaRPr/>
          </a:p>
          <a:p>
            <a:pPr indent="0" lvl="0" marL="0" rtl="0" algn="l">
              <a:spcBef>
                <a:spcPts val="0"/>
              </a:spcBef>
              <a:spcAft>
                <a:spcPts val="0"/>
              </a:spcAft>
              <a:buNone/>
            </a:pPr>
            <a:r>
              <a:rPr lang="en-US"/>
              <a:t>Chúng ta có thể dễ dàng chia sẻ VM với những người khác bằng các chức năng này.</a:t>
            </a:r>
            <a:endParaRPr/>
          </a:p>
        </p:txBody>
      </p:sp>
      <p:sp>
        <p:nvSpPr>
          <p:cNvPr id="4468" name="Google Shape;4468;p1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3" name="Shape 4493"/>
        <p:cNvGrpSpPr/>
        <p:nvPr/>
      </p:nvGrpSpPr>
      <p:grpSpPr>
        <a:xfrm>
          <a:off x="0" y="0"/>
          <a:ext cx="0" cy="0"/>
          <a:chOff x="0" y="0"/>
          <a:chExt cx="0" cy="0"/>
        </a:xfrm>
      </p:grpSpPr>
      <p:sp>
        <p:nvSpPr>
          <p:cNvPr id="4494" name="Google Shape;4494;p13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5" name="Google Shape;4495;p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a:t>
            </a:r>
            <a:endParaRPr/>
          </a:p>
          <a:p>
            <a:pPr indent="0" lvl="0" marL="0" rtl="0" algn="l">
              <a:spcBef>
                <a:spcPts val="0"/>
              </a:spcBef>
              <a:spcAft>
                <a:spcPts val="0"/>
              </a:spcAft>
              <a:buNone/>
            </a:pPr>
            <a:r>
              <a:rPr lang="en-US"/>
              <a:t>Sẽ thật tuyệt nếu bạn có thể minh họa cách nhập và xuất một trong những hình ảnh máy ảo được cung cấp làm tài liệu khóa học.</a:t>
            </a:r>
            <a:endParaRPr/>
          </a:p>
          <a:p>
            <a:pPr indent="0" lvl="0" marL="0" rtl="0" algn="l">
              <a:spcBef>
                <a:spcPts val="0"/>
              </a:spcBef>
              <a:spcAft>
                <a:spcPts val="0"/>
              </a:spcAft>
              <a:buNone/>
            </a:pPr>
            <a:r>
              <a:t/>
            </a:r>
            <a:endParaRPr b="1"/>
          </a:p>
          <a:p>
            <a:pPr indent="0" lvl="0" marL="0" marR="0" rtl="0" algn="l">
              <a:lnSpc>
                <a:spcPct val="100000"/>
              </a:lnSpc>
              <a:spcBef>
                <a:spcPts val="360"/>
              </a:spcBef>
              <a:spcAft>
                <a:spcPts val="0"/>
              </a:spcAft>
              <a:buClr>
                <a:schemeClr val="dk1"/>
              </a:buClr>
              <a:buSzPts val="1200"/>
              <a:buFont typeface="Arial"/>
              <a:buNone/>
            </a:pPr>
            <a:r>
              <a:rPr b="1" lang="en-US"/>
              <a:t>[Thông điệp chính] </a:t>
            </a:r>
            <a:endParaRPr/>
          </a:p>
          <a:p>
            <a:pPr indent="0" lvl="0" marL="0" rtl="0" algn="l">
              <a:spcBef>
                <a:spcPts val="0"/>
              </a:spcBef>
              <a:spcAft>
                <a:spcPts val="0"/>
              </a:spcAft>
              <a:buNone/>
            </a:pPr>
            <a:r>
              <a:rPr lang="en-US"/>
              <a:t>Nhập hoặc xuất có thể được thực hiện với một vài cú nhấp chuột.</a:t>
            </a:r>
            <a:endParaRPr/>
          </a:p>
          <a:p>
            <a:pPr indent="0" lvl="0" marL="0" rtl="0" algn="l">
              <a:spcBef>
                <a:spcPts val="0"/>
              </a:spcBef>
              <a:spcAft>
                <a:spcPts val="0"/>
              </a:spcAft>
              <a:buNone/>
            </a:pPr>
            <a:r>
              <a:rPr lang="en-US"/>
              <a:t>Chỉ cần nhấp vào Tệp ở đầu menu để thấy nút Nhập thiết bị và nút Xuất thiết bị.</a:t>
            </a:r>
            <a:endParaRPr/>
          </a:p>
        </p:txBody>
      </p:sp>
      <p:sp>
        <p:nvSpPr>
          <p:cNvPr id="4496" name="Google Shape;4496;p1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3" name="Shape 4503"/>
        <p:cNvGrpSpPr/>
        <p:nvPr/>
      </p:nvGrpSpPr>
      <p:grpSpPr>
        <a:xfrm>
          <a:off x="0" y="0"/>
          <a:ext cx="0" cy="0"/>
          <a:chOff x="0" y="0"/>
          <a:chExt cx="0" cy="0"/>
        </a:xfrm>
      </p:grpSpPr>
      <p:sp>
        <p:nvSpPr>
          <p:cNvPr id="4504" name="Google Shape;4504;p13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5" name="Google Shape;4505;p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[Hướng dẫn của giảng viên]</a:t>
            </a:r>
            <a:endParaRPr/>
          </a:p>
          <a:p>
            <a:pPr indent="0" lvl="0" marL="0" rtl="0" algn="l">
              <a:spcBef>
                <a:spcPts val="0"/>
              </a:spcBef>
              <a:spcAft>
                <a:spcPts val="0"/>
              </a:spcAft>
              <a:buNone/>
            </a:pPr>
            <a:r>
              <a:rPr b="0" lang="en-US"/>
              <a:t>Hướng dẫn học sinh làm bài tập sử dụng sách Thí nghiệm của các chương.</a:t>
            </a:r>
            <a:endParaRPr/>
          </a:p>
        </p:txBody>
      </p:sp>
      <p:sp>
        <p:nvSpPr>
          <p:cNvPr id="4506" name="Google Shape;4506;p1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2" name="Shape 4562"/>
        <p:cNvGrpSpPr/>
        <p:nvPr/>
      </p:nvGrpSpPr>
      <p:grpSpPr>
        <a:xfrm>
          <a:off x="0" y="0"/>
          <a:ext cx="0" cy="0"/>
          <a:chOff x="0" y="0"/>
          <a:chExt cx="0" cy="0"/>
        </a:xfrm>
      </p:grpSpPr>
      <p:sp>
        <p:nvSpPr>
          <p:cNvPr id="4563" name="Google Shape;4563;p13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4" name="Google Shape;4564;p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[Hướng dẫn của giảng viên]</a:t>
            </a:r>
            <a:endParaRPr/>
          </a:p>
          <a:p>
            <a:pPr indent="0" lvl="0" marL="0" rtl="0" algn="l">
              <a:spcBef>
                <a:spcPts val="0"/>
              </a:spcBef>
              <a:spcAft>
                <a:spcPts val="0"/>
              </a:spcAft>
              <a:buNone/>
            </a:pPr>
            <a:r>
              <a:rPr b="0" lang="en-US"/>
              <a:t>Hướng dẫn học sinh làm Bài tập sử dụng sách Thí nghiệm các chương.</a:t>
            </a:r>
            <a:endParaRPr/>
          </a:p>
        </p:txBody>
      </p:sp>
      <p:sp>
        <p:nvSpPr>
          <p:cNvPr id="4565" name="Google Shape;4565;p1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rtl="0" algn="l">
              <a:spcBef>
                <a:spcPts val="360"/>
              </a:spcBef>
              <a:spcAft>
                <a:spcPts val="0"/>
              </a:spcAft>
              <a:buNone/>
            </a:pPr>
            <a:r>
              <a:rPr b="0" lang="en-US" sz="1200"/>
              <a:t>Một lần nữa, đây là một slide tốt để nhắc lại tầm quan trọng của việc có nhiều dữ liệu tốt.</a:t>
            </a:r>
            <a:endParaRPr/>
          </a:p>
          <a:p>
            <a:pPr indent="0" lvl="0" marL="0" rtl="0" algn="l">
              <a:spcBef>
                <a:spcPts val="360"/>
              </a:spcBef>
              <a:spcAft>
                <a:spcPts val="0"/>
              </a:spcAft>
              <a:buNone/>
            </a:pPr>
            <a:r>
              <a:rPr b="0" lang="en-US" sz="1200"/>
              <a:t>Bất kỳ thuật toán ML nào cũng sẽ chính xác hơn với nhiều dữ liệu hơn.</a:t>
            </a:r>
            <a:endParaRPr/>
          </a:p>
          <a:p>
            <a:pPr indent="0" lvl="0" marL="0" rtl="0" algn="l">
              <a:spcBef>
                <a:spcPts val="360"/>
              </a:spcBef>
              <a:spcAft>
                <a:spcPts val="0"/>
              </a:spcAft>
              <a:buNone/>
            </a:pPr>
            <a:r>
              <a:rPr b="0" lang="en-US" sz="1200"/>
              <a:t>Các thuật toán đơn giản như Hồi quy để phân loại và K-Means để phân cụm có thể tạo ra các mô hình rất chính xác.</a:t>
            </a:r>
            <a:endParaRPr/>
          </a:p>
          <a:p>
            <a:pPr indent="0" lvl="0" marL="0" rtl="0" algn="l">
              <a:spcBef>
                <a:spcPts val="360"/>
              </a:spcBef>
              <a:spcAft>
                <a:spcPts val="0"/>
              </a:spcAft>
              <a:buNone/>
            </a:pPr>
            <a:r>
              <a:rPr b="0" lang="en-US" sz="1200"/>
              <a:t>Trong Hồi quy, bạn có Nhãn (hoặc Sự thật cơ bản), về cơ bản là các câu trả lời cho vấn đề bạn muốn dự đoán - còn được gọi là học có giám sát.</a:t>
            </a:r>
            <a:endParaRPr/>
          </a:p>
          <a:p>
            <a:pPr indent="0" lvl="0" marL="0" rtl="0" algn="l">
              <a:spcBef>
                <a:spcPts val="360"/>
              </a:spcBef>
              <a:spcAft>
                <a:spcPts val="0"/>
              </a:spcAft>
              <a:buNone/>
            </a:pPr>
            <a:r>
              <a:rPr b="0" lang="en-US" sz="1200"/>
              <a:t>Trong các thuật toán không được giám sát, chẳng hạn như K-Means không có bộ Nhãn hoặc câu trả lời và phải khám phá cách thức của nó thông qua dữ liệu để đi đến dự đoán.</a:t>
            </a:r>
            <a:endParaRPr b="0" sz="1200"/>
          </a:p>
          <a:p>
            <a:pPr indent="0" lvl="0" marL="0" rtl="0" algn="l">
              <a:spcBef>
                <a:spcPts val="360"/>
              </a:spcBef>
              <a:spcAft>
                <a:spcPts val="0"/>
              </a:spcAft>
              <a:buNone/>
            </a:pPr>
            <a:r>
              <a:t/>
            </a:r>
            <a:endParaRPr b="0" sz="1200"/>
          </a:p>
          <a:p>
            <a:pPr indent="0" lvl="0" marL="0" marR="0" rtl="0" algn="l">
              <a:lnSpc>
                <a:spcPct val="100000"/>
              </a:lnSpc>
              <a:spcBef>
                <a:spcPts val="360"/>
              </a:spcBef>
              <a:spcAft>
                <a:spcPts val="0"/>
              </a:spcAft>
              <a:buClr>
                <a:schemeClr val="dk1"/>
              </a:buClr>
              <a:buSzPts val="1200"/>
              <a:buFont typeface="Arial"/>
              <a:buNone/>
            </a:pPr>
            <a:r>
              <a:rPr b="1" lang="en-US" sz="1200"/>
              <a:t>[Thông điệp chính]</a:t>
            </a:r>
            <a:endParaRPr b="0" sz="1200"/>
          </a:p>
          <a:p>
            <a:pPr indent="0" lvl="0" marL="0" rtl="0" algn="l">
              <a:spcBef>
                <a:spcPts val="360"/>
              </a:spcBef>
              <a:spcAft>
                <a:spcPts val="0"/>
              </a:spcAft>
              <a:buNone/>
            </a:pPr>
            <a:r>
              <a:rPr b="0" lang="en-US" sz="1200"/>
              <a:t>Phân cụm và Phân loại thực sự là các phương pháp Học máy.</a:t>
            </a:r>
            <a:endParaRPr/>
          </a:p>
          <a:p>
            <a:pPr indent="0" lvl="0" marL="0" rtl="0" algn="l">
              <a:spcBef>
                <a:spcPts val="360"/>
              </a:spcBef>
              <a:spcAft>
                <a:spcPts val="0"/>
              </a:spcAft>
              <a:buNone/>
            </a:pPr>
            <a:r>
              <a:rPr b="0" lang="en-US" sz="1200"/>
              <a:t>Cả hai đều có nhiều trường hợp sử dụng và nó được sử dụng rất nhiều trong tất cả các lĩnh vực công nghiệp.</a:t>
            </a:r>
            <a:endParaRPr/>
          </a:p>
        </p:txBody>
      </p:sp>
      <p:sp>
        <p:nvSpPr>
          <p:cNvPr id="356" name="Google Shape;35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1" name="Shape 4621"/>
        <p:cNvGrpSpPr/>
        <p:nvPr/>
      </p:nvGrpSpPr>
      <p:grpSpPr>
        <a:xfrm>
          <a:off x="0" y="0"/>
          <a:ext cx="0" cy="0"/>
          <a:chOff x="0" y="0"/>
          <a:chExt cx="0" cy="0"/>
        </a:xfrm>
      </p:grpSpPr>
      <p:sp>
        <p:nvSpPr>
          <p:cNvPr id="4622" name="Google Shape;4622;p1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3" name="Google Shape;4623;p140:notes"/>
          <p:cNvSpPr/>
          <p:nvPr>
            <p:ph idx="2" type="sldImg"/>
          </p:nvPr>
        </p:nvSpPr>
        <p:spPr>
          <a:xfrm>
            <a:off x="129159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rtl="0" algn="l">
              <a:spcBef>
                <a:spcPts val="360"/>
              </a:spcBef>
              <a:spcAft>
                <a:spcPts val="0"/>
              </a:spcAft>
              <a:buNone/>
            </a:pPr>
            <a:r>
              <a:rPr b="0" lang="en-US" sz="1200"/>
              <a:t>MapReduce là công cụ xử lý cốt lõi cho Big Data.</a:t>
            </a:r>
            <a:endParaRPr/>
          </a:p>
          <a:p>
            <a:pPr indent="0" lvl="0" marL="0" rtl="0" algn="l">
              <a:spcBef>
                <a:spcPts val="360"/>
              </a:spcBef>
              <a:spcAft>
                <a:spcPts val="0"/>
              </a:spcAft>
              <a:buNone/>
            </a:pPr>
            <a:r>
              <a:rPr b="0" lang="en-US" sz="1200"/>
              <a:t>Nhiều ứng dụng và trường hợp sử dụng thú vị có MapReduce làm phương tiện xử lý ở chế độ nền.</a:t>
            </a:r>
            <a:endParaRPr b="0" sz="1200"/>
          </a:p>
          <a:p>
            <a:pPr indent="0" lvl="0" marL="0" rtl="0" algn="l">
              <a:spcBef>
                <a:spcPts val="360"/>
              </a:spcBef>
              <a:spcAft>
                <a:spcPts val="0"/>
              </a:spcAft>
              <a:buNone/>
            </a:pPr>
            <a:r>
              <a:t/>
            </a:r>
            <a:endParaRPr b="0" sz="1200"/>
          </a:p>
          <a:p>
            <a:pPr indent="0" lvl="0" marL="0" marR="0" rtl="0" algn="l">
              <a:lnSpc>
                <a:spcPct val="100000"/>
              </a:lnSpc>
              <a:spcBef>
                <a:spcPts val="360"/>
              </a:spcBef>
              <a:spcAft>
                <a:spcPts val="0"/>
              </a:spcAft>
              <a:buClr>
                <a:schemeClr val="dk1"/>
              </a:buClr>
              <a:buSzPts val="1200"/>
              <a:buFont typeface="Arial"/>
              <a:buNone/>
            </a:pPr>
            <a:r>
              <a:rPr b="1" lang="en-US" sz="1200"/>
              <a:t>[Thông điệp chính]</a:t>
            </a:r>
            <a:endParaRPr b="0" sz="1200"/>
          </a:p>
          <a:p>
            <a:pPr indent="0" lvl="0" marL="0" rtl="0" algn="l">
              <a:spcBef>
                <a:spcPts val="360"/>
              </a:spcBef>
              <a:spcAft>
                <a:spcPts val="0"/>
              </a:spcAft>
              <a:buNone/>
            </a:pPr>
            <a:r>
              <a:rPr b="0" lang="en-US" sz="1200"/>
              <a:t>MapReduce là công cụ xử lý lõi thế hệ đầu tiên trong Hadoop.</a:t>
            </a:r>
            <a:endParaRPr/>
          </a:p>
          <a:p>
            <a:pPr indent="0" lvl="0" marL="0" rtl="0" algn="l">
              <a:spcBef>
                <a:spcPts val="360"/>
              </a:spcBef>
              <a:spcAft>
                <a:spcPts val="0"/>
              </a:spcAft>
              <a:buNone/>
            </a:pPr>
            <a:r>
              <a:rPr b="0" lang="en-US" sz="1200"/>
              <a:t>Nó tổ chức dữ liệu thành các cặp khóa: giá trị và xử lý dữ liệu qua 3 giai đoạn - giai đoạn Mapper, Shuffle Sort và Reduce.</a:t>
            </a:r>
            <a:endParaRPr/>
          </a:p>
          <a:p>
            <a:pPr indent="0" lvl="0" marL="0" rtl="0" algn="l">
              <a:spcBef>
                <a:spcPts val="360"/>
              </a:spcBef>
              <a:spcAft>
                <a:spcPts val="0"/>
              </a:spcAft>
              <a:buNone/>
            </a:pPr>
            <a:r>
              <a:rPr b="0" lang="en-US" sz="1200"/>
              <a:t>Mỗi giai đoạn sẽ được mô tả trong các slide tiếp theo.</a:t>
            </a:r>
            <a:endParaRPr/>
          </a:p>
        </p:txBody>
      </p:sp>
      <p:sp>
        <p:nvSpPr>
          <p:cNvPr id="406" name="Google Shape;40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[Thông điệp chính]</a:t>
            </a:r>
            <a:endParaRPr b="0" sz="1200"/>
          </a:p>
          <a:p>
            <a:pPr indent="0" lvl="0" marL="0" rtl="0" algn="l">
              <a:spcBef>
                <a:spcPts val="360"/>
              </a:spcBef>
              <a:spcAft>
                <a:spcPts val="0"/>
              </a:spcAft>
              <a:buNone/>
            </a:pPr>
            <a:r>
              <a:rPr b="0" lang="en-US" sz="1200"/>
              <a:t>MapReduce hoạt động bằng cách phân vùng dữ liệu và sau đó để mỗi người lập bản đồ hoạt động độc lập trên phân vùng của nó mà không phải trao đổi dữ liệu với những người lập bản đồ khác.</a:t>
            </a:r>
            <a:endParaRPr/>
          </a:p>
          <a:p>
            <a:pPr indent="0" lvl="0" marL="0" rtl="0" algn="l">
              <a:spcBef>
                <a:spcPts val="360"/>
              </a:spcBef>
              <a:spcAft>
                <a:spcPts val="0"/>
              </a:spcAft>
              <a:buNone/>
            </a:pPr>
            <a:r>
              <a:rPr b="0" lang="en-US" sz="1200"/>
              <a:t>Điều này cho phép mỗi người lập bản đồ hoạt động song song. Bất cứ khi nào có thể, mỗi trình ánh xạ sẽ chạy trong nút dữ liệu nơi chứa dữ liệu khối.</a:t>
            </a:r>
            <a:endParaRPr/>
          </a:p>
          <a:p>
            <a:pPr indent="0" lvl="0" marL="0" rtl="0" algn="l">
              <a:spcBef>
                <a:spcPts val="360"/>
              </a:spcBef>
              <a:spcAft>
                <a:spcPts val="0"/>
              </a:spcAft>
              <a:buNone/>
            </a:pPr>
            <a:r>
              <a:rPr b="0" lang="en-US" sz="1200"/>
              <a:t>Mọi phân phối dữ liệu cần thiết đều diễn ra trong nền mà không cần sự can thiệp của lập trình viên.</a:t>
            </a:r>
            <a:endParaRPr/>
          </a:p>
          <a:p>
            <a:pPr indent="0" lvl="0" marL="0" rtl="0" algn="l">
              <a:spcBef>
                <a:spcPts val="360"/>
              </a:spcBef>
              <a:spcAft>
                <a:spcPts val="0"/>
              </a:spcAft>
              <a:buNone/>
            </a:pPr>
            <a:r>
              <a:rPr b="0" lang="en-US" sz="1200"/>
              <a:t>Điều này cho phép nhà phát triển tập trung vào logic nghiệp vụ.</a:t>
            </a:r>
            <a:endParaRPr/>
          </a:p>
        </p:txBody>
      </p:sp>
      <p:sp>
        <p:nvSpPr>
          <p:cNvPr id="433" name="Google Shape;43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[Thông điệp chính]</a:t>
            </a:r>
            <a:endParaRPr b="0" sz="1200"/>
          </a:p>
          <a:p>
            <a:pPr indent="0" lvl="0" marL="0" rtl="0" algn="l">
              <a:spcBef>
                <a:spcPts val="360"/>
              </a:spcBef>
              <a:spcAft>
                <a:spcPts val="0"/>
              </a:spcAft>
              <a:buNone/>
            </a:pPr>
            <a:r>
              <a:rPr b="0" lang="en-US" sz="1200"/>
              <a:t>Bởi vì MapReduce hoạt động trên nền tảng Hadoop nên nó thừa hưởng nhiều ưu điểm của nó.</a:t>
            </a:r>
            <a:endParaRPr/>
          </a:p>
          <a:p>
            <a:pPr indent="0" lvl="0" marL="0" rtl="0" algn="l">
              <a:spcBef>
                <a:spcPts val="360"/>
              </a:spcBef>
              <a:spcAft>
                <a:spcPts val="0"/>
              </a:spcAft>
              <a:buNone/>
            </a:pPr>
            <a:r>
              <a:rPr b="0" lang="en-US" sz="1200"/>
              <a:t>Dữ liệu được phân phối và lưu dưới dạng các khối HDFS (vì chúng tôi chưa đề cập đến vấn đề này nên chỉ nói các khối cũng được) cho phép mức độ song song cao.</a:t>
            </a:r>
            <a:endParaRPr/>
          </a:p>
          <a:p>
            <a:pPr indent="0" lvl="0" marL="0" rtl="0" algn="l">
              <a:spcBef>
                <a:spcPts val="360"/>
              </a:spcBef>
              <a:spcAft>
                <a:spcPts val="0"/>
              </a:spcAft>
              <a:buNone/>
            </a:pPr>
            <a:r>
              <a:rPr b="0" lang="en-US" sz="1200"/>
              <a:t>Nếu bất kỳ trình ánh xạ hoặc trình rút gọn nào bị lỗi, chúng sẽ tự động khởi động lại trên các nút khác.</a:t>
            </a:r>
            <a:endParaRPr/>
          </a:p>
          <a:p>
            <a:pPr indent="0" lvl="0" marL="0" rtl="0" algn="l">
              <a:spcBef>
                <a:spcPts val="360"/>
              </a:spcBef>
              <a:spcAft>
                <a:spcPts val="0"/>
              </a:spcAft>
              <a:buNone/>
            </a:pPr>
            <a:r>
              <a:rPr b="0" lang="en-US" sz="1200"/>
              <a:t>Về bản chất, MapReduce trình bày một API dựa trên Java rõ ràng để các nhà phát triển tập trung vào phát triển logic nghiệp vụ thay vì phải dành thời gian cho các công việc nội trợ như phân phối dữ liệu, thu gom rác bộ nhớ, v.v.</a:t>
            </a:r>
            <a:endParaRPr/>
          </a:p>
        </p:txBody>
      </p:sp>
      <p:sp>
        <p:nvSpPr>
          <p:cNvPr id="452" name="Google Shape;45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[Thông điệp chính]</a:t>
            </a:r>
            <a:endParaRPr b="0" sz="1200"/>
          </a:p>
          <a:p>
            <a:pPr indent="0" lvl="0" marL="0" rtl="0" algn="l">
              <a:spcBef>
                <a:spcPts val="360"/>
              </a:spcBef>
              <a:spcAft>
                <a:spcPts val="0"/>
              </a:spcAft>
              <a:buNone/>
            </a:pPr>
            <a:r>
              <a:rPr b="0" lang="en-US" sz="1200"/>
              <a:t>MapReduce hoạt động bằng cách phân vùng dữ liệu và sau đó để mỗi người lập bản đồ hoạt động độc lập trên phân vùng của nó mà không phải trao đổi dữ liệu với những người lập bản đồ khác. Điều này cho phép mỗi người lập bản đồ hoạt động song song.</a:t>
            </a:r>
            <a:endParaRPr/>
          </a:p>
          <a:p>
            <a:pPr indent="0" lvl="0" marL="0" rtl="0" algn="l">
              <a:spcBef>
                <a:spcPts val="360"/>
              </a:spcBef>
              <a:spcAft>
                <a:spcPts val="0"/>
              </a:spcAft>
              <a:buNone/>
            </a:pPr>
            <a:r>
              <a:t/>
            </a:r>
            <a:endParaRPr b="0" sz="1200"/>
          </a:p>
          <a:p>
            <a:pPr indent="0" lvl="0" marL="0" rtl="0" algn="l">
              <a:spcBef>
                <a:spcPts val="360"/>
              </a:spcBef>
              <a:spcAft>
                <a:spcPts val="0"/>
              </a:spcAft>
              <a:buNone/>
            </a:pPr>
            <a:r>
              <a:rPr b="0" lang="en-US" sz="1200"/>
              <a:t>Trong giai đoạn bộ giảm tốc, mỗi bộ giảm tốc hoạt động trên một tập hợp con của các cặp khóa: giá trị được phân vùng bởi Khóa.</a:t>
            </a:r>
            <a:endParaRPr/>
          </a:p>
          <a:p>
            <a:pPr indent="0" lvl="0" marL="0" rtl="0" algn="l">
              <a:spcBef>
                <a:spcPts val="360"/>
              </a:spcBef>
              <a:spcAft>
                <a:spcPts val="0"/>
              </a:spcAft>
              <a:buNone/>
            </a:pPr>
            <a:r>
              <a:rPr b="0" lang="en-US" sz="1200"/>
              <a:t>Do đó, trước khi dữ liệu được gửi đến bộ giảm tốc, dữ liệu cần được sắp xếp lại và phân phối lại.</a:t>
            </a:r>
            <a:endParaRPr/>
          </a:p>
          <a:p>
            <a:pPr indent="0" lvl="0" marL="0" rtl="0" algn="l">
              <a:spcBef>
                <a:spcPts val="360"/>
              </a:spcBef>
              <a:spcAft>
                <a:spcPts val="0"/>
              </a:spcAft>
              <a:buNone/>
            </a:pPr>
            <a:r>
              <a:rPr b="0" lang="en-US" sz="1200"/>
              <a:t>Nhiều khả năng, mỗi người lập bản đồ sẽ yêu cầu dữ liệu từ tất cả người lập bản đồ. (Ngoại lệ sẽ là trường hợp bất thường và khó xảy ra nhất khi trình ánh xạ không chứa bất kỳ tập dữ liệu khóa:cặp nào dành cho một trình rút gọn cụ thể)</a:t>
            </a:r>
            <a:endParaRPr/>
          </a:p>
          <a:p>
            <a:pPr indent="0" lvl="0" marL="0" rtl="0" algn="l">
              <a:spcBef>
                <a:spcPts val="360"/>
              </a:spcBef>
              <a:spcAft>
                <a:spcPts val="0"/>
              </a:spcAft>
              <a:buNone/>
            </a:pPr>
            <a:r>
              <a:rPr b="0" lang="en-US" sz="1200"/>
              <a:t>Để tạo điều kiện thuận lợi cho việc phân phối dữ liệu này, có một giai đoạn sắp xếp ngẫu nhiên ở giữa.</a:t>
            </a:r>
            <a:endParaRPr/>
          </a:p>
          <a:p>
            <a:pPr indent="0" lvl="0" marL="0" rtl="0" algn="l">
              <a:spcBef>
                <a:spcPts val="360"/>
              </a:spcBef>
              <a:spcAft>
                <a:spcPts val="0"/>
              </a:spcAft>
              <a:buNone/>
            </a:pPr>
            <a:r>
              <a:rPr b="0" lang="en-US" sz="1200"/>
              <a:t>Mỗi người lập bản đồ sắp xếp dữ liệu của mình theo khóa và lưu vào đĩa cục bộ.</a:t>
            </a:r>
            <a:endParaRPr/>
          </a:p>
          <a:p>
            <a:pPr indent="0" lvl="0" marL="0" rtl="0" algn="l">
              <a:spcBef>
                <a:spcPts val="360"/>
              </a:spcBef>
              <a:spcAft>
                <a:spcPts val="0"/>
              </a:spcAft>
              <a:buNone/>
            </a:pPr>
            <a:r>
              <a:rPr b="0" lang="en-US" sz="1200"/>
              <a:t>Trong phần xáo trộn, dữ liệu được gửi đến bộ giảm thích hợp dựa trên khóa.</a:t>
            </a:r>
            <a:endParaRPr/>
          </a:p>
          <a:p>
            <a:pPr indent="0" lvl="0" marL="0" rtl="0" algn="l">
              <a:spcBef>
                <a:spcPts val="360"/>
              </a:spcBef>
              <a:spcAft>
                <a:spcPts val="0"/>
              </a:spcAft>
              <a:buNone/>
            </a:pPr>
            <a:r>
              <a:t/>
            </a:r>
            <a:endParaRPr b="0" sz="1200"/>
          </a:p>
          <a:p>
            <a:pPr indent="0" lvl="0" marL="0" rtl="0" algn="l">
              <a:spcBef>
                <a:spcPts val="360"/>
              </a:spcBef>
              <a:spcAft>
                <a:spcPts val="0"/>
              </a:spcAft>
              <a:buNone/>
            </a:pPr>
            <a:r>
              <a:rPr b="0" lang="en-US" sz="1200"/>
              <a:t>Khi dữ liệu đã được chuyển đến bộ giảm tốc, chúng sẽ gọi tất cả các công việc song song mà không cần phải trao đổi hoặc liên lạc dữ liệu.</a:t>
            </a:r>
            <a:endParaRPr/>
          </a:p>
        </p:txBody>
      </p:sp>
      <p:sp>
        <p:nvSpPr>
          <p:cNvPr id="471" name="Google Shape;47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1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rtl="0" algn="l">
              <a:spcBef>
                <a:spcPts val="360"/>
              </a:spcBef>
              <a:spcAft>
                <a:spcPts val="0"/>
              </a:spcAft>
              <a:buNone/>
            </a:pPr>
            <a:r>
              <a:rPr b="0" lang="en-US" sz="1200"/>
              <a:t>Nhìn bề ngoài, tất cả hoạt động I/O của đĩa này có vẻ như tốn nhiều chi phí và sinh viên có thể nghĩ rằng MapReduce rất chậm. Trong thực tế, nó có thông lượng rất lớn. Rõ ràng, độ trễ sẽ bị ảnh hưởng do I/O mở rộng, tuy nhiên, MapReduce sử dụng đĩa như một phương tiện để thực hiện song song rất nhiều công việc. Hàng trăm người lập bản đồ và người rút gọn có thể giải quyết công việc mà không gặp vấn đề gì.</a:t>
            </a:r>
            <a:endParaRPr b="0" sz="1200"/>
          </a:p>
          <a:p>
            <a:pPr indent="0" lvl="0" marL="0" rtl="0" algn="l">
              <a:spcBef>
                <a:spcPts val="360"/>
              </a:spcBef>
              <a:spcAft>
                <a:spcPts val="0"/>
              </a:spcAft>
              <a:buNone/>
            </a:pPr>
            <a:r>
              <a:t/>
            </a:r>
            <a:endParaRPr b="0" sz="1200"/>
          </a:p>
          <a:p>
            <a:pPr indent="0" lvl="0" marL="0" rtl="0" algn="l">
              <a:spcBef>
                <a:spcPts val="360"/>
              </a:spcBef>
              <a:spcAft>
                <a:spcPts val="0"/>
              </a:spcAft>
              <a:buNone/>
            </a:pPr>
            <a:r>
              <a:rPr b="1" lang="en-US" sz="1200"/>
              <a:t>[Thông điệp chính]</a:t>
            </a:r>
            <a:endParaRPr b="0" sz="1200"/>
          </a:p>
          <a:p>
            <a:pPr indent="0" lvl="0" marL="0" marR="0" rtl="0" algn="l">
              <a:lnSpc>
                <a:spcPct val="100000"/>
              </a:lnSpc>
              <a:spcBef>
                <a:spcPts val="360"/>
              </a:spcBef>
              <a:spcAft>
                <a:spcPts val="0"/>
              </a:spcAft>
              <a:buClr>
                <a:schemeClr val="dk1"/>
              </a:buClr>
              <a:buSzPts val="1200"/>
              <a:buFont typeface="Arial"/>
              <a:buNone/>
            </a:pPr>
            <a:r>
              <a:rPr b="0" lang="en-US" sz="1200"/>
              <a:t>MapReduce sử dụng đĩa rộng rãi trong các chu kỳ xử lý của nó. Bắt buộc phải sử dụng cả bộ lưu trữ HDFS cũng như bộ nhớ cục bộ (trong quá trình sắp xếp ngẫu nhiên).</a:t>
            </a:r>
            <a:endParaRPr/>
          </a:p>
        </p:txBody>
      </p:sp>
      <p:sp>
        <p:nvSpPr>
          <p:cNvPr id="495" name="Google Shape;495;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p2:notes"/>
          <p:cNvSpPr/>
          <p:nvPr>
            <p:ph idx="2" type="sldImg"/>
          </p:nvPr>
        </p:nvSpPr>
        <p:spPr>
          <a:xfrm>
            <a:off x="129159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2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rtl="0" algn="l">
              <a:spcBef>
                <a:spcPts val="360"/>
              </a:spcBef>
              <a:spcAft>
                <a:spcPts val="0"/>
              </a:spcAft>
              <a:buNone/>
            </a:pPr>
            <a:r>
              <a:rPr b="0" lang="en-US" sz="1200"/>
              <a:t>MapReduce phải trải qua cả ba chu kỳ (Map, Shuffle-Sort, Reduce) trong mỗi giai đoạn.</a:t>
            </a:r>
            <a:endParaRPr/>
          </a:p>
          <a:p>
            <a:pPr indent="0" lvl="0" marL="0" rtl="0" algn="l">
              <a:spcBef>
                <a:spcPts val="360"/>
              </a:spcBef>
              <a:spcAft>
                <a:spcPts val="0"/>
              </a:spcAft>
              <a:buNone/>
            </a:pPr>
            <a:r>
              <a:rPr b="0" lang="en-US" sz="1200"/>
              <a:t>Nó không thể bỏ qua bất kỳ chu kỳ nào trong 3 chu kỳ.</a:t>
            </a:r>
            <a:endParaRPr/>
          </a:p>
          <a:p>
            <a:pPr indent="0" lvl="0" marL="0" rtl="0" algn="l">
              <a:spcBef>
                <a:spcPts val="360"/>
              </a:spcBef>
              <a:spcAft>
                <a:spcPts val="0"/>
              </a:spcAft>
              <a:buNone/>
            </a:pPr>
            <a:r>
              <a:rPr b="0" lang="en-US" sz="1200"/>
              <a:t>Giữa các giai đoạn, nó luôn ghi vào HDFS bởi </a:t>
            </a:r>
            <a:r>
              <a:rPr lang="en-US"/>
              <a:t>producer</a:t>
            </a:r>
            <a:r>
              <a:rPr b="0" lang="en-US" sz="1200"/>
              <a:t>, sau đó được đọc từ HDFS bởi những mapper của giai đoạn tiếp theo.</a:t>
            </a:r>
            <a:endParaRPr/>
          </a:p>
          <a:p>
            <a:pPr indent="0" lvl="0" marL="0" rtl="0" algn="l">
              <a:spcBef>
                <a:spcPts val="360"/>
              </a:spcBef>
              <a:spcAft>
                <a:spcPts val="0"/>
              </a:spcAft>
              <a:buNone/>
            </a:pPr>
            <a:r>
              <a:rPr b="0" lang="en-US" sz="1200"/>
              <a:t>Điều này có vẻ giống như rất nhiều I/O.</a:t>
            </a:r>
            <a:endParaRPr/>
          </a:p>
          <a:p>
            <a:pPr indent="0" lvl="0" marL="0" rtl="0" algn="l">
              <a:spcBef>
                <a:spcPts val="360"/>
              </a:spcBef>
              <a:spcAft>
                <a:spcPts val="0"/>
              </a:spcAft>
              <a:buNone/>
            </a:pPr>
            <a:r>
              <a:rPr b="0" lang="en-US" sz="1200"/>
              <a:t>Tuy nhiên, ưu điểm là MapReduce có thể phục hồi sau các lỗi rất dễ dàng, vì tất cả các kết quả trung gian luôn ở trong HDFS hoặc đĩa.</a:t>
            </a:r>
            <a:endParaRPr/>
          </a:p>
          <a:p>
            <a:pPr indent="0" lvl="0" marL="0" rtl="0" algn="l">
              <a:spcBef>
                <a:spcPts val="360"/>
              </a:spcBef>
              <a:spcAft>
                <a:spcPts val="0"/>
              </a:spcAft>
              <a:buNone/>
            </a:pPr>
            <a:r>
              <a:rPr b="0" lang="en-US" sz="1200"/>
              <a:t>Khi chúng tôi làm việc với Big Data thực sự (petabyte), MapReduce thường được ưu tiên hơn cả các công cụ nhanh hơn như Spark do khả năng chịu lỗi tuyệt vời cũng như kiến trúc song song và phân tán cao.</a:t>
            </a:r>
            <a:endParaRPr b="0" sz="1200"/>
          </a:p>
          <a:p>
            <a:pPr indent="0" lvl="0" marL="0" rtl="0" algn="l">
              <a:spcBef>
                <a:spcPts val="360"/>
              </a:spcBef>
              <a:spcAft>
                <a:spcPts val="0"/>
              </a:spcAft>
              <a:buNone/>
            </a:pPr>
            <a:r>
              <a:t/>
            </a:r>
            <a:endParaRPr b="0" sz="1200"/>
          </a:p>
          <a:p>
            <a:pPr indent="0" lvl="0" marL="0" marR="0" rtl="0" algn="l">
              <a:lnSpc>
                <a:spcPct val="100000"/>
              </a:lnSpc>
              <a:spcBef>
                <a:spcPts val="360"/>
              </a:spcBef>
              <a:spcAft>
                <a:spcPts val="0"/>
              </a:spcAft>
              <a:buClr>
                <a:schemeClr val="dk1"/>
              </a:buClr>
              <a:buSzPts val="1200"/>
              <a:buFont typeface="Arial"/>
              <a:buNone/>
            </a:pPr>
            <a:r>
              <a:rPr b="1" lang="en-US" sz="1200"/>
              <a:t>[Thông điệp chính]</a:t>
            </a:r>
            <a:endParaRPr b="0" sz="1200"/>
          </a:p>
          <a:p>
            <a:pPr indent="0" lvl="0" marL="0" rtl="0" algn="l">
              <a:spcBef>
                <a:spcPts val="360"/>
              </a:spcBef>
              <a:spcAft>
                <a:spcPts val="0"/>
              </a:spcAft>
              <a:buNone/>
            </a:pPr>
            <a:r>
              <a:rPr b="0" lang="en-US" sz="1200"/>
              <a:t>Sự phụ thuộc của MapReduce hoặc việc sử dụng I/O của đĩa trở nên tồi tệ hơn bởi thực tế là để thực hiện công việc thú vị, thường cần phải có một số giai đoạn của MapReduce.</a:t>
            </a:r>
            <a:endParaRPr/>
          </a:p>
          <a:p>
            <a:pPr indent="0" lvl="0" marL="0" rtl="0" algn="l">
              <a:spcBef>
                <a:spcPts val="360"/>
              </a:spcBef>
              <a:spcAft>
                <a:spcPts val="0"/>
              </a:spcAft>
              <a:buNone/>
            </a:pPr>
            <a:r>
              <a:rPr b="0" lang="en-US" sz="1200"/>
              <a:t>Mỗi giai đoạn yêu cầu đĩa I/O.</a:t>
            </a:r>
            <a:endParaRPr/>
          </a:p>
        </p:txBody>
      </p:sp>
      <p:sp>
        <p:nvSpPr>
          <p:cNvPr id="513" name="Google Shape;51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2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rtl="0" algn="l">
              <a:spcBef>
                <a:spcPts val="360"/>
              </a:spcBef>
              <a:spcAft>
                <a:spcPts val="0"/>
              </a:spcAft>
              <a:buNone/>
            </a:pPr>
            <a:r>
              <a:rPr b="0" lang="en-US" sz="1200"/>
              <a:t>Word Count được coi là "Hello World" của lập trình MapReduce.</a:t>
            </a:r>
            <a:endParaRPr/>
          </a:p>
          <a:p>
            <a:pPr indent="0" lvl="0" marL="0" rtl="0" algn="l">
              <a:spcBef>
                <a:spcPts val="360"/>
              </a:spcBef>
              <a:spcAft>
                <a:spcPts val="0"/>
              </a:spcAft>
              <a:buNone/>
            </a:pPr>
            <a:r>
              <a:rPr b="0" lang="en-US" sz="1200"/>
              <a:t>Sinh viên của MapReduce thường bắt đầu bằng việc phát triển chương trình Word Count.</a:t>
            </a:r>
            <a:endParaRPr b="0" sz="1200"/>
          </a:p>
          <a:p>
            <a:pPr indent="0" lvl="0" marL="0" rtl="0" algn="l">
              <a:spcBef>
                <a:spcPts val="360"/>
              </a:spcBef>
              <a:spcAft>
                <a:spcPts val="0"/>
              </a:spcAft>
              <a:buNone/>
            </a:pPr>
            <a:r>
              <a:t/>
            </a:r>
            <a:endParaRPr b="0" sz="1200"/>
          </a:p>
          <a:p>
            <a:pPr indent="0" lvl="0" marL="0" marR="0" rtl="0" algn="l">
              <a:lnSpc>
                <a:spcPct val="100000"/>
              </a:lnSpc>
              <a:spcBef>
                <a:spcPts val="360"/>
              </a:spcBef>
              <a:spcAft>
                <a:spcPts val="0"/>
              </a:spcAft>
              <a:buClr>
                <a:schemeClr val="dk1"/>
              </a:buClr>
              <a:buSzPts val="1200"/>
              <a:buFont typeface="Arial"/>
              <a:buNone/>
            </a:pPr>
            <a:r>
              <a:rPr b="1" lang="en-US" sz="1200"/>
              <a:t>[Thông điệp chính]</a:t>
            </a:r>
            <a:endParaRPr b="0" sz="1200"/>
          </a:p>
          <a:p>
            <a:pPr indent="0" lvl="0" marL="0" marR="0" rtl="0" algn="l">
              <a:lnSpc>
                <a:spcPct val="100000"/>
              </a:lnSpc>
              <a:spcBef>
                <a:spcPts val="360"/>
              </a:spcBef>
              <a:spcAft>
                <a:spcPts val="0"/>
              </a:spcAft>
              <a:buClr>
                <a:schemeClr val="dk1"/>
              </a:buClr>
              <a:buSzPts val="1200"/>
              <a:buFont typeface="Arial"/>
              <a:buNone/>
            </a:pPr>
            <a:r>
              <a:rPr b="0" lang="en-US" sz="1200"/>
              <a:t>Trong giai đoạn ánh xạ của Đếm từ, nguồn dữ liệu văn bản được đọc từ đĩa và cặp Khóa: Giá trị được tạo từ đó.</a:t>
            </a:r>
            <a:endParaRPr/>
          </a:p>
          <a:p>
            <a:pPr indent="0" lvl="0" marL="0" marR="0" rtl="0" algn="l">
              <a:lnSpc>
                <a:spcPct val="100000"/>
              </a:lnSpc>
              <a:spcBef>
                <a:spcPts val="360"/>
              </a:spcBef>
              <a:spcAft>
                <a:spcPts val="0"/>
              </a:spcAft>
              <a:buClr>
                <a:schemeClr val="dk1"/>
              </a:buClr>
              <a:buSzPts val="1200"/>
              <a:buFont typeface="Arial"/>
              <a:buNone/>
            </a:pPr>
            <a:r>
              <a:rPr b="0" lang="en-US" sz="1200"/>
              <a:t>Về mặt lập trình, một cặp khóa: giá trị là một bộ.</a:t>
            </a:r>
            <a:endParaRPr/>
          </a:p>
          <a:p>
            <a:pPr indent="0" lvl="0" marL="0" marR="0" rtl="0" algn="l">
              <a:lnSpc>
                <a:spcPct val="100000"/>
              </a:lnSpc>
              <a:spcBef>
                <a:spcPts val="360"/>
              </a:spcBef>
              <a:spcAft>
                <a:spcPts val="0"/>
              </a:spcAft>
              <a:buClr>
                <a:schemeClr val="dk1"/>
              </a:buClr>
              <a:buSzPts val="1200"/>
              <a:buFont typeface="Arial"/>
              <a:buNone/>
            </a:pPr>
            <a:r>
              <a:rPr b="0" lang="en-US" sz="1200"/>
              <a:t>InputSplit là một quá trình tự động phân chia nguồn dữ liệu đầu vào giữa các trình ánh xạ.</a:t>
            </a:r>
            <a:endParaRPr/>
          </a:p>
        </p:txBody>
      </p:sp>
      <p:sp>
        <p:nvSpPr>
          <p:cNvPr id="536" name="Google Shape;53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2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[Thông điệp chính]</a:t>
            </a:r>
            <a:endParaRPr b="0" sz="1200"/>
          </a:p>
          <a:p>
            <a:pPr indent="0" lvl="0" marL="0" rtl="0" algn="l">
              <a:spcBef>
                <a:spcPts val="360"/>
              </a:spcBef>
              <a:spcAft>
                <a:spcPts val="0"/>
              </a:spcAft>
              <a:buNone/>
            </a:pPr>
            <a:r>
              <a:rPr b="0" lang="en-US" sz="1200"/>
              <a:t>Trong giai đoạn Shuffle Sort, mỗi trình mapper sắp xếp cặp khóa:giá trị của nó theo khóa.</a:t>
            </a:r>
            <a:endParaRPr/>
          </a:p>
          <a:p>
            <a:pPr indent="0" lvl="0" marL="0" rtl="0" algn="l">
              <a:spcBef>
                <a:spcPts val="360"/>
              </a:spcBef>
              <a:spcAft>
                <a:spcPts val="0"/>
              </a:spcAft>
              <a:buNone/>
            </a:pPr>
            <a:r>
              <a:rPr b="0" lang="en-US" sz="1200"/>
              <a:t>Tất cả các giá trị của các khóa phù hợp được nhóm thành một bộ sưu tập.</a:t>
            </a:r>
            <a:endParaRPr/>
          </a:p>
        </p:txBody>
      </p:sp>
      <p:sp>
        <p:nvSpPr>
          <p:cNvPr id="589" name="Google Shape;58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[Thông điệp chính]</a:t>
            </a:r>
            <a:endParaRPr b="0" sz="1200"/>
          </a:p>
          <a:p>
            <a:pPr indent="0" lvl="0" marL="0" rtl="0" algn="l">
              <a:spcBef>
                <a:spcPts val="360"/>
              </a:spcBef>
              <a:spcAft>
                <a:spcPts val="0"/>
              </a:spcAft>
              <a:buNone/>
            </a:pPr>
            <a:r>
              <a:rPr b="0" lang="en-US" sz="1200"/>
              <a:t>Trong giai đoạn rút gọn cuối cùng, mỗi bộ rút gọn lấy một tập hợp con của không gian khóa:giá trị chung (dữ liệu khóa:giá trị được phân phối giữa tất cả những mapper).</a:t>
            </a:r>
            <a:endParaRPr/>
          </a:p>
          <a:p>
            <a:pPr indent="0" lvl="0" marL="0" rtl="0" algn="l">
              <a:spcBef>
                <a:spcPts val="360"/>
              </a:spcBef>
              <a:spcAft>
                <a:spcPts val="0"/>
              </a:spcAft>
              <a:buNone/>
            </a:pPr>
            <a:r>
              <a:rPr b="0" lang="en-US" sz="1200"/>
              <a:t>Điều này sẽ yêu cầu mỗi mapper gửi một tập hợp con dữ liệu của nó tới mỗi reducer.</a:t>
            </a:r>
            <a:endParaRPr/>
          </a:p>
          <a:p>
            <a:pPr indent="0" lvl="0" marL="0" rtl="0" algn="l">
              <a:spcBef>
                <a:spcPts val="360"/>
              </a:spcBef>
              <a:spcAft>
                <a:spcPts val="0"/>
              </a:spcAft>
              <a:buNone/>
            </a:pPr>
            <a:r>
              <a:rPr b="0" lang="en-US" sz="1200"/>
              <a:t>Khi dữ liệu đã đến reducer, nó sẽ lấy từng khóa và tính tổng tập hợp các giá trị được tạo trong quá trình Shuffle sort cho từng khóa.</a:t>
            </a:r>
            <a:endParaRPr/>
          </a:p>
        </p:txBody>
      </p:sp>
      <p:sp>
        <p:nvSpPr>
          <p:cNvPr id="661" name="Google Shape;66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2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3" name="Google Shape;70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t>Dự án Apache Hadoop phát triển phần mềm nguồn mở cho điện toán phân tán, có thể mở rộng và đáng tin cậy.</a:t>
            </a:r>
            <a:endParaRPr/>
          </a:p>
          <a:p>
            <a:pPr indent="0" lvl="0" marL="0" marR="0" rtl="0" algn="l">
              <a:lnSpc>
                <a:spcPct val="100000"/>
              </a:lnSpc>
              <a:spcBef>
                <a:spcPts val="360"/>
              </a:spcBef>
              <a:spcAft>
                <a:spcPts val="0"/>
              </a:spcAft>
              <a:buClr>
                <a:schemeClr val="dk1"/>
              </a:buClr>
              <a:buSzPts val="1200"/>
              <a:buFont typeface="Arial"/>
              <a:buNone/>
            </a:pPr>
            <a:r>
              <a:rPr b="0" lang="en-US"/>
              <a:t>Chúng tôi sẽ đề cập đến nguồn gốc và lợi ích của Apache Hadoop.</a:t>
            </a:r>
            <a:endParaRPr/>
          </a:p>
        </p:txBody>
      </p:sp>
      <p:sp>
        <p:nvSpPr>
          <p:cNvPr id="704" name="Google Shape;70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2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4" name="Google Shape;71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[Thông điệp chính]</a:t>
            </a:r>
            <a:endParaRPr b="0" sz="1200"/>
          </a:p>
          <a:p>
            <a:pPr indent="0" lvl="0" marL="0" marR="0" rtl="0" algn="l">
              <a:lnSpc>
                <a:spcPct val="100000"/>
              </a:lnSpc>
              <a:spcBef>
                <a:spcPts val="360"/>
              </a:spcBef>
              <a:spcAft>
                <a:spcPts val="0"/>
              </a:spcAft>
              <a:buClr>
                <a:schemeClr val="dk1"/>
              </a:buClr>
              <a:buSzPts val="1200"/>
              <a:buFont typeface="Arial"/>
              <a:buNone/>
            </a:pPr>
            <a:r>
              <a:rPr lang="en-US"/>
              <a:t>Start off with a non-technical definition from Oxford Dictionary.</a:t>
            </a:r>
            <a:endParaRPr/>
          </a:p>
          <a:p>
            <a:pPr indent="0" lvl="0" marL="0" marR="0" rtl="0" algn="l">
              <a:lnSpc>
                <a:spcPct val="100000"/>
              </a:lnSpc>
              <a:spcBef>
                <a:spcPts val="360"/>
              </a:spcBef>
              <a:spcAft>
                <a:spcPts val="0"/>
              </a:spcAft>
              <a:buClr>
                <a:schemeClr val="dk1"/>
              </a:buClr>
              <a:buSzPts val="1200"/>
              <a:buFont typeface="Arial"/>
              <a:buNone/>
            </a:pPr>
            <a:r>
              <a:rPr lang="en-US"/>
              <a:t>Next, with a non-technical definition from Webster dictionary.</a:t>
            </a:r>
            <a:endParaRPr/>
          </a:p>
          <a:p>
            <a:pPr indent="0" lvl="0" marL="0" marR="0" rtl="0" algn="l">
              <a:lnSpc>
                <a:spcPct val="100000"/>
              </a:lnSpc>
              <a:spcBef>
                <a:spcPts val="360"/>
              </a:spcBef>
              <a:spcAft>
                <a:spcPts val="0"/>
              </a:spcAft>
              <a:buClr>
                <a:schemeClr val="dk1"/>
              </a:buClr>
              <a:buSzPts val="1200"/>
              <a:buFont typeface="Arial"/>
              <a:buNone/>
            </a:pPr>
            <a:r>
              <a:t/>
            </a:r>
            <a:endParaRPr b="1" sz="1200"/>
          </a:p>
          <a:p>
            <a:pPr indent="0" lvl="0" marL="0" rtl="0" algn="l">
              <a:spcBef>
                <a:spcPts val="0"/>
              </a:spcBef>
              <a:spcAft>
                <a:spcPts val="0"/>
              </a:spcAft>
              <a:buNone/>
            </a:pPr>
            <a:r>
              <a:t/>
            </a:r>
            <a:endParaRPr/>
          </a:p>
        </p:txBody>
      </p:sp>
      <p:sp>
        <p:nvSpPr>
          <p:cNvPr id="715" name="Google Shape;715;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7" name="Google Shape;72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171450" lvl="0" marL="171450" rtl="0" algn="l">
              <a:spcBef>
                <a:spcPts val="0"/>
              </a:spcBef>
              <a:spcAft>
                <a:spcPts val="0"/>
              </a:spcAft>
              <a:buClr>
                <a:schemeClr val="dk1"/>
              </a:buClr>
              <a:buSzPts val="1200"/>
              <a:buFont typeface="Arial"/>
              <a:buChar char="•"/>
            </a:pPr>
            <a:r>
              <a:rPr b="0" i="0" lang="en-US">
                <a:latin typeface="Arial"/>
                <a:ea typeface="Arial"/>
                <a:cs typeface="Arial"/>
                <a:sym typeface="Arial"/>
              </a:rPr>
              <a:t>Mục đích của slide này là mở cuộc thảo luận với sinh viên để xác định nhận thức của họ về điện toán đám mây.</a:t>
            </a:r>
            <a:endParaRPr/>
          </a:p>
          <a:p>
            <a:pPr indent="-171450" lvl="0" marL="171450" rtl="0" algn="l">
              <a:spcBef>
                <a:spcPts val="0"/>
              </a:spcBef>
              <a:spcAft>
                <a:spcPts val="0"/>
              </a:spcAft>
              <a:buClr>
                <a:schemeClr val="dk1"/>
              </a:buClr>
              <a:buSzPts val="1200"/>
              <a:buFont typeface="Arial"/>
              <a:buChar char="•"/>
            </a:pPr>
            <a:r>
              <a:rPr b="0" i="0" lang="en-US">
                <a:latin typeface="Arial"/>
                <a:ea typeface="Arial"/>
                <a:cs typeface="Arial"/>
                <a:sym typeface="Arial"/>
              </a:rPr>
              <a:t>Giảng viên nên dẫn dắt sinh viên khám phá các quan điểm khác nhau của điện toán đám mây.</a:t>
            </a:r>
            <a:br>
              <a:rPr b="0" i="0" lang="en-US">
                <a:latin typeface="Arial"/>
                <a:ea typeface="Arial"/>
                <a:cs typeface="Arial"/>
                <a:sym typeface="Arial"/>
              </a:rPr>
            </a:br>
            <a:r>
              <a:rPr b="0" i="0" lang="en-US">
                <a:latin typeface="Arial"/>
                <a:ea typeface="Arial"/>
                <a:cs typeface="Arial"/>
                <a:sym typeface="Arial"/>
              </a:rPr>
              <a:t>- 'Buzz words' được đề xuất để bắt đầu cuộc trò chuyện:</a:t>
            </a:r>
            <a:endParaRPr b="0" i="0">
              <a:latin typeface="Arial"/>
              <a:ea typeface="Arial"/>
              <a:cs typeface="Arial"/>
              <a:sym typeface="Arial"/>
            </a:endParaRPr>
          </a:p>
          <a:p>
            <a:pPr indent="-171450" lvl="1" marL="628664" rtl="0" algn="l">
              <a:spcBef>
                <a:spcPts val="0"/>
              </a:spcBef>
              <a:spcAft>
                <a:spcPts val="0"/>
              </a:spcAft>
              <a:buClr>
                <a:schemeClr val="dk1"/>
              </a:buClr>
              <a:buSzPts val="1200"/>
              <a:buFont typeface="Arial"/>
              <a:buChar char="•"/>
            </a:pPr>
            <a:r>
              <a:rPr b="0" i="0" lang="en-US">
                <a:latin typeface="Arial"/>
                <a:ea typeface="Arial"/>
                <a:cs typeface="Arial"/>
                <a:sym typeface="Arial"/>
              </a:rPr>
              <a:t>Mạng</a:t>
            </a:r>
            <a:endParaRPr b="0" i="0">
              <a:latin typeface="Arial"/>
              <a:ea typeface="Arial"/>
              <a:cs typeface="Arial"/>
              <a:sym typeface="Arial"/>
            </a:endParaRPr>
          </a:p>
          <a:p>
            <a:pPr indent="-171450" lvl="1" marL="628664" rtl="0" algn="l">
              <a:spcBef>
                <a:spcPts val="0"/>
              </a:spcBef>
              <a:spcAft>
                <a:spcPts val="0"/>
              </a:spcAft>
              <a:buClr>
                <a:schemeClr val="dk1"/>
              </a:buClr>
              <a:buSzPts val="1200"/>
              <a:buFont typeface="Arial"/>
              <a:buChar char="•"/>
            </a:pPr>
            <a:r>
              <a:rPr b="0" i="0" lang="en-US">
                <a:latin typeface="Arial"/>
                <a:ea typeface="Arial"/>
                <a:cs typeface="Arial"/>
                <a:sym typeface="Arial"/>
              </a:rPr>
              <a:t>Dữ liệu</a:t>
            </a:r>
            <a:endParaRPr b="0" i="0">
              <a:latin typeface="Arial"/>
              <a:ea typeface="Arial"/>
              <a:cs typeface="Arial"/>
              <a:sym typeface="Arial"/>
            </a:endParaRPr>
          </a:p>
          <a:p>
            <a:pPr indent="-171450" lvl="1" marL="628664" rtl="0" algn="l">
              <a:spcBef>
                <a:spcPts val="0"/>
              </a:spcBef>
              <a:spcAft>
                <a:spcPts val="0"/>
              </a:spcAft>
              <a:buClr>
                <a:schemeClr val="dk1"/>
              </a:buClr>
              <a:buSzPts val="1200"/>
              <a:buFont typeface="Arial"/>
              <a:buChar char="•"/>
            </a:pPr>
            <a:r>
              <a:rPr b="0" i="0" lang="en-US">
                <a:latin typeface="Arial"/>
                <a:ea typeface="Arial"/>
                <a:cs typeface="Arial"/>
                <a:sym typeface="Arial"/>
              </a:rPr>
              <a:t>Dịch vụ</a:t>
            </a:r>
            <a:endParaRPr b="0" i="0">
              <a:latin typeface="Arial"/>
              <a:ea typeface="Arial"/>
              <a:cs typeface="Arial"/>
              <a:sym typeface="Arial"/>
            </a:endParaRPr>
          </a:p>
          <a:p>
            <a:pPr indent="-171450" lvl="1" marL="628664" rtl="0" algn="l">
              <a:spcBef>
                <a:spcPts val="0"/>
              </a:spcBef>
              <a:spcAft>
                <a:spcPts val="0"/>
              </a:spcAft>
              <a:buClr>
                <a:schemeClr val="dk1"/>
              </a:buClr>
              <a:buSzPts val="1200"/>
              <a:buFont typeface="Arial"/>
              <a:buChar char="•"/>
            </a:pPr>
            <a:r>
              <a:rPr b="0" i="0" lang="en-US">
                <a:latin typeface="Arial"/>
                <a:ea typeface="Arial"/>
                <a:cs typeface="Arial"/>
                <a:sym typeface="Arial"/>
              </a:rPr>
              <a:t>Chia sẻ</a:t>
            </a:r>
            <a:endParaRPr b="0" i="0">
              <a:latin typeface="Arial"/>
              <a:ea typeface="Arial"/>
              <a:cs typeface="Arial"/>
              <a:sym typeface="Arial"/>
            </a:endParaRPr>
          </a:p>
          <a:p>
            <a:pPr indent="-171450" lvl="1" marL="628664" rtl="0" algn="l">
              <a:spcBef>
                <a:spcPts val="0"/>
              </a:spcBef>
              <a:spcAft>
                <a:spcPts val="0"/>
              </a:spcAft>
              <a:buClr>
                <a:schemeClr val="dk1"/>
              </a:buClr>
              <a:buSzPts val="1200"/>
              <a:buFont typeface="Arial"/>
              <a:buChar char="•"/>
            </a:pPr>
            <a:r>
              <a:rPr b="0" i="0" lang="en-US">
                <a:latin typeface="Arial"/>
                <a:ea typeface="Arial"/>
                <a:cs typeface="Arial"/>
                <a:sym typeface="Arial"/>
              </a:rPr>
              <a:t>Internet</a:t>
            </a:r>
            <a:endParaRPr/>
          </a:p>
          <a:p>
            <a:pPr indent="-171450" lvl="1" marL="628664" rtl="0" algn="l">
              <a:spcBef>
                <a:spcPts val="0"/>
              </a:spcBef>
              <a:spcAft>
                <a:spcPts val="0"/>
              </a:spcAft>
              <a:buClr>
                <a:schemeClr val="dk1"/>
              </a:buClr>
              <a:buSzPts val="1200"/>
              <a:buFont typeface="Arial"/>
              <a:buChar char="•"/>
            </a:pPr>
            <a:r>
              <a:rPr b="0" i="0" lang="en-US">
                <a:latin typeface="Arial"/>
                <a:ea typeface="Arial"/>
                <a:cs typeface="Arial"/>
                <a:sym typeface="Arial"/>
              </a:rPr>
              <a:t>Tài nguyên</a:t>
            </a:r>
            <a:endParaRPr b="0" i="0">
              <a:latin typeface="Arial"/>
              <a:ea typeface="Arial"/>
              <a:cs typeface="Arial"/>
              <a:sym typeface="Arial"/>
            </a:endParaRPr>
          </a:p>
          <a:p>
            <a:pPr indent="-171450" lvl="1" marL="628664" rtl="0" algn="l">
              <a:spcBef>
                <a:spcPts val="0"/>
              </a:spcBef>
              <a:spcAft>
                <a:spcPts val="0"/>
              </a:spcAft>
              <a:buClr>
                <a:schemeClr val="dk1"/>
              </a:buClr>
              <a:buSzPts val="1200"/>
              <a:buFont typeface="Arial"/>
              <a:buChar char="•"/>
            </a:pPr>
            <a:r>
              <a:rPr b="0" i="0" lang="en-US">
                <a:latin typeface="Arial"/>
                <a:ea typeface="Arial"/>
                <a:cs typeface="Arial"/>
                <a:sym typeface="Arial"/>
              </a:rPr>
              <a:t>Phần mềm</a:t>
            </a:r>
            <a:endParaRPr b="0" i="0">
              <a:latin typeface="Arial"/>
              <a:ea typeface="Arial"/>
              <a:cs typeface="Arial"/>
              <a:sym typeface="Arial"/>
            </a:endParaRPr>
          </a:p>
          <a:p>
            <a:pPr indent="-171450" lvl="1" marL="628664" rtl="0" algn="l">
              <a:spcBef>
                <a:spcPts val="0"/>
              </a:spcBef>
              <a:spcAft>
                <a:spcPts val="0"/>
              </a:spcAft>
              <a:buClr>
                <a:schemeClr val="dk1"/>
              </a:buClr>
              <a:buSzPts val="1200"/>
              <a:buFont typeface="Arial"/>
              <a:buChar char="•"/>
            </a:pPr>
            <a:r>
              <a:rPr b="0" i="0" lang="en-US">
                <a:latin typeface="Arial"/>
                <a:ea typeface="Arial"/>
                <a:cs typeface="Arial"/>
                <a:sym typeface="Arial"/>
              </a:rPr>
              <a:t>Mô hình</a:t>
            </a:r>
            <a:endParaRPr b="0" i="0">
              <a:latin typeface="Arial"/>
              <a:ea typeface="Arial"/>
              <a:cs typeface="Arial"/>
              <a:sym typeface="Arial"/>
            </a:endParaRPr>
          </a:p>
          <a:p>
            <a:pPr indent="-171450" lvl="1" marL="628664" rtl="0" algn="l">
              <a:spcBef>
                <a:spcPts val="0"/>
              </a:spcBef>
              <a:spcAft>
                <a:spcPts val="0"/>
              </a:spcAft>
              <a:buClr>
                <a:schemeClr val="dk1"/>
              </a:buClr>
              <a:buSzPts val="1200"/>
              <a:buFont typeface="Arial"/>
              <a:buChar char="•"/>
            </a:pPr>
            <a:r>
              <a:rPr b="0" i="0" lang="en-US">
                <a:latin typeface="Arial"/>
                <a:ea typeface="Arial"/>
                <a:cs typeface="Arial"/>
                <a:sym typeface="Arial"/>
              </a:rPr>
              <a:t>Chi phí</a:t>
            </a:r>
            <a:endParaRPr/>
          </a:p>
        </p:txBody>
      </p:sp>
      <p:sp>
        <p:nvSpPr>
          <p:cNvPr id="728" name="Google Shape;72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2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 name="Google Shape;73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rtl="0" algn="l">
              <a:spcBef>
                <a:spcPts val="0"/>
              </a:spcBef>
              <a:spcAft>
                <a:spcPts val="0"/>
              </a:spcAft>
              <a:buClr>
                <a:schemeClr val="dk1"/>
              </a:buClr>
              <a:buSzPts val="1200"/>
              <a:buFont typeface="Arial"/>
              <a:buNone/>
            </a:pPr>
            <a:r>
              <a:rPr lang="en-US"/>
              <a:t>Trang trình bày này đóng vai trò là phần tiếp theo của cuộc thảo luận do trang trình bày trước tạo ra.</a:t>
            </a:r>
            <a:endParaRPr/>
          </a:p>
          <a:p>
            <a:pPr indent="0" lvl="0" marL="0" rtl="0" algn="l">
              <a:spcBef>
                <a:spcPts val="0"/>
              </a:spcBef>
              <a:spcAft>
                <a:spcPts val="0"/>
              </a:spcAft>
              <a:buClr>
                <a:schemeClr val="dk1"/>
              </a:buClr>
              <a:buSzPts val="1200"/>
              <a:buFont typeface="Arial"/>
              <a:buNone/>
            </a:pPr>
            <a:r>
              <a:t/>
            </a:r>
            <a:endParaRPr/>
          </a:p>
          <a:p>
            <a:pPr indent="0" lvl="0" marL="0" marR="0" rtl="0" algn="l">
              <a:lnSpc>
                <a:spcPct val="100000"/>
              </a:lnSpc>
              <a:spcBef>
                <a:spcPts val="360"/>
              </a:spcBef>
              <a:spcAft>
                <a:spcPts val="0"/>
              </a:spcAft>
              <a:buClr>
                <a:schemeClr val="dk1"/>
              </a:buClr>
              <a:buSzPts val="1200"/>
              <a:buFont typeface="Arial"/>
              <a:buNone/>
            </a:pPr>
            <a:r>
              <a:rPr b="1" lang="en-US" sz="1200"/>
              <a:t>[Thông điệp chính]</a:t>
            </a:r>
            <a:endParaRPr b="0" sz="1200"/>
          </a:p>
          <a:p>
            <a:pPr indent="0" lvl="0" marL="0" rtl="0" algn="l">
              <a:spcBef>
                <a:spcPts val="0"/>
              </a:spcBef>
              <a:spcAft>
                <a:spcPts val="0"/>
              </a:spcAft>
              <a:buClr>
                <a:schemeClr val="dk1"/>
              </a:buClr>
              <a:buSzPts val="1200"/>
              <a:buFont typeface="Arial"/>
              <a:buNone/>
            </a:pPr>
            <a:r>
              <a:rPr b="0" i="0" lang="en-US"/>
              <a:t>Quan điểm của mọi người về điện toán đám mây sẽ bị ảnh hưởng bởi vai trò và trách nhiệm của họ trong một tổ chức.</a:t>
            </a:r>
            <a:endParaRPr b="0" i="0"/>
          </a:p>
          <a:p>
            <a:pPr indent="0" lvl="0" marL="0" rtl="0" algn="l">
              <a:spcBef>
                <a:spcPts val="0"/>
              </a:spcBef>
              <a:spcAft>
                <a:spcPts val="0"/>
              </a:spcAft>
              <a:buClr>
                <a:schemeClr val="dk1"/>
              </a:buClr>
              <a:buSzPts val="1200"/>
              <a:buFont typeface="Arial"/>
              <a:buNone/>
            </a:pPr>
            <a:r>
              <a:t/>
            </a:r>
            <a:endParaRPr b="0" i="0"/>
          </a:p>
          <a:p>
            <a:pPr indent="0" lvl="0" marL="0" rtl="0" algn="l">
              <a:spcBef>
                <a:spcPts val="0"/>
              </a:spcBef>
              <a:spcAft>
                <a:spcPts val="0"/>
              </a:spcAft>
              <a:buClr>
                <a:schemeClr val="dk1"/>
              </a:buClr>
              <a:buSzPts val="1200"/>
              <a:buFont typeface="Arial"/>
              <a:buNone/>
            </a:pPr>
            <a:r>
              <a:rPr b="0" i="0" lang="en-US"/>
              <a:t>Điện toán đám mây có ý nghĩa gì đối với những người có vai trò khác nhau:</a:t>
            </a:r>
            <a:endParaRPr b="0" i="0"/>
          </a:p>
          <a:p>
            <a:pPr indent="-171450" lvl="0" marL="171450" rtl="0" algn="l">
              <a:spcBef>
                <a:spcPts val="0"/>
              </a:spcBef>
              <a:spcAft>
                <a:spcPts val="0"/>
              </a:spcAft>
              <a:buClr>
                <a:schemeClr val="dk1"/>
              </a:buClr>
              <a:buSzPts val="1200"/>
              <a:buFont typeface="Arial"/>
              <a:buChar char="•"/>
            </a:pPr>
            <a:r>
              <a:rPr b="1" i="0" lang="en-US"/>
              <a:t>Người dùng cuối cùng</a:t>
            </a:r>
            <a:endParaRPr b="0" i="0"/>
          </a:p>
          <a:p>
            <a:pPr indent="0" lvl="0" marL="0" rtl="0" algn="l">
              <a:spcBef>
                <a:spcPts val="0"/>
              </a:spcBef>
              <a:spcAft>
                <a:spcPts val="0"/>
              </a:spcAft>
              <a:buClr>
                <a:schemeClr val="dk1"/>
              </a:buClr>
              <a:buSzPts val="1200"/>
              <a:buFont typeface="Arial"/>
              <a:buNone/>
            </a:pPr>
            <a:r>
              <a:rPr b="0" i="0" lang="en-US"/>
              <a:t>Dịch vụ có sẵn trên nhiều nền tảng khác nhau mọi lúc, mọi nơi miễn là có kết nối Internet</a:t>
            </a:r>
            <a:endParaRPr b="0" i="0"/>
          </a:p>
          <a:p>
            <a:pPr indent="-95250" lvl="0" marL="171450" rtl="0" algn="l">
              <a:spcBef>
                <a:spcPts val="0"/>
              </a:spcBef>
              <a:spcAft>
                <a:spcPts val="0"/>
              </a:spcAft>
              <a:buClr>
                <a:schemeClr val="dk1"/>
              </a:buClr>
              <a:buSzPts val="1200"/>
              <a:buFont typeface="Arial"/>
              <a:buNone/>
            </a:pPr>
            <a:r>
              <a:t/>
            </a:r>
            <a:endParaRPr b="1" i="0"/>
          </a:p>
          <a:p>
            <a:pPr indent="-171450" lvl="0" marL="171450" rtl="0" algn="l">
              <a:spcBef>
                <a:spcPts val="0"/>
              </a:spcBef>
              <a:spcAft>
                <a:spcPts val="0"/>
              </a:spcAft>
              <a:buClr>
                <a:schemeClr val="dk1"/>
              </a:buClr>
              <a:buSzPts val="1200"/>
              <a:buFont typeface="Arial"/>
              <a:buChar char="•"/>
            </a:pPr>
            <a:r>
              <a:rPr b="1" i="0" lang="en-US"/>
              <a:t>Người lập trình ứng dụng</a:t>
            </a:r>
            <a:endParaRPr b="1" i="0"/>
          </a:p>
          <a:p>
            <a:pPr indent="0" lvl="0" marL="0" rtl="0" algn="l">
              <a:spcBef>
                <a:spcPts val="0"/>
              </a:spcBef>
              <a:spcAft>
                <a:spcPts val="0"/>
              </a:spcAft>
              <a:buClr>
                <a:schemeClr val="dk1"/>
              </a:buClr>
              <a:buSzPts val="1200"/>
              <a:buFont typeface="Arial"/>
              <a:buNone/>
            </a:pPr>
            <a:r>
              <a:rPr b="0" i="0" lang="en-US"/>
              <a:t>Một nền tảng phát triển có thể được cấu hình động và dễ dàng kiểm tra</a:t>
            </a:r>
            <a:endParaRPr b="0" i="0"/>
          </a:p>
          <a:p>
            <a:pPr indent="-95250" lvl="0" marL="171450" rtl="0" algn="l">
              <a:spcBef>
                <a:spcPts val="0"/>
              </a:spcBef>
              <a:spcAft>
                <a:spcPts val="0"/>
              </a:spcAft>
              <a:buClr>
                <a:schemeClr val="dk1"/>
              </a:buClr>
              <a:buSzPts val="1200"/>
              <a:buFont typeface="Arial"/>
              <a:buNone/>
            </a:pPr>
            <a:r>
              <a:t/>
            </a:r>
            <a:endParaRPr b="1" i="0"/>
          </a:p>
          <a:p>
            <a:pPr indent="-171450" lvl="0" marL="171450" rtl="0" algn="l">
              <a:spcBef>
                <a:spcPts val="0"/>
              </a:spcBef>
              <a:spcAft>
                <a:spcPts val="0"/>
              </a:spcAft>
              <a:buClr>
                <a:schemeClr val="dk1"/>
              </a:buClr>
              <a:buSzPts val="1200"/>
              <a:buFont typeface="Arial"/>
              <a:buChar char="•"/>
            </a:pPr>
            <a:r>
              <a:rPr b="1" i="0" lang="en-US"/>
              <a:t>Nhà cung cấp dịch vụ hoặc Người quản lý cơ sở hạ tầng</a:t>
            </a:r>
            <a:endParaRPr b="1" i="0"/>
          </a:p>
          <a:p>
            <a:pPr indent="0" lvl="0" marL="0" rtl="0" algn="l">
              <a:spcBef>
                <a:spcPts val="0"/>
              </a:spcBef>
              <a:spcAft>
                <a:spcPts val="0"/>
              </a:spcAft>
              <a:buClr>
                <a:schemeClr val="dk1"/>
              </a:buClr>
              <a:buSzPts val="1200"/>
              <a:buFont typeface="Arial"/>
              <a:buNone/>
            </a:pPr>
            <a:r>
              <a:rPr b="0" i="0" lang="en-US"/>
              <a:t>Khả năng tự động thiết lập phần cứng và triển khai các dịch vụ,</a:t>
            </a:r>
            <a:endParaRPr/>
          </a:p>
          <a:p>
            <a:pPr indent="0" lvl="0" marL="0" rtl="0" algn="l">
              <a:spcBef>
                <a:spcPts val="0"/>
              </a:spcBef>
              <a:spcAft>
                <a:spcPts val="0"/>
              </a:spcAft>
              <a:buClr>
                <a:schemeClr val="dk1"/>
              </a:buClr>
              <a:buSzPts val="1200"/>
              <a:buFont typeface="Arial"/>
              <a:buNone/>
            </a:pPr>
            <a:r>
              <a:rPr b="0" i="0" lang="en-US"/>
              <a:t>Tăng nguồn lực sẵn có trong thời gian cao điểm</a:t>
            </a:r>
            <a:endParaRPr/>
          </a:p>
          <a:p>
            <a:pPr indent="0" lvl="0" marL="0" rtl="0" algn="l">
              <a:spcBef>
                <a:spcPts val="0"/>
              </a:spcBef>
              <a:spcAft>
                <a:spcPts val="0"/>
              </a:spcAft>
              <a:buClr>
                <a:schemeClr val="dk1"/>
              </a:buClr>
              <a:buSzPts val="1200"/>
              <a:buFont typeface="Arial"/>
              <a:buNone/>
            </a:pPr>
            <a:r>
              <a:rPr b="0" i="0" lang="en-US"/>
              <a:t>Giải phóng tài nguyên trong thời gian chậm hơn.</a:t>
            </a:r>
            <a:endParaRPr b="0" i="0"/>
          </a:p>
          <a:p>
            <a:pPr indent="0" lvl="0" marL="0" rtl="0" algn="l">
              <a:spcBef>
                <a:spcPts val="0"/>
              </a:spcBef>
              <a:spcAft>
                <a:spcPts val="0"/>
              </a:spcAft>
              <a:buClr>
                <a:schemeClr val="dk1"/>
              </a:buClr>
              <a:buSzPts val="1200"/>
              <a:buFont typeface="Arial"/>
              <a:buNone/>
            </a:pPr>
            <a:r>
              <a:t/>
            </a:r>
            <a:endParaRPr b="0" i="0"/>
          </a:p>
          <a:p>
            <a:pPr indent="-171450" lvl="0" marL="171450" rtl="0" algn="l">
              <a:spcBef>
                <a:spcPts val="0"/>
              </a:spcBef>
              <a:spcAft>
                <a:spcPts val="0"/>
              </a:spcAft>
              <a:buClr>
                <a:schemeClr val="dk1"/>
              </a:buClr>
              <a:buSzPts val="1200"/>
              <a:buFont typeface="Arial"/>
              <a:buChar char="•"/>
            </a:pPr>
            <a:r>
              <a:rPr b="1" i="0" lang="en-US"/>
              <a:t>CFO</a:t>
            </a:r>
            <a:r>
              <a:rPr b="0" i="0" lang="en-US"/>
              <a:t> </a:t>
            </a:r>
            <a:endParaRPr/>
          </a:p>
          <a:p>
            <a:pPr indent="0" lvl="0" marL="0" rtl="0" algn="l">
              <a:spcBef>
                <a:spcPts val="0"/>
              </a:spcBef>
              <a:spcAft>
                <a:spcPts val="0"/>
              </a:spcAft>
              <a:buClr>
                <a:schemeClr val="dk1"/>
              </a:buClr>
              <a:buSzPts val="1200"/>
              <a:buFont typeface="Arial"/>
              <a:buNone/>
            </a:pPr>
            <a:r>
              <a:rPr b="0" i="0" lang="en-US"/>
              <a:t>Mô hình kinh tế để tiêu thụ công nghệ theo định dạng trả tiền khi sử dụng</a:t>
            </a:r>
            <a:endParaRPr b="0" i="0"/>
          </a:p>
          <a:p>
            <a:pPr indent="0" lvl="0" marL="0" rtl="0" algn="l">
              <a:spcBef>
                <a:spcPts val="0"/>
              </a:spcBef>
              <a:spcAft>
                <a:spcPts val="0"/>
              </a:spcAft>
              <a:buClr>
                <a:schemeClr val="dk1"/>
              </a:buClr>
              <a:buSzPts val="1200"/>
              <a:buFont typeface="Arial"/>
              <a:buNone/>
            </a:pPr>
            <a:r>
              <a:rPr b="0" i="0" lang="en-US"/>
              <a:t>Cho phép công ty chỉ sử dụng các nguồn lực hạn chế vào những gì họ cần và sử dụng, mở rộng khi cần thiết</a:t>
            </a:r>
            <a:endParaRPr b="0" i="0"/>
          </a:p>
          <a:p>
            <a:pPr indent="-95250" lvl="0" marL="171450" rtl="0" algn="l">
              <a:spcBef>
                <a:spcPts val="0"/>
              </a:spcBef>
              <a:spcAft>
                <a:spcPts val="0"/>
              </a:spcAft>
              <a:buClr>
                <a:schemeClr val="dk1"/>
              </a:buClr>
              <a:buSzPts val="1200"/>
              <a:buFont typeface="Arial"/>
              <a:buNone/>
            </a:pPr>
            <a:r>
              <a:t/>
            </a:r>
            <a:endParaRPr b="0" i="0"/>
          </a:p>
          <a:p>
            <a:pPr indent="-171450" lvl="0" marL="171450" rtl="0" algn="l">
              <a:spcBef>
                <a:spcPts val="0"/>
              </a:spcBef>
              <a:spcAft>
                <a:spcPts val="0"/>
              </a:spcAft>
              <a:buClr>
                <a:schemeClr val="dk1"/>
              </a:buClr>
              <a:buSzPts val="1200"/>
              <a:buFont typeface="Arial"/>
              <a:buChar char="•"/>
            </a:pPr>
            <a:r>
              <a:rPr b="1" i="0" lang="en-US"/>
              <a:t>CIO</a:t>
            </a:r>
            <a:r>
              <a:rPr b="0" i="0" lang="en-US"/>
              <a:t> </a:t>
            </a:r>
            <a:endParaRPr/>
          </a:p>
          <a:p>
            <a:pPr indent="0" lvl="0" marL="0" rtl="0" algn="l">
              <a:spcBef>
                <a:spcPts val="0"/>
              </a:spcBef>
              <a:spcAft>
                <a:spcPts val="0"/>
              </a:spcAft>
              <a:buClr>
                <a:schemeClr val="dk1"/>
              </a:buClr>
              <a:buSzPts val="1200"/>
              <a:buFont typeface="Arial"/>
              <a:buNone/>
            </a:pPr>
            <a:r>
              <a:rPr b="0" i="0" lang="en-US"/>
              <a:t>Mô hình ảo hóa cho công nghệ từ cơ sở hạ tầng đến phân phối</a:t>
            </a:r>
            <a:endParaRPr/>
          </a:p>
        </p:txBody>
      </p:sp>
      <p:sp>
        <p:nvSpPr>
          <p:cNvPr id="738" name="Google Shape;738;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2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3" name="Google Shape;78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rtl="0" algn="l">
              <a:spcBef>
                <a:spcPts val="0"/>
              </a:spcBef>
              <a:spcAft>
                <a:spcPts val="0"/>
              </a:spcAft>
              <a:buClr>
                <a:schemeClr val="dk1"/>
              </a:buClr>
              <a:buSzPts val="1200"/>
              <a:buFont typeface="Arial"/>
              <a:buNone/>
            </a:pPr>
            <a:r>
              <a:rPr b="0" i="0" lang="en-US">
                <a:latin typeface="Arial"/>
                <a:ea typeface="Arial"/>
                <a:cs typeface="Arial"/>
                <a:sym typeface="Arial"/>
              </a:rPr>
              <a:t>Mục đích của slide này là trình bày một số bước chính dẫn đến trạng thái hiện tại của điện toán đám mây.</a:t>
            </a:r>
            <a:endParaRPr/>
          </a:p>
          <a:p>
            <a:pPr indent="0" lvl="0" marL="0" rtl="0" algn="l">
              <a:spcBef>
                <a:spcPts val="0"/>
              </a:spcBef>
              <a:spcAft>
                <a:spcPts val="0"/>
              </a:spcAft>
              <a:buClr>
                <a:schemeClr val="dk1"/>
              </a:buClr>
              <a:buSzPts val="1200"/>
              <a:buFont typeface="Arial"/>
              <a:buNone/>
            </a:pPr>
            <a:r>
              <a:rPr b="0" i="0" lang="en-US">
                <a:latin typeface="Arial"/>
                <a:ea typeface="Arial"/>
                <a:cs typeface="Arial"/>
                <a:sym typeface="Arial"/>
              </a:rPr>
              <a:t>Các slide tiếp theo sẽ đề cập đến công nghệ, đặc điểm, mô hình dịch vụ (IaaS, PaaS, SaaS), mô hình triển khai, v.v. và sẽ giải thích đầy đủ hơn các thành phần dẫn đến tình trạng hiện tại của điện toán đám mây.</a:t>
            </a:r>
            <a:endParaRPr/>
          </a:p>
          <a:p>
            <a:pPr indent="0" lvl="0" marL="0" rtl="0" algn="l">
              <a:spcBef>
                <a:spcPts val="0"/>
              </a:spcBef>
              <a:spcAft>
                <a:spcPts val="0"/>
              </a:spcAft>
              <a:buClr>
                <a:schemeClr val="dk1"/>
              </a:buClr>
              <a:buSzPts val="1200"/>
              <a:buFont typeface="Arial"/>
              <a:buNone/>
            </a:pPr>
            <a:r>
              <a:rPr b="0" i="0" lang="en-US">
                <a:latin typeface="Arial"/>
                <a:ea typeface="Arial"/>
                <a:cs typeface="Arial"/>
                <a:sym typeface="Arial"/>
              </a:rPr>
              <a:t>Trang trình bày hiển thị các dấu đầu dòng dưới điện toán đám mây vì mục đích hoàn thiện.</a:t>
            </a:r>
            <a:endParaRPr b="0" i="0">
              <a:latin typeface="Arial"/>
              <a:ea typeface="Arial"/>
              <a:cs typeface="Arial"/>
              <a:sym typeface="Arial"/>
            </a:endParaRPr>
          </a:p>
          <a:p>
            <a:pPr indent="0" lvl="0" marL="0" rtl="0" algn="l">
              <a:spcBef>
                <a:spcPts val="0"/>
              </a:spcBef>
              <a:spcAft>
                <a:spcPts val="0"/>
              </a:spcAft>
              <a:buClr>
                <a:schemeClr val="dk1"/>
              </a:buClr>
              <a:buSzPts val="1200"/>
              <a:buFont typeface="Arial"/>
              <a:buNone/>
            </a:pPr>
            <a:r>
              <a:rPr b="0" i="0" lang="en-US">
                <a:latin typeface="Arial"/>
                <a:ea typeface="Arial"/>
                <a:cs typeface="Arial"/>
                <a:sym typeface="Arial"/>
              </a:rPr>
              <a:t>Giảng viên không nên dành quá nhiều thời gian để cố gắng giải thích các khái niệm về điện toán đám mây vì chúng sẽ được đề cập đầy đủ trong các slide sau.</a:t>
            </a:r>
            <a:endParaRPr b="0" i="0">
              <a:latin typeface="Arial"/>
              <a:ea typeface="Arial"/>
              <a:cs typeface="Arial"/>
              <a:sym typeface="Arial"/>
            </a:endParaRPr>
          </a:p>
          <a:p>
            <a:pPr indent="-171450" lvl="1" marL="628650" rtl="0" algn="l">
              <a:spcBef>
                <a:spcPts val="0"/>
              </a:spcBef>
              <a:spcAft>
                <a:spcPts val="0"/>
              </a:spcAft>
              <a:buClr>
                <a:schemeClr val="dk1"/>
              </a:buClr>
              <a:buSzPts val="1200"/>
              <a:buFont typeface="Arial"/>
              <a:buChar char="•"/>
            </a:pPr>
            <a:r>
              <a:rPr lang="en-US">
                <a:latin typeface="Arial"/>
                <a:ea typeface="Arial"/>
                <a:cs typeface="Arial"/>
                <a:sym typeface="Arial"/>
              </a:rPr>
              <a:t>IaaS</a:t>
            </a:r>
            <a:r>
              <a:rPr b="0" i="0" lang="en-US">
                <a:latin typeface="Arial"/>
                <a:ea typeface="Arial"/>
                <a:cs typeface="Arial"/>
                <a:sym typeface="Arial"/>
              </a:rPr>
              <a:t>=Infrastructure as a Service (Cơ sở hạ tầng dưới dạng Dịch vụ)</a:t>
            </a:r>
            <a:endParaRPr/>
          </a:p>
          <a:p>
            <a:pPr indent="-171450" lvl="1" marL="628650" rtl="0" algn="l">
              <a:spcBef>
                <a:spcPts val="0"/>
              </a:spcBef>
              <a:spcAft>
                <a:spcPts val="0"/>
              </a:spcAft>
              <a:buClr>
                <a:schemeClr val="dk1"/>
              </a:buClr>
              <a:buSzPts val="1200"/>
              <a:buFont typeface="Arial"/>
              <a:buChar char="•"/>
            </a:pPr>
            <a:r>
              <a:rPr b="0" i="0" lang="en-US">
                <a:latin typeface="Arial"/>
                <a:ea typeface="Arial"/>
                <a:cs typeface="Arial"/>
                <a:sym typeface="Arial"/>
              </a:rPr>
              <a:t>PaaS=Platform as a Service (Nền tảng dưới dạng Dịch vụ)</a:t>
            </a:r>
            <a:endParaRPr/>
          </a:p>
          <a:p>
            <a:pPr indent="-171450" lvl="1" marL="628650" rtl="0" algn="l">
              <a:spcBef>
                <a:spcPts val="0"/>
              </a:spcBef>
              <a:spcAft>
                <a:spcPts val="0"/>
              </a:spcAft>
              <a:buClr>
                <a:schemeClr val="dk1"/>
              </a:buClr>
              <a:buSzPts val="1200"/>
              <a:buFont typeface="Arial"/>
              <a:buChar char="•"/>
            </a:pPr>
            <a:r>
              <a:rPr b="0" i="0" lang="en-US">
                <a:latin typeface="Arial"/>
                <a:ea typeface="Arial"/>
                <a:cs typeface="Arial"/>
                <a:sym typeface="Arial"/>
              </a:rPr>
              <a:t>SaaS=Software as a Service (Phần mềm như một Dịch vụ)</a:t>
            </a:r>
            <a:endParaRPr b="0" i="0" sz="120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0" sz="1200"/>
          </a:p>
          <a:p>
            <a:pPr indent="0" lvl="0" marL="0" marR="0" rtl="0" algn="l">
              <a:lnSpc>
                <a:spcPct val="100000"/>
              </a:lnSpc>
              <a:spcBef>
                <a:spcPts val="360"/>
              </a:spcBef>
              <a:spcAft>
                <a:spcPts val="0"/>
              </a:spcAft>
              <a:buClr>
                <a:schemeClr val="dk1"/>
              </a:buClr>
              <a:buSzPts val="1200"/>
              <a:buFont typeface="Arial"/>
              <a:buNone/>
            </a:pPr>
            <a:r>
              <a:rPr b="1" lang="en-US" sz="1200"/>
              <a:t>[Thông điệp chính]</a:t>
            </a:r>
            <a:endParaRPr b="0" sz="1200"/>
          </a:p>
          <a:p>
            <a:pPr indent="0" lvl="0" marL="0" rtl="0" algn="l">
              <a:spcBef>
                <a:spcPts val="0"/>
              </a:spcBef>
              <a:spcAft>
                <a:spcPts val="0"/>
              </a:spcAft>
              <a:buClr>
                <a:schemeClr val="dk1"/>
              </a:buClr>
              <a:buSzPts val="1200"/>
              <a:buFont typeface="Arial"/>
              <a:buNone/>
            </a:pPr>
            <a:r>
              <a:rPr lang="en-US"/>
              <a:t>Trong hơn hai mươi năm qua, kiến trúc ứng dụng kinh doanh điển hình đã phát triển từ các giải pháp máy tính để bàn làm trung tâm đến các giải pháp máy khách-máy chủ, sau đó là các dịch vụ web được kết hợp lỏng lẻo và kiến trúc hướng dịch vụ. Các bước này đã dẫn đến việc di chuyển các ứng dụng và dịch vụ từ việc được lưu trữ tập trung trên máy tính để bàn hoặc máy chủ doanh nghiệp sang các hệ thống phân tán được lưu trữ trên Internet.</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Điện toán lưới được sử dụng chủ yếu để giải quyết các vấn đề lớn bằng cách thu thập các máy tính từ nhiều địa điểm và xử lý song song để giải quyết một mục tiêu chung.</a:t>
            </a:r>
            <a:endParaRPr/>
          </a:p>
          <a:p>
            <a:pPr indent="0" lvl="0" marL="0" rtl="0" algn="l">
              <a:spcBef>
                <a:spcPts val="0"/>
              </a:spcBef>
              <a:spcAft>
                <a:spcPts val="0"/>
              </a:spcAft>
              <a:buClr>
                <a:schemeClr val="dk1"/>
              </a:buClr>
              <a:buSzPts val="1200"/>
              <a:buFont typeface="Arial"/>
              <a:buNone/>
            </a:pPr>
            <a:r>
              <a:rPr lang="en-US"/>
              <a:t>Điện toán tiện ích tuân theo thông lệ tính phí của các công ty tiện ích và cung cấp tài nguyên điện toán trên cơ sở sử dụng được đo lường.</a:t>
            </a:r>
            <a:endParaRPr/>
          </a:p>
          <a:p>
            <a:pPr indent="0" lvl="0" marL="0" rtl="0" algn="l">
              <a:spcBef>
                <a:spcPts val="0"/>
              </a:spcBef>
              <a:spcAft>
                <a:spcPts val="0"/>
              </a:spcAft>
              <a:buClr>
                <a:schemeClr val="dk1"/>
              </a:buClr>
              <a:buSzPts val="1200"/>
              <a:buFont typeface="Arial"/>
              <a:buNone/>
            </a:pPr>
            <a:r>
              <a:rPr lang="en-US"/>
              <a:t>Khái niệm quan trọng ở đây là các nhà cung cấp dịch vụ đã bắt đầu kết hợp khả năng giám sát việc sử dụng tài nguyên ở cấp độ chi tiết.</a:t>
            </a:r>
            <a:endParaRPr/>
          </a:p>
          <a:p>
            <a:pPr indent="0" lvl="0" marL="0" rtl="0" algn="l">
              <a:spcBef>
                <a:spcPts val="0"/>
              </a:spcBef>
              <a:spcAft>
                <a:spcPts val="0"/>
              </a:spcAft>
              <a:buClr>
                <a:schemeClr val="dk1"/>
              </a:buClr>
              <a:buSzPts val="1200"/>
              <a:buFont typeface="Arial"/>
              <a:buNone/>
            </a:pPr>
            <a:r>
              <a:rPr lang="en-US"/>
              <a:t>Điều này cho phép họ tính phí các tài nguyên như tiện ích có đồng hồ đo.</a:t>
            </a:r>
            <a:endParaRPr/>
          </a:p>
          <a:p>
            <a:pPr indent="0" lvl="0" marL="0" rtl="0" algn="l">
              <a:spcBef>
                <a:spcPts val="0"/>
              </a:spcBef>
              <a:spcAft>
                <a:spcPts val="0"/>
              </a:spcAft>
              <a:buClr>
                <a:schemeClr val="dk1"/>
              </a:buClr>
              <a:buSzPts val="1200"/>
              <a:buFont typeface="Arial"/>
              <a:buNone/>
            </a:pPr>
            <a:r>
              <a:rPr lang="en-US"/>
              <a:t>Khả năng này cuối cùng trở thành một trong những đặc điểm xác định của điện toán đám mây trong đó khách hàng chỉ bị tính phí cho các tài nguyên mà họ sử dụng khi họ sử dụng nó.</a:t>
            </a:r>
            <a:endParaRPr/>
          </a:p>
          <a:p>
            <a:pPr indent="0" lvl="0" marL="0" rtl="0" algn="l">
              <a:spcBef>
                <a:spcPts val="0"/>
              </a:spcBef>
              <a:spcAft>
                <a:spcPts val="0"/>
              </a:spcAft>
              <a:buClr>
                <a:schemeClr val="dk1"/>
              </a:buClr>
              <a:buSzPts val="1200"/>
              <a:buFont typeface="Arial"/>
              <a:buNone/>
            </a:pPr>
            <a:r>
              <a:rPr lang="en-US"/>
              <a:t>Khi Internet trở nên phổ biến, các dịch vụ phần mềm bắt đầu chuyển sang Web.</a:t>
            </a:r>
            <a:endParaRPr/>
          </a:p>
          <a:p>
            <a:pPr indent="0" lvl="0" marL="0" rtl="0" algn="l">
              <a:spcBef>
                <a:spcPts val="0"/>
              </a:spcBef>
              <a:spcAft>
                <a:spcPts val="0"/>
              </a:spcAft>
              <a:buClr>
                <a:schemeClr val="dk1"/>
              </a:buClr>
              <a:buSzPts val="1200"/>
              <a:buFont typeface="Arial"/>
              <a:buNone/>
            </a:pPr>
            <a:r>
              <a:rPr lang="en-US"/>
              <a:t>Các ứng dụng như email và ứng dụng CRM (quản lý quan hệ khách hàng) dẫn đầu.</a:t>
            </a:r>
            <a:endParaRPr/>
          </a:p>
        </p:txBody>
      </p:sp>
      <p:sp>
        <p:nvSpPr>
          <p:cNvPr id="784" name="Google Shape;784;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2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6" name="Google Shape;79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[Thông điệp chính]</a:t>
            </a:r>
            <a:endParaRPr b="0" sz="1200"/>
          </a:p>
          <a:p>
            <a:pPr indent="-171450" lvl="0" marL="171450" rtl="0" algn="l">
              <a:spcBef>
                <a:spcPts val="0"/>
              </a:spcBef>
              <a:spcAft>
                <a:spcPts val="0"/>
              </a:spcAft>
              <a:buClr>
                <a:schemeClr val="dk1"/>
              </a:buClr>
              <a:buSzPts val="1200"/>
              <a:buFont typeface="Arial"/>
              <a:buChar char="•"/>
            </a:pPr>
            <a:r>
              <a:rPr b="0" i="0" lang="en-US">
                <a:latin typeface="Arial"/>
                <a:ea typeface="Arial"/>
                <a:cs typeface="Arial"/>
                <a:sym typeface="Arial"/>
              </a:rPr>
              <a:t>Tính khả dụng phổ biến của các mạng diện rộng nhanh</a:t>
            </a:r>
            <a:endParaRPr b="0" i="0">
              <a:solidFill>
                <a:srgbClr val="0070C0"/>
              </a:solidFill>
              <a:latin typeface="Arial"/>
              <a:ea typeface="Arial"/>
              <a:cs typeface="Arial"/>
              <a:sym typeface="Arial"/>
            </a:endParaRPr>
          </a:p>
          <a:p>
            <a:pPr indent="0" lvl="1" marL="457200" rtl="0" algn="l">
              <a:spcBef>
                <a:spcPts val="0"/>
              </a:spcBef>
              <a:spcAft>
                <a:spcPts val="0"/>
              </a:spcAft>
              <a:buClr>
                <a:schemeClr val="dk1"/>
              </a:buClr>
              <a:buSzPts val="1200"/>
              <a:buFont typeface="Arial"/>
              <a:buNone/>
            </a:pPr>
            <a:r>
              <a:rPr b="0" i="0" lang="en-US">
                <a:latin typeface="Arial"/>
                <a:ea typeface="Arial"/>
                <a:cs typeface="Arial"/>
                <a:sym typeface="Arial"/>
              </a:rPr>
              <a:t>Áp dụng rộng rãi truy cập băng thông rộng</a:t>
            </a:r>
            <a:endParaRPr b="0" i="0">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b="0" i="0" lang="en-US">
                <a:latin typeface="Arial"/>
                <a:ea typeface="Arial"/>
                <a:cs typeface="Arial"/>
                <a:sym typeface="Arial"/>
              </a:rPr>
              <a:t>Máy chủ mạnh mẽ và giá cả phải chăng</a:t>
            </a:r>
            <a:endParaRPr b="0" i="0">
              <a:latin typeface="Arial"/>
              <a:ea typeface="Arial"/>
              <a:cs typeface="Arial"/>
              <a:sym typeface="Arial"/>
            </a:endParaRPr>
          </a:p>
          <a:p>
            <a:pPr indent="0" lvl="1" marL="457200" rtl="0" algn="l">
              <a:spcBef>
                <a:spcPts val="0"/>
              </a:spcBef>
              <a:spcAft>
                <a:spcPts val="0"/>
              </a:spcAft>
              <a:buClr>
                <a:schemeClr val="dk1"/>
              </a:buClr>
              <a:buSzPts val="1200"/>
              <a:buFont typeface="Arial"/>
              <a:buNone/>
            </a:pPr>
            <a:r>
              <a:rPr b="0" i="0" lang="en-US">
                <a:latin typeface="Arial"/>
                <a:ea typeface="Arial"/>
                <a:cs typeface="Arial"/>
                <a:sym typeface="Arial"/>
              </a:rPr>
              <a:t>Chi phí phần cứng đã giảm theo cấp số nhân trong vài thập kỷ qua</a:t>
            </a:r>
            <a:endParaRPr/>
          </a:p>
          <a:p>
            <a:pPr indent="0" lvl="1" marL="457200" rtl="0" algn="l">
              <a:spcBef>
                <a:spcPts val="0"/>
              </a:spcBef>
              <a:spcAft>
                <a:spcPts val="0"/>
              </a:spcAft>
              <a:buClr>
                <a:schemeClr val="dk1"/>
              </a:buClr>
              <a:buSzPts val="1200"/>
              <a:buFont typeface="Arial"/>
              <a:buNone/>
            </a:pPr>
            <a:r>
              <a:rPr b="0" i="0" lang="en-US">
                <a:latin typeface="Arial"/>
                <a:ea typeface="Arial"/>
                <a:cs typeface="Arial"/>
                <a:sym typeface="Arial"/>
              </a:rPr>
              <a:t>fĐa nhân / Đa luồng</a:t>
            </a:r>
            <a:endParaRPr b="0" i="0">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b="0" i="0" lang="en-US">
                <a:latin typeface="Arial"/>
                <a:ea typeface="Arial"/>
                <a:cs typeface="Arial"/>
                <a:sym typeface="Arial"/>
              </a:rPr>
              <a:t>Công nghệ ảo hóa hiệu năng cao</a:t>
            </a:r>
            <a:endParaRPr b="0" i="0">
              <a:latin typeface="Arial"/>
              <a:ea typeface="Arial"/>
              <a:cs typeface="Arial"/>
              <a:sym typeface="Arial"/>
            </a:endParaRPr>
          </a:p>
          <a:p>
            <a:pPr indent="0" lvl="1" marL="457200" rtl="0" algn="l">
              <a:spcBef>
                <a:spcPts val="0"/>
              </a:spcBef>
              <a:spcAft>
                <a:spcPts val="0"/>
              </a:spcAft>
              <a:buClr>
                <a:schemeClr val="dk1"/>
              </a:buClr>
              <a:buSzPts val="1200"/>
              <a:buFont typeface="Arial"/>
              <a:buNone/>
            </a:pPr>
            <a:r>
              <a:rPr b="0" i="0" lang="en-US">
                <a:latin typeface="Arial"/>
                <a:ea typeface="Arial"/>
                <a:cs typeface="Arial"/>
                <a:sym typeface="Arial"/>
              </a:rPr>
              <a:t>Tách phần cứng khỏi hệ điều hành thông qua việc sử dụng lớp trừu tượng (hypervisor)</a:t>
            </a:r>
            <a:endParaRPr/>
          </a:p>
          <a:p>
            <a:pPr indent="0" lvl="1" marL="457200" rtl="0" algn="l">
              <a:spcBef>
                <a:spcPts val="0"/>
              </a:spcBef>
              <a:spcAft>
                <a:spcPts val="0"/>
              </a:spcAft>
              <a:buClr>
                <a:schemeClr val="dk1"/>
              </a:buClr>
              <a:buSzPts val="1200"/>
              <a:buFont typeface="Arial"/>
              <a:buNone/>
            </a:pPr>
            <a:r>
              <a:rPr b="0" i="0" lang="en-US">
                <a:latin typeface="Arial"/>
                <a:ea typeface="Arial"/>
                <a:cs typeface="Arial"/>
                <a:sym typeface="Arial"/>
              </a:rPr>
              <a:t>Ảo hóa mang đến cho người dùng ảo tưởng về quyền truy cập đầy đủ vào một hệ thống tài nguyên mà thực tế có thể được chia sẻ bởi nhiều người dùng</a:t>
            </a:r>
            <a:endParaRPr/>
          </a:p>
        </p:txBody>
      </p:sp>
      <p:sp>
        <p:nvSpPr>
          <p:cNvPr id="797" name="Google Shape;797;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3:notes"/>
          <p:cNvSpPr/>
          <p:nvPr>
            <p:ph idx="2" type="sldImg"/>
          </p:nvPr>
        </p:nvSpPr>
        <p:spPr>
          <a:xfrm>
            <a:off x="129159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3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8" name="Google Shape;81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[Thông điệp chính]</a:t>
            </a:r>
            <a:endParaRPr b="0" sz="1200"/>
          </a:p>
          <a:p>
            <a:pPr indent="-171450" lvl="0" marL="171450" rtl="0" algn="l">
              <a:spcBef>
                <a:spcPts val="0"/>
              </a:spcBef>
              <a:spcAft>
                <a:spcPts val="0"/>
              </a:spcAft>
              <a:buClr>
                <a:schemeClr val="dk1"/>
              </a:buClr>
              <a:buSzPts val="1200"/>
              <a:buFont typeface="Arial"/>
              <a:buChar char="•"/>
            </a:pPr>
            <a:r>
              <a:rPr b="0" i="0" lang="en-US">
                <a:latin typeface="Arial"/>
                <a:ea typeface="Arial"/>
                <a:cs typeface="Arial"/>
                <a:sym typeface="Arial"/>
              </a:rPr>
              <a:t>Dịch vụ tự phục vụ theo nhu cầu:: </a:t>
            </a:r>
            <a:endParaRPr/>
          </a:p>
          <a:p>
            <a:pPr indent="0" lvl="1" marL="457200" rtl="0" algn="l">
              <a:spcBef>
                <a:spcPts val="0"/>
              </a:spcBef>
              <a:spcAft>
                <a:spcPts val="0"/>
              </a:spcAft>
              <a:buClr>
                <a:schemeClr val="dk1"/>
              </a:buClr>
              <a:buSzPts val="1200"/>
              <a:buFont typeface="Arial"/>
              <a:buNone/>
            </a:pPr>
            <a:r>
              <a:rPr b="0" i="0" lang="en-US">
                <a:latin typeface="Arial"/>
                <a:ea typeface="Arial"/>
                <a:cs typeface="Arial"/>
                <a:sym typeface="Arial"/>
              </a:rPr>
              <a:t>Đặc điểm này cung cấp cho người dùng toàn quyền kiểm soát các tài nguyên được cung cấp của họ.</a:t>
            </a:r>
            <a:endParaRPr b="0" i="0">
              <a:latin typeface="Arial"/>
              <a:ea typeface="Arial"/>
              <a:cs typeface="Arial"/>
              <a:sym typeface="Arial"/>
            </a:endParaRPr>
          </a:p>
          <a:p>
            <a:pPr indent="0" lvl="1" marL="457200" rtl="0" algn="l">
              <a:spcBef>
                <a:spcPts val="0"/>
              </a:spcBef>
              <a:spcAft>
                <a:spcPts val="0"/>
              </a:spcAft>
              <a:buClr>
                <a:schemeClr val="dk1"/>
              </a:buClr>
              <a:buSzPts val="1200"/>
              <a:buFont typeface="Arial"/>
              <a:buNone/>
            </a:pPr>
            <a:r>
              <a:rPr b="0" i="0" lang="en-US">
                <a:latin typeface="Arial"/>
                <a:ea typeface="Arial"/>
                <a:cs typeface="Arial"/>
                <a:sym typeface="Arial"/>
              </a:rPr>
              <a:t>Họ có thể bật, tăng, giảm, tắt hoặc sửa đổi bất kỳ đặc điểm nào khác của tài nguyên được sử dụng mà không cần sự hỗ trợ từ nhà cung cấp dịch vụ.</a:t>
            </a:r>
            <a:endParaRPr b="0" i="0">
              <a:latin typeface="Arial"/>
              <a:ea typeface="Arial"/>
              <a:cs typeface="Arial"/>
              <a:sym typeface="Arial"/>
            </a:endParaRPr>
          </a:p>
          <a:p>
            <a:pPr indent="0" lvl="1" marL="457200" rtl="0" algn="l">
              <a:spcBef>
                <a:spcPts val="0"/>
              </a:spcBef>
              <a:spcAft>
                <a:spcPts val="0"/>
              </a:spcAft>
              <a:buClr>
                <a:schemeClr val="dk1"/>
              </a:buClr>
              <a:buSzPts val="1200"/>
              <a:buFont typeface="Arial"/>
              <a:buNone/>
            </a:pPr>
            <a:r>
              <a:t/>
            </a:r>
            <a:endParaRPr b="0" i="0">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b="0" i="0" lang="en-US">
                <a:latin typeface="Arial"/>
                <a:ea typeface="Arial"/>
                <a:cs typeface="Arial"/>
                <a:sym typeface="Arial"/>
              </a:rPr>
              <a:t>Truy cập mạng phổ biến:  </a:t>
            </a:r>
            <a:endParaRPr/>
          </a:p>
          <a:p>
            <a:pPr indent="0" lvl="1" marL="457200" rtl="0" algn="l">
              <a:spcBef>
                <a:spcPts val="0"/>
              </a:spcBef>
              <a:spcAft>
                <a:spcPts val="0"/>
              </a:spcAft>
              <a:buClr>
                <a:schemeClr val="dk1"/>
              </a:buClr>
              <a:buSzPts val="1200"/>
              <a:buFont typeface="Arial"/>
              <a:buNone/>
            </a:pPr>
            <a:r>
              <a:rPr b="0" i="0" lang="en-US">
                <a:latin typeface="Arial"/>
                <a:ea typeface="Arial"/>
                <a:cs typeface="Arial"/>
                <a:sym typeface="Arial"/>
              </a:rPr>
              <a:t>Đặc điểm này đề cập đến sự sẵn có rộng rãi của truy cập Internet băng thông rộng.</a:t>
            </a:r>
            <a:endParaRPr/>
          </a:p>
          <a:p>
            <a:pPr indent="0" lvl="1" marL="457200" rtl="0" algn="l">
              <a:spcBef>
                <a:spcPts val="0"/>
              </a:spcBef>
              <a:spcAft>
                <a:spcPts val="0"/>
              </a:spcAft>
              <a:buClr>
                <a:schemeClr val="dk1"/>
              </a:buClr>
              <a:buSzPts val="1200"/>
              <a:buFont typeface="Arial"/>
              <a:buNone/>
            </a:pPr>
            <a:r>
              <a:rPr b="0" i="0" lang="en-US">
                <a:latin typeface="Arial"/>
                <a:ea typeface="Arial"/>
                <a:cs typeface="Arial"/>
                <a:sym typeface="Arial"/>
              </a:rPr>
              <a:t>Hơn nữa, đám mây có thể truy cập được bằng nhiều thiết bị khác nhau như điện thoại di động, máy tính bảng, máy tính xách tay và máy trạm.</a:t>
            </a:r>
            <a:endParaRPr b="0" i="0">
              <a:latin typeface="Arial"/>
              <a:ea typeface="Arial"/>
              <a:cs typeface="Arial"/>
              <a:sym typeface="Arial"/>
            </a:endParaRPr>
          </a:p>
          <a:p>
            <a:pPr indent="0" lvl="1" marL="457200" rtl="0" algn="l">
              <a:spcBef>
                <a:spcPts val="0"/>
              </a:spcBef>
              <a:spcAft>
                <a:spcPts val="0"/>
              </a:spcAft>
              <a:buClr>
                <a:schemeClr val="dk1"/>
              </a:buClr>
              <a:buSzPts val="1200"/>
              <a:buFont typeface="Arial"/>
              <a:buNone/>
            </a:pPr>
            <a:r>
              <a:rPr b="0" i="0" lang="en-US">
                <a:latin typeface="Arial"/>
                <a:ea typeface="Arial"/>
                <a:cs typeface="Arial"/>
                <a:sym typeface="Arial"/>
              </a:rPr>
              <a:t> </a:t>
            </a:r>
            <a:endParaRPr/>
          </a:p>
          <a:p>
            <a:pPr indent="-171450" lvl="0" marL="171450" rtl="0" algn="l">
              <a:spcBef>
                <a:spcPts val="0"/>
              </a:spcBef>
              <a:spcAft>
                <a:spcPts val="0"/>
              </a:spcAft>
              <a:buClr>
                <a:schemeClr val="dk1"/>
              </a:buClr>
              <a:buSzPts val="1200"/>
              <a:buFont typeface="Arial"/>
              <a:buChar char="•"/>
            </a:pPr>
            <a:r>
              <a:rPr b="0" i="0" lang="en-US">
                <a:latin typeface="Arial"/>
                <a:ea typeface="Arial"/>
                <a:cs typeface="Arial"/>
                <a:sym typeface="Arial"/>
              </a:rPr>
              <a:t>Tập hợp tài nguyên không phụ thuộc vào vị trí:  </a:t>
            </a:r>
            <a:endParaRPr/>
          </a:p>
          <a:p>
            <a:pPr indent="0" lvl="1" marL="457200" rtl="0" algn="l">
              <a:spcBef>
                <a:spcPts val="0"/>
              </a:spcBef>
              <a:spcAft>
                <a:spcPts val="0"/>
              </a:spcAft>
              <a:buClr>
                <a:schemeClr val="dk1"/>
              </a:buClr>
              <a:buSzPts val="1200"/>
              <a:buFont typeface="Arial"/>
              <a:buNone/>
            </a:pPr>
            <a:r>
              <a:rPr b="0" i="0" lang="en-US">
                <a:latin typeface="Arial"/>
                <a:ea typeface="Arial"/>
                <a:cs typeface="Arial"/>
                <a:sym typeface="Arial"/>
              </a:rPr>
              <a:t>Khách hàng điện toán đám mây đến từ khắp nơi trên thế giới.</a:t>
            </a:r>
            <a:endParaRPr b="0" i="0">
              <a:latin typeface="Arial"/>
              <a:ea typeface="Arial"/>
              <a:cs typeface="Arial"/>
              <a:sym typeface="Arial"/>
            </a:endParaRPr>
          </a:p>
          <a:p>
            <a:pPr indent="0" lvl="2" marL="914400" rtl="0" algn="l">
              <a:spcBef>
                <a:spcPts val="0"/>
              </a:spcBef>
              <a:spcAft>
                <a:spcPts val="0"/>
              </a:spcAft>
              <a:buClr>
                <a:schemeClr val="dk1"/>
              </a:buClr>
              <a:buSzPts val="1200"/>
              <a:buFont typeface="Arial"/>
              <a:buNone/>
            </a:pPr>
            <a:r>
              <a:rPr b="0" i="0" lang="en-US">
                <a:latin typeface="Arial"/>
                <a:ea typeface="Arial"/>
                <a:cs typeface="Arial"/>
                <a:sym typeface="Arial"/>
              </a:rPr>
              <a:t>Các nhà cung cấp dịch vụ phải có khả năng phục vụ từng khách hàng này tốt như nhau.</a:t>
            </a:r>
            <a:endParaRPr b="0" i="0">
              <a:latin typeface="Arial"/>
              <a:ea typeface="Arial"/>
              <a:cs typeface="Arial"/>
              <a:sym typeface="Arial"/>
            </a:endParaRPr>
          </a:p>
          <a:p>
            <a:pPr indent="0" lvl="2" marL="914400" rtl="0" algn="l">
              <a:spcBef>
                <a:spcPts val="0"/>
              </a:spcBef>
              <a:spcAft>
                <a:spcPts val="0"/>
              </a:spcAft>
              <a:buClr>
                <a:schemeClr val="dk1"/>
              </a:buClr>
              <a:buSzPts val="1200"/>
              <a:buFont typeface="Arial"/>
              <a:buNone/>
            </a:pPr>
            <a:r>
              <a:rPr b="0" i="0" lang="en-US">
                <a:latin typeface="Arial"/>
                <a:ea typeface="Arial"/>
                <a:cs typeface="Arial"/>
                <a:sym typeface="Arial"/>
              </a:rPr>
              <a:t>Chất lượng dịch vụ hoặc tài nguyên mà khách hàng sử dụng không nên phụ thuộc vào vị trí của khách hàng.</a:t>
            </a:r>
            <a:endParaRPr b="0" i="0">
              <a:latin typeface="Arial"/>
              <a:ea typeface="Arial"/>
              <a:cs typeface="Arial"/>
              <a:sym typeface="Arial"/>
            </a:endParaRPr>
          </a:p>
          <a:p>
            <a:pPr indent="0" lvl="1" marL="457200" rtl="0" algn="l">
              <a:spcBef>
                <a:spcPts val="0"/>
              </a:spcBef>
              <a:spcAft>
                <a:spcPts val="0"/>
              </a:spcAft>
              <a:buClr>
                <a:schemeClr val="dk1"/>
              </a:buClr>
              <a:buSzPts val="1200"/>
              <a:buFont typeface="Arial"/>
              <a:buNone/>
            </a:pPr>
            <a:r>
              <a:rPr b="0" i="0" lang="en-US">
                <a:latin typeface="Arial"/>
                <a:ea typeface="Arial"/>
                <a:cs typeface="Arial"/>
                <a:sym typeface="Arial"/>
              </a:rPr>
              <a:t>Các nhà cung cấp dịch vụ sẽ có thể tự động tập hợp các tài nguyên có thể được phân tách về mặt địa lý để tạo ảo giác về một dịch vụ thống nhất duy nhất cho khách hàng.</a:t>
            </a:r>
            <a:endParaRPr b="0" i="0">
              <a:latin typeface="Arial"/>
              <a:ea typeface="Arial"/>
              <a:cs typeface="Arial"/>
              <a:sym typeface="Arial"/>
            </a:endParaRPr>
          </a:p>
          <a:p>
            <a:pPr indent="0" lvl="0" marL="0" rtl="0" algn="l">
              <a:spcBef>
                <a:spcPts val="0"/>
              </a:spcBef>
              <a:spcAft>
                <a:spcPts val="0"/>
              </a:spcAft>
              <a:buClr>
                <a:schemeClr val="dk1"/>
              </a:buClr>
              <a:buSzPts val="1200"/>
              <a:buFont typeface="Arial"/>
              <a:buNone/>
            </a:pPr>
            <a:r>
              <a:t/>
            </a:r>
            <a:endParaRPr b="0" i="0">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b="0" i="0" lang="en-US">
                <a:latin typeface="Arial"/>
                <a:ea typeface="Arial"/>
                <a:cs typeface="Arial"/>
                <a:sym typeface="Arial"/>
              </a:rPr>
              <a:t>Tính đàn hồi nhanh: </a:t>
            </a:r>
            <a:endParaRPr/>
          </a:p>
          <a:p>
            <a:pPr indent="0" lvl="1" marL="457200" rtl="0" algn="l">
              <a:spcBef>
                <a:spcPts val="0"/>
              </a:spcBef>
              <a:spcAft>
                <a:spcPts val="0"/>
              </a:spcAft>
              <a:buClr>
                <a:schemeClr val="dk1"/>
              </a:buClr>
              <a:buSzPts val="1200"/>
              <a:buFont typeface="Arial"/>
              <a:buNone/>
            </a:pPr>
            <a:r>
              <a:rPr b="0" i="0" lang="en-US">
                <a:latin typeface="Arial"/>
                <a:ea typeface="Arial"/>
                <a:cs typeface="Arial"/>
                <a:sym typeface="Arial"/>
              </a:rPr>
              <a:t>Nhà cung cấp dịch vụ đám mây nên linh hoạt trong việc cung cấp tài nguyên để đáp ứng nhu cầu biến động của khách hàng.</a:t>
            </a:r>
            <a:endParaRPr/>
          </a:p>
          <a:p>
            <a:pPr indent="-95250" lvl="0" marL="171450" rtl="0" algn="l">
              <a:spcBef>
                <a:spcPts val="0"/>
              </a:spcBef>
              <a:spcAft>
                <a:spcPts val="0"/>
              </a:spcAft>
              <a:buClr>
                <a:schemeClr val="dk1"/>
              </a:buClr>
              <a:buSzPts val="1200"/>
              <a:buFont typeface="Arial"/>
              <a:buNone/>
            </a:pPr>
            <a:r>
              <a:t/>
            </a:r>
            <a:endParaRPr b="0" i="0">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b="0" i="0" lang="en-US">
                <a:latin typeface="Arial"/>
                <a:ea typeface="Arial"/>
                <a:cs typeface="Arial"/>
                <a:sym typeface="Arial"/>
              </a:rPr>
              <a:t>Thanh toán cho mỗi lần sử dụng: </a:t>
            </a:r>
            <a:endParaRPr/>
          </a:p>
          <a:p>
            <a:pPr indent="0" lvl="1" marL="457200" rtl="0" algn="l">
              <a:spcBef>
                <a:spcPts val="0"/>
              </a:spcBef>
              <a:spcAft>
                <a:spcPts val="0"/>
              </a:spcAft>
              <a:buClr>
                <a:schemeClr val="dk1"/>
              </a:buClr>
              <a:buSzPts val="1200"/>
              <a:buFont typeface="Arial"/>
              <a:buNone/>
            </a:pPr>
            <a:r>
              <a:rPr b="0" i="0" lang="en-US">
                <a:latin typeface="Arial"/>
                <a:ea typeface="Arial"/>
                <a:cs typeface="Arial"/>
                <a:sym typeface="Arial"/>
              </a:rPr>
              <a:t>Mở rộng khái niệm điện toán tiện ích, khách hàng của các nhà cung cấp dịch vụ điện toán đám mây chỉ bị tính phí cho các tài nguyên họ sử dụng.</a:t>
            </a:r>
            <a:endParaRPr b="0" i="0">
              <a:latin typeface="Arial"/>
              <a:ea typeface="Arial"/>
              <a:cs typeface="Arial"/>
              <a:sym typeface="Arial"/>
            </a:endParaRPr>
          </a:p>
        </p:txBody>
      </p:sp>
      <p:sp>
        <p:nvSpPr>
          <p:cNvPr id="819" name="Google Shape;81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3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8" name="Google Shape;838;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rtl="0" algn="l">
              <a:spcBef>
                <a:spcPts val="0"/>
              </a:spcBef>
              <a:spcAft>
                <a:spcPts val="0"/>
              </a:spcAft>
              <a:buClr>
                <a:srgbClr val="000000"/>
              </a:buClr>
              <a:buSzPts val="1200"/>
              <a:buFont typeface="Arial"/>
              <a:buNone/>
            </a:pPr>
            <a:r>
              <a:rPr lang="en-US">
                <a:solidFill>
                  <a:srgbClr val="000000"/>
                </a:solidFill>
              </a:rPr>
              <a:t>Nhà cung cấp dịch vụ và dịch vụ mẫu:</a:t>
            </a:r>
            <a:endParaRPr/>
          </a:p>
          <a:p>
            <a:pPr indent="-171450" lvl="0" marL="171463" rtl="0" algn="l">
              <a:spcBef>
                <a:spcPts val="0"/>
              </a:spcBef>
              <a:spcAft>
                <a:spcPts val="0"/>
              </a:spcAft>
              <a:buClr>
                <a:schemeClr val="dk1"/>
              </a:buClr>
              <a:buSzPts val="1200"/>
              <a:buFont typeface="Arial"/>
              <a:buChar char="•"/>
            </a:pPr>
            <a:r>
              <a:rPr lang="en-US">
                <a:solidFill>
                  <a:schemeClr val="dk1"/>
                </a:solidFill>
              </a:rPr>
              <a:t>Amazon</a:t>
            </a:r>
            <a:endParaRPr/>
          </a:p>
          <a:p>
            <a:pPr indent="0" lvl="1" marL="457214" rtl="0" algn="l">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Dịch vụ Web</a:t>
            </a:r>
            <a:endParaRPr/>
          </a:p>
          <a:p>
            <a:pPr indent="0" lvl="1" marL="457214" rtl="0" algn="l">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EC2</a:t>
            </a:r>
            <a:endParaRPr/>
          </a:p>
          <a:p>
            <a:pPr indent="-171450" lvl="0" marL="171463" rtl="0" algn="l">
              <a:spcBef>
                <a:spcPts val="0"/>
              </a:spcBef>
              <a:spcAft>
                <a:spcPts val="0"/>
              </a:spcAft>
              <a:buClr>
                <a:schemeClr val="dk1"/>
              </a:buClr>
              <a:buSzPts val="1200"/>
              <a:buFont typeface="Arial"/>
              <a:buChar char="•"/>
            </a:pPr>
            <a:r>
              <a:rPr lang="en-US">
                <a:solidFill>
                  <a:schemeClr val="dk1"/>
                </a:solidFill>
              </a:rPr>
              <a:t>Google</a:t>
            </a:r>
            <a:endParaRPr/>
          </a:p>
          <a:p>
            <a:pPr indent="0" lvl="1" marL="457214" rtl="0" algn="l">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Gmail</a:t>
            </a:r>
            <a:endParaRPr/>
          </a:p>
          <a:p>
            <a:pPr indent="0" lvl="1" marL="457214" rtl="0" algn="l">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App Engine</a:t>
            </a:r>
            <a:endParaRPr/>
          </a:p>
          <a:p>
            <a:pPr indent="0" lvl="1" marL="457214" rtl="0" algn="l">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Bộ nhớ đám mây</a:t>
            </a:r>
            <a:endParaRPr>
              <a:solidFill>
                <a:schemeClr val="dk1"/>
              </a:solidFill>
              <a:latin typeface="Arial"/>
              <a:ea typeface="Arial"/>
              <a:cs typeface="Arial"/>
              <a:sym typeface="Arial"/>
            </a:endParaRPr>
          </a:p>
          <a:p>
            <a:pPr indent="-171450" lvl="0" marL="171463" rtl="0" algn="l">
              <a:spcBef>
                <a:spcPts val="0"/>
              </a:spcBef>
              <a:spcAft>
                <a:spcPts val="0"/>
              </a:spcAft>
              <a:buClr>
                <a:schemeClr val="dk1"/>
              </a:buClr>
              <a:buSzPts val="1200"/>
              <a:buFont typeface="Arial"/>
              <a:buChar char="•"/>
            </a:pPr>
            <a:r>
              <a:rPr lang="en-US">
                <a:solidFill>
                  <a:schemeClr val="dk1"/>
                </a:solidFill>
              </a:rPr>
              <a:t>Microsoft </a:t>
            </a:r>
            <a:endParaRPr/>
          </a:p>
          <a:p>
            <a:pPr indent="0" lvl="1" marL="457214" rtl="0" algn="l">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Office 365</a:t>
            </a:r>
            <a:endParaRPr/>
          </a:p>
          <a:p>
            <a:pPr indent="0" lvl="1" marL="457214" rtl="0" algn="l">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Exchange Online</a:t>
            </a:r>
            <a:endParaRPr/>
          </a:p>
          <a:p>
            <a:pPr indent="0" lvl="1" marL="457214" rtl="0" algn="l">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SharePoint Online</a:t>
            </a:r>
            <a:endParaRPr/>
          </a:p>
          <a:p>
            <a:pPr indent="0" lvl="1" marL="457214" marR="0" rtl="0" algn="l">
              <a:lnSpc>
                <a:spcPct val="100000"/>
              </a:lnSpc>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Windows Live Hotmail</a:t>
            </a:r>
            <a:endParaRPr/>
          </a:p>
          <a:p>
            <a:pPr indent="0" lvl="1" marL="457214" rtl="0" algn="l">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Windows Azure</a:t>
            </a:r>
            <a:endParaRPr>
              <a:solidFill>
                <a:schemeClr val="dk1"/>
              </a:solidFill>
              <a:latin typeface="Arial"/>
              <a:ea typeface="Arial"/>
              <a:cs typeface="Arial"/>
              <a:sym typeface="Arial"/>
            </a:endParaRPr>
          </a:p>
          <a:p>
            <a:pPr indent="-171450" lvl="0" marL="171463" rtl="0" algn="l">
              <a:spcBef>
                <a:spcPts val="0"/>
              </a:spcBef>
              <a:spcAft>
                <a:spcPts val="0"/>
              </a:spcAft>
              <a:buClr>
                <a:schemeClr val="dk1"/>
              </a:buClr>
              <a:buSzPts val="1200"/>
              <a:buFont typeface="Arial"/>
              <a:buChar char="•"/>
            </a:pPr>
            <a:r>
              <a:rPr lang="en-US"/>
              <a:t>Salesforce</a:t>
            </a:r>
            <a:endParaRPr>
              <a:solidFill>
                <a:schemeClr val="dk1"/>
              </a:solidFill>
            </a:endParaRPr>
          </a:p>
          <a:p>
            <a:pPr indent="0" lvl="1" marL="457214" rtl="0" algn="l">
              <a:spcBef>
                <a:spcPts val="0"/>
              </a:spcBef>
              <a:spcAft>
                <a:spcPts val="0"/>
              </a:spcAft>
              <a:buClr>
                <a:schemeClr val="dk1"/>
              </a:buClr>
              <a:buSzPts val="1200"/>
              <a:buFont typeface="Arial"/>
              <a:buNone/>
            </a:pPr>
            <a:r>
              <a:rPr lang="en-US">
                <a:latin typeface="Arial"/>
                <a:ea typeface="Arial"/>
                <a:cs typeface="Arial"/>
                <a:sym typeface="Arial"/>
              </a:rPr>
              <a:t>force</a:t>
            </a:r>
            <a:r>
              <a:rPr lang="en-US">
                <a:solidFill>
                  <a:schemeClr val="dk1"/>
                </a:solidFill>
                <a:latin typeface="Arial"/>
                <a:ea typeface="Arial"/>
                <a:cs typeface="Arial"/>
                <a:sym typeface="Arial"/>
              </a:rPr>
              <a:t>.com</a:t>
            </a:r>
            <a:endParaRPr/>
          </a:p>
          <a:p>
            <a:pPr indent="-171450" lvl="0" marL="171463" rtl="0" algn="l">
              <a:spcBef>
                <a:spcPts val="0"/>
              </a:spcBef>
              <a:spcAft>
                <a:spcPts val="0"/>
              </a:spcAft>
              <a:buClr>
                <a:schemeClr val="dk1"/>
              </a:buClr>
              <a:buSzPts val="1200"/>
              <a:buFont typeface="Arial"/>
              <a:buChar char="•"/>
            </a:pPr>
            <a:r>
              <a:rPr lang="en-US">
                <a:solidFill>
                  <a:schemeClr val="dk1"/>
                </a:solidFill>
              </a:rPr>
              <a:t>Rackspace</a:t>
            </a:r>
            <a:endParaRPr/>
          </a:p>
          <a:p>
            <a:pPr indent="0" lvl="0" marL="0" marR="0" rtl="0" algn="l">
              <a:lnSpc>
                <a:spcPct val="100000"/>
              </a:lnSpc>
              <a:spcBef>
                <a:spcPts val="360"/>
              </a:spcBef>
              <a:spcAft>
                <a:spcPts val="0"/>
              </a:spcAft>
              <a:buClr>
                <a:schemeClr val="dk1"/>
              </a:buClr>
              <a:buSzPts val="1200"/>
              <a:buFont typeface="Arial"/>
              <a:buNone/>
            </a:pPr>
            <a:r>
              <a:t/>
            </a:r>
            <a:endParaRPr b="0" sz="1200"/>
          </a:p>
          <a:p>
            <a:pPr indent="0" lvl="0" marL="0" marR="0" rtl="0" algn="l">
              <a:lnSpc>
                <a:spcPct val="100000"/>
              </a:lnSpc>
              <a:spcBef>
                <a:spcPts val="360"/>
              </a:spcBef>
              <a:spcAft>
                <a:spcPts val="0"/>
              </a:spcAft>
              <a:buClr>
                <a:schemeClr val="dk1"/>
              </a:buClr>
              <a:buSzPts val="1200"/>
              <a:buFont typeface="Arial"/>
              <a:buNone/>
            </a:pPr>
            <a:r>
              <a:rPr b="1" lang="en-US" sz="1200"/>
              <a:t>[Thông điệp chính]</a:t>
            </a:r>
            <a:endParaRPr b="0" sz="1200"/>
          </a:p>
          <a:p>
            <a:pPr indent="0" lvl="0" marL="0" rtl="0" algn="l">
              <a:spcBef>
                <a:spcPts val="0"/>
              </a:spcBef>
              <a:spcAft>
                <a:spcPts val="0"/>
              </a:spcAft>
              <a:buClr>
                <a:schemeClr val="dk1"/>
              </a:buClr>
              <a:buSzPts val="1200"/>
              <a:buFont typeface="Arial"/>
              <a:buNone/>
            </a:pPr>
            <a:r>
              <a:rPr lang="en-US"/>
              <a:t>Điện toán đám mây được phân phối thông qua ba mô hình.</a:t>
            </a:r>
            <a:endParaRPr/>
          </a:p>
          <a:p>
            <a:pPr indent="0" lvl="1" marL="457200" rtl="0" algn="l">
              <a:spcBef>
                <a:spcPts val="0"/>
              </a:spcBef>
              <a:spcAft>
                <a:spcPts val="0"/>
              </a:spcAft>
              <a:buClr>
                <a:schemeClr val="dk1"/>
              </a:buClr>
              <a:buSzPts val="1200"/>
              <a:buFont typeface="Arial"/>
              <a:buNone/>
            </a:pPr>
            <a:r>
              <a:rPr lang="en-US">
                <a:latin typeface="Arial"/>
                <a:ea typeface="Arial"/>
                <a:cs typeface="Arial"/>
                <a:sym typeface="Arial"/>
              </a:rPr>
              <a:t>IaaS (di chuyển đến nó)</a:t>
            </a:r>
            <a:endParaRPr/>
          </a:p>
          <a:p>
            <a:pPr indent="0" lvl="1" marL="457200" rtl="0" algn="l">
              <a:spcBef>
                <a:spcPts val="0"/>
              </a:spcBef>
              <a:spcAft>
                <a:spcPts val="0"/>
              </a:spcAft>
              <a:buClr>
                <a:schemeClr val="dk1"/>
              </a:buClr>
              <a:buSzPts val="1200"/>
              <a:buFont typeface="Arial"/>
              <a:buNone/>
            </a:pPr>
            <a:r>
              <a:rPr lang="en-US">
                <a:latin typeface="Arial"/>
                <a:ea typeface="Arial"/>
                <a:cs typeface="Arial"/>
                <a:sym typeface="Arial"/>
              </a:rPr>
              <a:t>PaaS (xây dựng trên đó)</a:t>
            </a:r>
            <a:endParaRPr/>
          </a:p>
          <a:p>
            <a:pPr indent="0" lvl="1" marL="457200" rtl="0" algn="l">
              <a:spcBef>
                <a:spcPts val="0"/>
              </a:spcBef>
              <a:spcAft>
                <a:spcPts val="0"/>
              </a:spcAft>
              <a:buClr>
                <a:schemeClr val="dk1"/>
              </a:buClr>
              <a:buSzPts val="1200"/>
              <a:buFont typeface="Arial"/>
              <a:buNone/>
            </a:pPr>
            <a:r>
              <a:rPr lang="en-US">
                <a:latin typeface="Arial"/>
                <a:ea typeface="Arial"/>
                <a:cs typeface="Arial"/>
                <a:sym typeface="Arial"/>
              </a:rPr>
              <a:t>SaaS (tiêu thụ nó)</a:t>
            </a:r>
            <a:endParaRPr/>
          </a:p>
          <a:p>
            <a:pPr indent="0" lvl="0" marL="0" rtl="0" algn="l">
              <a:spcBef>
                <a:spcPts val="0"/>
              </a:spcBef>
              <a:spcAft>
                <a:spcPts val="0"/>
              </a:spcAft>
              <a:buClr>
                <a:schemeClr val="dk1"/>
              </a:buClr>
              <a:buSzPts val="1200"/>
              <a:buFont typeface="Arial"/>
              <a:buNone/>
            </a:pPr>
            <a:r>
              <a:rPr lang="en-US"/>
              <a:t>Một số công ty mẫu cung cấp một hoặc nhiều mô hình dịch vụ này được liệt kê bên dưới.</a:t>
            </a:r>
            <a:endParaRPr/>
          </a:p>
          <a:p>
            <a:pPr indent="0" lvl="0" marL="0" rtl="0" algn="l">
              <a:spcBef>
                <a:spcPts val="0"/>
              </a:spcBef>
              <a:spcAft>
                <a:spcPts val="0"/>
              </a:spcAft>
              <a:buClr>
                <a:schemeClr val="dk1"/>
              </a:buClr>
              <a:buSzPts val="1200"/>
              <a:buFont typeface="Arial"/>
              <a:buNone/>
            </a:pPr>
            <a:r>
              <a:rPr lang="en-US"/>
              <a:t>Mặc dù các dịch vụ của một số công ty rõ ràng dành riêng cho một mô hình cụ thể (ví dụ: MS Office 365), một số lại vượt qua nhiều ranh giới.</a:t>
            </a:r>
            <a:endParaRPr/>
          </a:p>
          <a:p>
            <a:pPr indent="0" lvl="0" marL="0" rtl="0" algn="l">
              <a:spcBef>
                <a:spcPts val="0"/>
              </a:spcBef>
              <a:spcAft>
                <a:spcPts val="0"/>
              </a:spcAft>
              <a:buClr>
                <a:schemeClr val="dk1"/>
              </a:buClr>
              <a:buSzPts val="1200"/>
              <a:buFont typeface="Arial"/>
              <a:buNone/>
            </a:pPr>
            <a:r>
              <a:rPr lang="en-US"/>
              <a:t>Microsoft Azure chủ yếu là một mô hình dịch vụ PaaS; tuy nhiên, các máy ảo (VM) của nó là các dịch vụ IaaS.</a:t>
            </a:r>
            <a:endParaRPr/>
          </a:p>
          <a:p>
            <a:pPr indent="0" lvl="0" marL="0" rtl="0" algn="l">
              <a:spcBef>
                <a:spcPts val="0"/>
              </a:spcBef>
              <a:spcAft>
                <a:spcPts val="0"/>
              </a:spcAft>
              <a:buClr>
                <a:schemeClr val="dk1"/>
              </a:buClr>
              <a:buSzPts val="1200"/>
              <a:buFont typeface="Arial"/>
              <a:buNone/>
            </a:pPr>
            <a:r>
              <a:rPr lang="en-US"/>
              <a:t>Amazon Web Services (AWS) chủ yếu là một dịch vụ IaaS với các dịch vụ EC2 và S3; tuy nhiên, AWS đã bắt đầu cung cấp Elastic Map Reduce (EMR) với các thành phần cần thiết cho các nhà phát triển và nhà khoa học dữ liệu lớn để phát triển các chương trình map-reduce và Spark. (Những khái niệm này sẽ được thảo luận chi tiết trong các bài học sau.)</a:t>
            </a:r>
            <a:endParaRPr b="1" sz="1200"/>
          </a:p>
          <a:p>
            <a:pPr indent="0" lvl="0" marL="0" rtl="0" algn="l">
              <a:spcBef>
                <a:spcPts val="0"/>
              </a:spcBef>
              <a:spcAft>
                <a:spcPts val="0"/>
              </a:spcAft>
              <a:buNone/>
            </a:pPr>
            <a:r>
              <a:t/>
            </a:r>
            <a:endParaRPr/>
          </a:p>
        </p:txBody>
      </p:sp>
      <p:sp>
        <p:nvSpPr>
          <p:cNvPr id="839" name="Google Shape;839;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3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 name="Google Shape;863;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[Thông điệp chính]</a:t>
            </a:r>
            <a:endParaRPr b="0" sz="1200"/>
          </a:p>
          <a:p>
            <a:pPr indent="-171450" lvl="0" marL="171450" rtl="0" algn="l">
              <a:spcBef>
                <a:spcPts val="0"/>
              </a:spcBef>
              <a:spcAft>
                <a:spcPts val="0"/>
              </a:spcAft>
              <a:buClr>
                <a:schemeClr val="dk1"/>
              </a:buClr>
              <a:buSzPts val="1200"/>
              <a:buFont typeface="Arial"/>
              <a:buChar char="•"/>
            </a:pPr>
            <a:r>
              <a:rPr lang="en-US"/>
              <a:t>Đám mây riêng (hay còn gọi là đám mây nội bộ)): </a:t>
            </a:r>
            <a:endParaRPr/>
          </a:p>
          <a:p>
            <a:pPr indent="0" lvl="1" marL="457200" rtl="0" algn="l">
              <a:spcBef>
                <a:spcPts val="0"/>
              </a:spcBef>
              <a:spcAft>
                <a:spcPts val="0"/>
              </a:spcAft>
              <a:buClr>
                <a:schemeClr val="dk1"/>
              </a:buClr>
              <a:buSzPts val="1200"/>
              <a:buFont typeface="Arial"/>
              <a:buNone/>
            </a:pPr>
            <a:r>
              <a:rPr lang="en-US">
                <a:latin typeface="Arial"/>
                <a:ea typeface="Arial"/>
                <a:cs typeface="Arial"/>
                <a:sym typeface="Arial"/>
              </a:rPr>
              <a:t>Mô hình triển khai điện toán đám mây này được triển khai trên môi trường bảo mật dựa trên đám mây và chỉ những người dùng được ủy quyền mới được phép truy cập.</a:t>
            </a:r>
            <a:endParaRPr>
              <a:latin typeface="Arial"/>
              <a:ea typeface="Arial"/>
              <a:cs typeface="Arial"/>
              <a:sym typeface="Arial"/>
            </a:endParaRPr>
          </a:p>
          <a:p>
            <a:pPr indent="0" lvl="1" marL="457200" rtl="0" algn="l">
              <a:spcBef>
                <a:spcPts val="0"/>
              </a:spcBef>
              <a:spcAft>
                <a:spcPts val="0"/>
              </a:spcAft>
              <a:buClr>
                <a:schemeClr val="dk1"/>
              </a:buClr>
              <a:buSzPts val="1200"/>
              <a:buFont typeface="Arial"/>
              <a:buNone/>
            </a:pPr>
            <a:r>
              <a:rPr lang="en-US">
                <a:latin typeface="Arial"/>
                <a:ea typeface="Arial"/>
                <a:cs typeface="Arial"/>
                <a:sym typeface="Arial"/>
              </a:rPr>
              <a:t>Việc sử dụng mô hình này cung cấp cho các tổ chức cơ hội để kiểm soát dữ liệu của họ và thiết lập các biện pháp bảo mật của riêng họ.</a:t>
            </a:r>
            <a:endParaRPr>
              <a:latin typeface="Arial"/>
              <a:ea typeface="Arial"/>
              <a:cs typeface="Arial"/>
              <a:sym typeface="Arial"/>
            </a:endParaRPr>
          </a:p>
          <a:p>
            <a:pPr indent="-95250" lvl="0" marL="171450" rtl="0" algn="l">
              <a:spcBef>
                <a:spcPts val="0"/>
              </a:spcBef>
              <a:spcAft>
                <a:spcPts val="0"/>
              </a:spcAft>
              <a:buClr>
                <a:schemeClr val="dk1"/>
              </a:buClr>
              <a:buSzPts val="1200"/>
              <a:buFont typeface="Arial"/>
              <a:buNone/>
            </a:pPr>
            <a:r>
              <a:t/>
            </a:r>
            <a:endParaRPr/>
          </a:p>
          <a:p>
            <a:pPr indent="-171450" lvl="0" marL="171450" rtl="0" algn="l">
              <a:spcBef>
                <a:spcPts val="0"/>
              </a:spcBef>
              <a:spcAft>
                <a:spcPts val="0"/>
              </a:spcAft>
              <a:buClr>
                <a:schemeClr val="dk1"/>
              </a:buClr>
              <a:buSzPts val="1200"/>
              <a:buFont typeface="Arial"/>
              <a:buChar char="•"/>
            </a:pPr>
            <a:r>
              <a:rPr lang="en-US"/>
              <a:t>Đám mây công cộng:</a:t>
            </a:r>
            <a:endParaRPr/>
          </a:p>
          <a:p>
            <a:pPr indent="0" lvl="1" marL="457200" rtl="0" algn="l">
              <a:spcBef>
                <a:spcPts val="0"/>
              </a:spcBef>
              <a:spcAft>
                <a:spcPts val="0"/>
              </a:spcAft>
              <a:buClr>
                <a:schemeClr val="dk1"/>
              </a:buClr>
              <a:buSzPts val="1200"/>
              <a:buFont typeface="Arial"/>
              <a:buNone/>
            </a:pPr>
            <a:r>
              <a:rPr lang="en-US">
                <a:latin typeface="Arial"/>
                <a:ea typeface="Arial"/>
                <a:cs typeface="Arial"/>
                <a:sym typeface="Arial"/>
              </a:rPr>
              <a:t>Các dịch vụ đám mây được phân phối qua mạng (Internet) và được mở để sử dụng chung.</a:t>
            </a:r>
            <a:endParaRPr>
              <a:latin typeface="Arial"/>
              <a:ea typeface="Arial"/>
              <a:cs typeface="Arial"/>
              <a:sym typeface="Arial"/>
            </a:endParaRPr>
          </a:p>
          <a:p>
            <a:pPr indent="-95250" lvl="0" marL="171450" rtl="0" algn="l">
              <a:spcBef>
                <a:spcPts val="0"/>
              </a:spcBef>
              <a:spcAft>
                <a:spcPts val="0"/>
              </a:spcAft>
              <a:buClr>
                <a:schemeClr val="dk1"/>
              </a:buClr>
              <a:buSzPts val="1200"/>
              <a:buFont typeface="Arial"/>
              <a:buNone/>
            </a:pPr>
            <a:r>
              <a:t/>
            </a:r>
            <a:endParaRPr/>
          </a:p>
          <a:p>
            <a:pPr indent="-171450" lvl="0" marL="171450" rtl="0" algn="l">
              <a:spcBef>
                <a:spcPts val="0"/>
              </a:spcBef>
              <a:spcAft>
                <a:spcPts val="0"/>
              </a:spcAft>
              <a:buClr>
                <a:schemeClr val="dk1"/>
              </a:buClr>
              <a:buSzPts val="1200"/>
              <a:buFont typeface="Arial"/>
              <a:buChar char="•"/>
            </a:pPr>
            <a:r>
              <a:rPr lang="en-US"/>
              <a:t>Đám mây cộng đồng:</a:t>
            </a:r>
            <a:endParaRPr/>
          </a:p>
          <a:p>
            <a:pPr indent="0" lvl="1" marL="457200" rtl="0" algn="l">
              <a:spcBef>
                <a:spcPts val="0"/>
              </a:spcBef>
              <a:spcAft>
                <a:spcPts val="0"/>
              </a:spcAft>
              <a:buClr>
                <a:schemeClr val="dk1"/>
              </a:buClr>
              <a:buSzPts val="1200"/>
              <a:buFont typeface="Arial"/>
              <a:buNone/>
            </a:pPr>
            <a:r>
              <a:rPr lang="en-US">
                <a:latin typeface="Arial"/>
                <a:ea typeface="Arial"/>
                <a:cs typeface="Arial"/>
                <a:sym typeface="Arial"/>
              </a:rPr>
              <a:t>Phương pháp triển khai này đại diện cho một mô hình điện toán đám mây ở đâu đó giữa công khai và riêng tư.</a:t>
            </a:r>
            <a:endParaRPr/>
          </a:p>
          <a:p>
            <a:pPr indent="0" lvl="1" marL="457200" rtl="0" algn="l">
              <a:spcBef>
                <a:spcPts val="0"/>
              </a:spcBef>
              <a:spcAft>
                <a:spcPts val="0"/>
              </a:spcAft>
              <a:buClr>
                <a:schemeClr val="dk1"/>
              </a:buClr>
              <a:buSzPts val="1200"/>
              <a:buFont typeface="Arial"/>
              <a:buNone/>
            </a:pPr>
            <a:r>
              <a:rPr lang="en-US">
                <a:latin typeface="Arial"/>
                <a:ea typeface="Arial"/>
                <a:cs typeface="Arial"/>
                <a:sym typeface="Arial"/>
              </a:rPr>
              <a:t>Thiết lập được chia sẻ lẫn nhau giữa các tổ chức có chung lợi ích (chẳng hạn như ngân hàng hoặc công ty thương mại) và quyền truy cập bị hạn chế đối với các tổ chức này.</a:t>
            </a:r>
            <a:endParaRPr>
              <a:latin typeface="Arial"/>
              <a:ea typeface="Arial"/>
              <a:cs typeface="Arial"/>
              <a:sym typeface="Arial"/>
            </a:endParaRPr>
          </a:p>
          <a:p>
            <a:pPr indent="0" lvl="1" marL="457200" rtl="0" algn="l">
              <a:spcBef>
                <a:spcPts val="0"/>
              </a:spcBef>
              <a:spcAft>
                <a:spcPts val="0"/>
              </a:spcAft>
              <a:buClr>
                <a:schemeClr val="dk1"/>
              </a:buClr>
              <a:buSzPts val="1200"/>
              <a:buFont typeface="Arial"/>
              <a:buNone/>
            </a:pPr>
            <a:r>
              <a:rPr lang="en-US">
                <a:latin typeface="Arial"/>
                <a:ea typeface="Arial"/>
                <a:cs typeface="Arial"/>
                <a:sym typeface="Arial"/>
              </a:rPr>
              <a:t>Nó bao gồm nhiều máy chủ dành riêng cho truy cập riêng tư</a:t>
            </a:r>
            <a:endParaRPr>
              <a:latin typeface="Arial"/>
              <a:ea typeface="Arial"/>
              <a:cs typeface="Arial"/>
              <a:sym typeface="Arial"/>
            </a:endParaRPr>
          </a:p>
          <a:p>
            <a:pPr indent="0" lvl="1" marL="457200" rtl="0" algn="l">
              <a:spcBef>
                <a:spcPts val="0"/>
              </a:spcBef>
              <a:spcAft>
                <a:spcPts val="0"/>
              </a:spcAft>
              <a:buClr>
                <a:schemeClr val="dk1"/>
              </a:buClr>
              <a:buSzPts val="1200"/>
              <a:buFont typeface="Arial"/>
              <a:buNone/>
            </a:pPr>
            <a:r>
              <a:t/>
            </a:r>
            <a:endParaRPr>
              <a:latin typeface="Arial"/>
              <a:ea typeface="Arial"/>
              <a:cs typeface="Arial"/>
              <a:sym typeface="Arial"/>
            </a:endParaRPr>
          </a:p>
          <a:p>
            <a:pPr indent="-95250" lvl="0" marL="171450" rtl="0" algn="l">
              <a:spcBef>
                <a:spcPts val="0"/>
              </a:spcBef>
              <a:spcAft>
                <a:spcPts val="0"/>
              </a:spcAft>
              <a:buClr>
                <a:schemeClr val="dk1"/>
              </a:buClr>
              <a:buSzPts val="1200"/>
              <a:buFont typeface="Arial"/>
              <a:buNone/>
            </a:pPr>
            <a:r>
              <a:t/>
            </a:r>
            <a:endParaRPr/>
          </a:p>
          <a:p>
            <a:pPr indent="-171450" lvl="0" marL="171450" rtl="0" algn="l">
              <a:spcBef>
                <a:spcPts val="0"/>
              </a:spcBef>
              <a:spcAft>
                <a:spcPts val="0"/>
              </a:spcAft>
              <a:buClr>
                <a:schemeClr val="dk1"/>
              </a:buClr>
              <a:buSzPts val="1200"/>
              <a:buFont typeface="Arial"/>
              <a:buChar char="•"/>
            </a:pPr>
            <a:r>
              <a:rPr lang="en-US"/>
              <a:t>Đám mây kết hợp:  </a:t>
            </a:r>
            <a:endParaRPr/>
          </a:p>
          <a:p>
            <a:pPr indent="0" lvl="1" marL="457200" rtl="0" algn="l">
              <a:spcBef>
                <a:spcPts val="0"/>
              </a:spcBef>
              <a:spcAft>
                <a:spcPts val="0"/>
              </a:spcAft>
              <a:buClr>
                <a:schemeClr val="dk1"/>
              </a:buClr>
              <a:buSzPts val="1200"/>
              <a:buFont typeface="Arial"/>
              <a:buNone/>
            </a:pPr>
            <a:r>
              <a:rPr lang="en-US">
                <a:latin typeface="Arial"/>
                <a:ea typeface="Arial"/>
                <a:cs typeface="Arial"/>
                <a:sym typeface="Arial"/>
              </a:rPr>
              <a:t>Một sự kết hợp của tất cả những điều trên, bao gồm nhiều máy chủ dành riêng cho truy cập riêng tư hoặc công khai.</a:t>
            </a:r>
            <a:endParaRPr b="0" sz="1200"/>
          </a:p>
          <a:p>
            <a:pPr indent="0" lvl="0" marL="0" marR="0" rtl="0" algn="l">
              <a:lnSpc>
                <a:spcPct val="100000"/>
              </a:lnSpc>
              <a:spcBef>
                <a:spcPts val="0"/>
              </a:spcBef>
              <a:spcAft>
                <a:spcPts val="0"/>
              </a:spcAft>
              <a:buClr>
                <a:schemeClr val="dk1"/>
              </a:buClr>
              <a:buSzPts val="1200"/>
              <a:buFont typeface="Arial"/>
              <a:buNone/>
            </a:pPr>
            <a:r>
              <a:t/>
            </a:r>
            <a:endParaRPr b="1" sz="1200"/>
          </a:p>
          <a:p>
            <a:pPr indent="0" lvl="0" marL="0" rtl="0" algn="l">
              <a:spcBef>
                <a:spcPts val="0"/>
              </a:spcBef>
              <a:spcAft>
                <a:spcPts val="0"/>
              </a:spcAft>
              <a:buNone/>
            </a:pPr>
            <a:r>
              <a:t/>
            </a:r>
            <a:endParaRPr/>
          </a:p>
        </p:txBody>
      </p:sp>
      <p:sp>
        <p:nvSpPr>
          <p:cNvPr id="864" name="Google Shape;864;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3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9" name="Google Shape;90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[Thông điệp chính]</a:t>
            </a:r>
            <a:endParaRPr b="0" sz="1200"/>
          </a:p>
          <a:p>
            <a:pPr indent="0" lvl="0" marL="0" rtl="0" algn="l">
              <a:spcBef>
                <a:spcPts val="0"/>
              </a:spcBef>
              <a:spcAft>
                <a:spcPts val="0"/>
              </a:spcAft>
              <a:buClr>
                <a:schemeClr val="dk1"/>
              </a:buClr>
              <a:buSzPts val="1200"/>
              <a:buFont typeface="Arial"/>
              <a:buNone/>
            </a:pPr>
            <a:r>
              <a:rPr b="0" lang="en-US"/>
              <a:t>Điện toán đám mây đang trở nên rất phổ biến vì chúng linh hoạt, đáng tin cậy và tiết kiệm chi phí.</a:t>
            </a:r>
            <a:endParaRPr/>
          </a:p>
          <a:p>
            <a:pPr indent="0" lvl="0" marL="0" rtl="0" algn="l">
              <a:spcBef>
                <a:spcPts val="0"/>
              </a:spcBef>
              <a:spcAft>
                <a:spcPts val="0"/>
              </a:spcAft>
              <a:buClr>
                <a:schemeClr val="dk1"/>
              </a:buClr>
              <a:buSzPts val="1200"/>
              <a:buFont typeface="Arial"/>
              <a:buNone/>
            </a:pPr>
            <a:r>
              <a:rPr b="0" lang="en-US"/>
              <a:t>Các mục trong slide này được phân loại thành một trong những đặc điểm dưới đây:</a:t>
            </a:r>
            <a:endParaRPr/>
          </a:p>
          <a:p>
            <a:pPr indent="-171450" lvl="0" marL="171463" rtl="0" algn="l">
              <a:spcBef>
                <a:spcPts val="0"/>
              </a:spcBef>
              <a:spcAft>
                <a:spcPts val="0"/>
              </a:spcAft>
              <a:buClr>
                <a:schemeClr val="dk1"/>
              </a:buClr>
              <a:buSzPts val="1200"/>
              <a:buFont typeface="Arial"/>
              <a:buChar char="•"/>
            </a:pPr>
            <a:r>
              <a:rPr lang="en-US"/>
              <a:t>Tính linh hoạt</a:t>
            </a:r>
            <a:endParaRPr/>
          </a:p>
          <a:p>
            <a:pPr indent="0" lvl="1" marL="457214" rtl="0" algn="l">
              <a:spcBef>
                <a:spcPts val="0"/>
              </a:spcBef>
              <a:spcAft>
                <a:spcPts val="0"/>
              </a:spcAft>
              <a:buClr>
                <a:schemeClr val="dk1"/>
              </a:buClr>
              <a:buSzPts val="1200"/>
              <a:buFont typeface="Arial"/>
              <a:buNone/>
            </a:pPr>
            <a:r>
              <a:rPr lang="en-US">
                <a:latin typeface="Arial"/>
                <a:ea typeface="Arial"/>
                <a:cs typeface="Arial"/>
                <a:sym typeface="Arial"/>
              </a:rPr>
              <a:t>Tăng và giảm quy mô để đáp ứng các yêu cầu của tổ chức và thanh toán khi bạn sử dụng</a:t>
            </a:r>
            <a:endParaRPr/>
          </a:p>
          <a:p>
            <a:pPr indent="0" lvl="1" marL="457214" rtl="0" algn="l">
              <a:spcBef>
                <a:spcPts val="0"/>
              </a:spcBef>
              <a:spcAft>
                <a:spcPts val="0"/>
              </a:spcAft>
              <a:buClr>
                <a:schemeClr val="dk1"/>
              </a:buClr>
              <a:buSzPts val="1200"/>
              <a:buFont typeface="Arial"/>
              <a:buNone/>
            </a:pPr>
            <a:r>
              <a:rPr lang="en-US">
                <a:latin typeface="Arial"/>
                <a:ea typeface="Arial"/>
                <a:cs typeface="Arial"/>
                <a:sym typeface="Arial"/>
              </a:rPr>
              <a:t>Tính phí cho các dịch vụ ở mức chi tiết nhỏ như số giờ sử dụng, số Gbyte đã sử dụng, v.v.</a:t>
            </a:r>
            <a:endParaRPr/>
          </a:p>
          <a:p>
            <a:pPr indent="0" lvl="1" marL="457214" rtl="0" algn="l">
              <a:spcBef>
                <a:spcPts val="0"/>
              </a:spcBef>
              <a:spcAft>
                <a:spcPts val="0"/>
              </a:spcAft>
              <a:buClr>
                <a:schemeClr val="dk1"/>
              </a:buClr>
              <a:buSzPts val="1200"/>
              <a:buFont typeface="Arial"/>
              <a:buNone/>
            </a:pPr>
            <a:r>
              <a:rPr lang="en-US">
                <a:latin typeface="Arial"/>
                <a:ea typeface="Arial"/>
                <a:cs typeface="Arial"/>
                <a:sym typeface="Arial"/>
              </a:rPr>
              <a:t>Dễ dàng và nhanh nhẹn để triển khai</a:t>
            </a:r>
            <a:endParaRPr/>
          </a:p>
          <a:p>
            <a:pPr indent="0" lvl="1" marL="457214" rtl="0" algn="l">
              <a:spcBef>
                <a:spcPts val="0"/>
              </a:spcBef>
              <a:spcAft>
                <a:spcPts val="0"/>
              </a:spcAft>
              <a:buClr>
                <a:schemeClr val="dk1"/>
              </a:buClr>
              <a:buSzPts val="1200"/>
              <a:buFont typeface="Arial"/>
              <a:buNone/>
            </a:pPr>
            <a:r>
              <a:rPr lang="en-US">
                <a:latin typeface="Arial"/>
                <a:ea typeface="Arial"/>
                <a:cs typeface="Arial"/>
                <a:sym typeface="Arial"/>
              </a:rPr>
              <a:t>Tự động hóa cao</a:t>
            </a:r>
            <a:endParaRPr>
              <a:latin typeface="Arial"/>
              <a:ea typeface="Arial"/>
              <a:cs typeface="Arial"/>
              <a:sym typeface="Arial"/>
            </a:endParaRPr>
          </a:p>
          <a:p>
            <a:pPr indent="0" lvl="1" marL="457214" rtl="0" algn="l">
              <a:spcBef>
                <a:spcPts val="0"/>
              </a:spcBef>
              <a:spcAft>
                <a:spcPts val="0"/>
              </a:spcAft>
              <a:buClr>
                <a:schemeClr val="dk1"/>
              </a:buClr>
              <a:buSzPts val="1200"/>
              <a:buFont typeface="Arial"/>
              <a:buNone/>
            </a:pPr>
            <a:r>
              <a:rPr lang="en-US">
                <a:latin typeface="Arial"/>
                <a:ea typeface="Arial"/>
                <a:cs typeface="Arial"/>
                <a:sym typeface="Arial"/>
              </a:rPr>
              <a:t>Không phụ thuộc vào thiết bị và vị trí</a:t>
            </a:r>
            <a:endParaRPr>
              <a:latin typeface="Arial"/>
              <a:ea typeface="Arial"/>
              <a:cs typeface="Arial"/>
              <a:sym typeface="Arial"/>
            </a:endParaRPr>
          </a:p>
          <a:p>
            <a:pPr indent="-95250" lvl="1" marL="628664" rtl="0" algn="l">
              <a:spcBef>
                <a:spcPts val="0"/>
              </a:spcBef>
              <a:spcAft>
                <a:spcPts val="0"/>
              </a:spcAft>
              <a:buClr>
                <a:schemeClr val="dk1"/>
              </a:buClr>
              <a:buSzPts val="1200"/>
              <a:buFont typeface="Arial"/>
              <a:buNone/>
            </a:pPr>
            <a:r>
              <a:t/>
            </a:r>
            <a:endParaRPr>
              <a:latin typeface="Arial"/>
              <a:ea typeface="Arial"/>
              <a:cs typeface="Arial"/>
              <a:sym typeface="Arial"/>
            </a:endParaRPr>
          </a:p>
          <a:p>
            <a:pPr indent="-171450" lvl="0" marL="171463" rtl="0" algn="l">
              <a:spcBef>
                <a:spcPts val="0"/>
              </a:spcBef>
              <a:spcAft>
                <a:spcPts val="0"/>
              </a:spcAft>
              <a:buClr>
                <a:schemeClr val="dk1"/>
              </a:buClr>
              <a:buSzPts val="1200"/>
              <a:buFont typeface="Arial"/>
              <a:buChar char="•"/>
            </a:pPr>
            <a:r>
              <a:rPr lang="en-US"/>
              <a:t>Độ tin cậy</a:t>
            </a:r>
            <a:endParaRPr/>
          </a:p>
          <a:p>
            <a:pPr indent="0" lvl="1" marL="457214" rtl="0" algn="l">
              <a:spcBef>
                <a:spcPts val="0"/>
              </a:spcBef>
              <a:spcAft>
                <a:spcPts val="0"/>
              </a:spcAft>
              <a:buClr>
                <a:schemeClr val="dk1"/>
              </a:buClr>
              <a:buSzPts val="1200"/>
              <a:buFont typeface="Arial"/>
              <a:buNone/>
            </a:pPr>
            <a:r>
              <a:rPr lang="en-US">
                <a:latin typeface="Arial"/>
                <a:ea typeface="Arial"/>
                <a:cs typeface="Arial"/>
                <a:sym typeface="Arial"/>
              </a:rPr>
              <a:t>Hỗ trợ 24x7</a:t>
            </a:r>
            <a:endParaRPr/>
          </a:p>
          <a:p>
            <a:pPr indent="0" lvl="1" marL="457214" rtl="0" algn="l">
              <a:spcBef>
                <a:spcPts val="0"/>
              </a:spcBef>
              <a:spcAft>
                <a:spcPts val="0"/>
              </a:spcAft>
              <a:buClr>
                <a:schemeClr val="dk1"/>
              </a:buClr>
              <a:buSzPts val="1200"/>
              <a:buFont typeface="Arial"/>
              <a:buNone/>
            </a:pPr>
            <a:r>
              <a:rPr lang="en-US">
                <a:latin typeface="Arial"/>
                <a:ea typeface="Arial"/>
                <a:cs typeface="Arial"/>
                <a:sym typeface="Arial"/>
              </a:rPr>
              <a:t>Nhà cung cấp chịu trách nhiệm bảo trì phần cứng</a:t>
            </a:r>
            <a:endParaRPr>
              <a:latin typeface="Arial"/>
              <a:ea typeface="Arial"/>
              <a:cs typeface="Arial"/>
              <a:sym typeface="Arial"/>
            </a:endParaRPr>
          </a:p>
          <a:p>
            <a:pPr indent="0" lvl="1" marL="457214" rtl="0" algn="l">
              <a:spcBef>
                <a:spcPts val="0"/>
              </a:spcBef>
              <a:spcAft>
                <a:spcPts val="0"/>
              </a:spcAft>
              <a:buClr>
                <a:schemeClr val="dk1"/>
              </a:buClr>
              <a:buSzPts val="1200"/>
              <a:buFont typeface="Arial"/>
              <a:buNone/>
            </a:pPr>
            <a:r>
              <a:rPr lang="en-US">
                <a:latin typeface="Arial"/>
                <a:ea typeface="Arial"/>
                <a:cs typeface="Arial"/>
                <a:sym typeface="Arial"/>
              </a:rPr>
              <a:t>Nhà cung cấp chịu trách nhiệm cập nhật và bảo trì phần mềm cho mô hình SaaS</a:t>
            </a:r>
            <a:endParaRPr/>
          </a:p>
          <a:p>
            <a:pPr indent="0" lvl="1" marL="457214" rtl="0" algn="l">
              <a:spcBef>
                <a:spcPts val="0"/>
              </a:spcBef>
              <a:spcAft>
                <a:spcPts val="0"/>
              </a:spcAft>
              <a:buClr>
                <a:schemeClr val="dk1"/>
              </a:buClr>
              <a:buSzPts val="1200"/>
              <a:buFont typeface="Arial"/>
              <a:buNone/>
            </a:pPr>
            <a:r>
              <a:t/>
            </a:r>
            <a:endParaRPr>
              <a:latin typeface="Arial"/>
              <a:ea typeface="Arial"/>
              <a:cs typeface="Arial"/>
              <a:sym typeface="Arial"/>
            </a:endParaRPr>
          </a:p>
          <a:p>
            <a:pPr indent="-171450" lvl="0" marL="171463" rtl="0" algn="l">
              <a:spcBef>
                <a:spcPts val="0"/>
              </a:spcBef>
              <a:spcAft>
                <a:spcPts val="0"/>
              </a:spcAft>
              <a:buClr>
                <a:schemeClr val="dk1"/>
              </a:buClr>
              <a:buSzPts val="1200"/>
              <a:buFont typeface="Arial"/>
              <a:buChar char="•"/>
            </a:pPr>
            <a:r>
              <a:rPr lang="en-US"/>
              <a:t>Giá cả</a:t>
            </a:r>
            <a:endParaRPr/>
          </a:p>
          <a:p>
            <a:pPr indent="0" lvl="1" marL="457214" rtl="0" algn="l">
              <a:spcBef>
                <a:spcPts val="0"/>
              </a:spcBef>
              <a:spcAft>
                <a:spcPts val="0"/>
              </a:spcAft>
              <a:buClr>
                <a:schemeClr val="dk1"/>
              </a:buClr>
              <a:buSzPts val="1200"/>
              <a:buFont typeface="Arial"/>
              <a:buNone/>
            </a:pPr>
            <a:r>
              <a:rPr lang="en-US">
                <a:latin typeface="Arial"/>
                <a:ea typeface="Arial"/>
                <a:cs typeface="Arial"/>
                <a:sym typeface="Arial"/>
              </a:rPr>
              <a:t>Giảm tổng chi phí sở hữu (TCO)</a:t>
            </a:r>
            <a:endParaRPr/>
          </a:p>
          <a:p>
            <a:pPr indent="0" lvl="1" marL="457214" rtl="0" algn="l">
              <a:spcBef>
                <a:spcPts val="0"/>
              </a:spcBef>
              <a:spcAft>
                <a:spcPts val="0"/>
              </a:spcAft>
              <a:buClr>
                <a:schemeClr val="dk1"/>
              </a:buClr>
              <a:buSzPts val="1200"/>
              <a:buFont typeface="Arial"/>
              <a:buNone/>
            </a:pPr>
            <a:r>
              <a:rPr lang="en-US">
                <a:latin typeface="Arial"/>
                <a:ea typeface="Arial"/>
                <a:cs typeface="Arial"/>
                <a:sym typeface="Arial"/>
              </a:rPr>
              <a:t>Giải phóng nguồn lực nội tại</a:t>
            </a:r>
            <a:endParaRPr/>
          </a:p>
          <a:p>
            <a:pPr indent="0" lvl="1" marL="457214" rtl="0" algn="l">
              <a:spcBef>
                <a:spcPts val="0"/>
              </a:spcBef>
              <a:spcAft>
                <a:spcPts val="0"/>
              </a:spcAft>
              <a:buClr>
                <a:schemeClr val="dk1"/>
              </a:buClr>
              <a:buSzPts val="1200"/>
              <a:buFont typeface="Arial"/>
              <a:buNone/>
            </a:pPr>
            <a:r>
              <a:rPr lang="en-US">
                <a:latin typeface="Arial"/>
                <a:ea typeface="Arial"/>
                <a:cs typeface="Arial"/>
                <a:sym typeface="Arial"/>
              </a:rPr>
              <a:t>Chi phí vốn thấp hơn</a:t>
            </a:r>
            <a:endParaRPr b="1" sz="1200"/>
          </a:p>
          <a:p>
            <a:pPr indent="0" lvl="0" marL="0" marR="0" rtl="0" algn="l">
              <a:lnSpc>
                <a:spcPct val="100000"/>
              </a:lnSpc>
              <a:spcBef>
                <a:spcPts val="0"/>
              </a:spcBef>
              <a:spcAft>
                <a:spcPts val="0"/>
              </a:spcAft>
              <a:buClr>
                <a:schemeClr val="dk1"/>
              </a:buClr>
              <a:buSzPts val="1200"/>
              <a:buFont typeface="Arial"/>
              <a:buNone/>
            </a:pPr>
            <a:r>
              <a:t/>
            </a:r>
            <a:endParaRPr b="1" sz="1200"/>
          </a:p>
          <a:p>
            <a:pPr indent="0" lvl="0" marL="0" rtl="0" algn="l">
              <a:spcBef>
                <a:spcPts val="0"/>
              </a:spcBef>
              <a:spcAft>
                <a:spcPts val="0"/>
              </a:spcAft>
              <a:buNone/>
            </a:pPr>
            <a:r>
              <a:t/>
            </a:r>
            <a:endParaRPr/>
          </a:p>
        </p:txBody>
      </p:sp>
      <p:sp>
        <p:nvSpPr>
          <p:cNvPr id="910" name="Google Shape;910;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3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6" name="Google Shape;936;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rtl="0" algn="l">
              <a:spcBef>
                <a:spcPts val="360"/>
              </a:spcBef>
              <a:spcAft>
                <a:spcPts val="0"/>
              </a:spcAft>
              <a:buNone/>
            </a:pPr>
            <a:r>
              <a:rPr b="0" i="0" lang="en-US" sz="1200">
                <a:solidFill>
                  <a:schemeClr val="dk1"/>
                </a:solidFill>
              </a:rPr>
              <a:t>Trang trình bày này và ba trang tiếp theo hiển thị các mẫu máy tính điển hình của các tổ chức doanh nghiệp.</a:t>
            </a:r>
            <a:endParaRPr/>
          </a:p>
          <a:p>
            <a:pPr indent="0" lvl="0" marL="0" rtl="0" algn="l">
              <a:spcBef>
                <a:spcPts val="360"/>
              </a:spcBef>
              <a:spcAft>
                <a:spcPts val="0"/>
              </a:spcAft>
              <a:buNone/>
            </a:pPr>
            <a:r>
              <a:rPr b="0" i="0" lang="en-US" sz="1200">
                <a:solidFill>
                  <a:schemeClr val="dk1"/>
                </a:solidFill>
              </a:rPr>
              <a:t>Các nguồn lực nội bộ thường bị ảnh hưởng bất lợi bởi các mô hình sử dụng này.</a:t>
            </a:r>
            <a:endParaRPr/>
          </a:p>
          <a:p>
            <a:pPr indent="0" lvl="0" marL="0" rtl="0" algn="l">
              <a:spcBef>
                <a:spcPts val="360"/>
              </a:spcBef>
              <a:spcAft>
                <a:spcPts val="0"/>
              </a:spcAft>
              <a:buNone/>
            </a:pPr>
            <a:r>
              <a:rPr b="0" i="0" lang="en-US" sz="1200">
                <a:solidFill>
                  <a:schemeClr val="dk1"/>
                </a:solidFill>
              </a:rPr>
              <a:t>Các mẫu điện toán này minh họa lợi thế của việc các tổ chức chuyển sang dịch vụ điện toán đám mây để đáp ứng các yêu cầu về tài nguyên CNTT của họ.</a:t>
            </a:r>
            <a:endParaRPr b="0" i="0" sz="1200">
              <a:solidFill>
                <a:schemeClr val="dk1"/>
              </a:solidFill>
            </a:endParaRPr>
          </a:p>
          <a:p>
            <a:pPr indent="0" lvl="0" marL="0" rtl="0" algn="l">
              <a:spcBef>
                <a:spcPts val="360"/>
              </a:spcBef>
              <a:spcAft>
                <a:spcPts val="0"/>
              </a:spcAft>
              <a:buNone/>
            </a:pPr>
            <a:r>
              <a:t/>
            </a:r>
            <a:endParaRPr b="0" sz="1200"/>
          </a:p>
          <a:p>
            <a:pPr indent="0" lvl="0" marL="0" marR="0" rtl="0" algn="l">
              <a:lnSpc>
                <a:spcPct val="100000"/>
              </a:lnSpc>
              <a:spcBef>
                <a:spcPts val="360"/>
              </a:spcBef>
              <a:spcAft>
                <a:spcPts val="0"/>
              </a:spcAft>
              <a:buClr>
                <a:schemeClr val="dk1"/>
              </a:buClr>
              <a:buSzPts val="1200"/>
              <a:buFont typeface="Arial"/>
              <a:buNone/>
            </a:pPr>
            <a:r>
              <a:rPr b="1" lang="en-US" sz="1200"/>
              <a:t>[Thông điệp chính]</a:t>
            </a:r>
            <a:endParaRPr b="0" sz="1200"/>
          </a:p>
          <a:p>
            <a:pPr indent="-171450" lvl="0" marL="171450" rtl="0" algn="l">
              <a:spcBef>
                <a:spcPts val="0"/>
              </a:spcBef>
              <a:spcAft>
                <a:spcPts val="0"/>
              </a:spcAft>
              <a:buClr>
                <a:schemeClr val="dk1"/>
              </a:buClr>
              <a:buSzPts val="1200"/>
              <a:buFont typeface="Arial"/>
              <a:buChar char="•"/>
            </a:pPr>
            <a:r>
              <a:rPr b="0" i="0" lang="en-US" sz="1200">
                <a:solidFill>
                  <a:schemeClr val="dk1"/>
                </a:solidFill>
              </a:rPr>
              <a:t>Bật và tắt khối lượng công việc (ví dụ: công việc hàng loạt)</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rPr>
              <a:t>Công suất cung cấp quá mức bị lãng phí</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rPr>
              <a:t>Thời gian để thị trường có thể được cồng kềnh</a:t>
            </a:r>
            <a:endParaRPr/>
          </a:p>
        </p:txBody>
      </p:sp>
      <p:sp>
        <p:nvSpPr>
          <p:cNvPr id="937" name="Google Shape;937;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3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[Thông điệp chính]</a:t>
            </a:r>
            <a:endParaRPr b="0" sz="1200"/>
          </a:p>
          <a:p>
            <a:pPr indent="0" lvl="1" marL="0" rtl="0" algn="l">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Phát triển nhanh </a:t>
            </a:r>
            <a:endParaRPr/>
          </a:p>
          <a:p>
            <a:pPr indent="-171450" lvl="1" marL="17145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Các dịch vụ thành công cần phát triển/mở rộng quy mô,</a:t>
            </a:r>
            <a:endParaRPr/>
          </a:p>
          <a:p>
            <a:pPr indent="-171450" lvl="1" marL="17145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Nhưng theo kịp tốc độ tăng trưởng là một thách thức lớn đối với bộ phận CNTT của tổ chức.</a:t>
            </a:r>
            <a:endParaRPr/>
          </a:p>
          <a:p>
            <a:pPr indent="-171450" lvl="1" marL="17145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Thông thường, phần cứng không thể được cung cấp đủ nhanh và phần mềm không thể được vá lỗi và cập nhật khi cần thiết.</a:t>
            </a:r>
            <a:endParaRPr/>
          </a:p>
          <a:p>
            <a:pPr indent="-171450" lvl="1" marL="17145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Điều này có thể dẫn đến khả năng mất cơ hội kinh doanh cũng như sự không hài lòng của khách hàng</a:t>
            </a:r>
            <a:endParaRPr sz="1200">
              <a:solidFill>
                <a:schemeClr val="dk1"/>
              </a:solidFill>
              <a:latin typeface="Arial"/>
              <a:ea typeface="Arial"/>
              <a:cs typeface="Arial"/>
              <a:sym typeface="Arial"/>
            </a:endParaRPr>
          </a:p>
        </p:txBody>
      </p:sp>
      <p:sp>
        <p:nvSpPr>
          <p:cNvPr id="958" name="Google Shape;958;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3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4" name="Google Shape;974;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[Thông điệp chính]</a:t>
            </a:r>
            <a:endParaRPr b="0" sz="1200"/>
          </a:p>
          <a:p>
            <a:pPr indent="0" lvl="1" marL="0" rtl="0" algn="l">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Sự bùng nổ không thể đoán trước</a:t>
            </a:r>
            <a:endParaRPr sz="1200">
              <a:solidFill>
                <a:schemeClr val="dk1"/>
              </a:solidFill>
              <a:latin typeface="Arial"/>
              <a:ea typeface="Arial"/>
              <a:cs typeface="Arial"/>
              <a:sym typeface="Arial"/>
            </a:endParaRPr>
          </a:p>
          <a:p>
            <a:pPr indent="-171450" lvl="1" marL="17145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Nhu cầu cao đột ngột/ngoài kế hoạch có thể gây ra các đột biến đột ngột, ảnh hưởng đến hiệu suất.</a:t>
            </a:r>
            <a:endParaRPr/>
          </a:p>
          <a:p>
            <a:pPr indent="-171450" lvl="1" marL="17145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Có lẽ có một nhu cầu đột ngột cho một mặt hàng cụ thể.</a:t>
            </a:r>
            <a:endParaRPr/>
          </a:p>
          <a:p>
            <a:pPr indent="-171450" lvl="1" marL="17145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Sử dụng tài nguyên nội bộ, CNTT không thể cung cấp quá mức cho các trường hợp cực đoan.</a:t>
            </a:r>
            <a:endParaRPr sz="1200">
              <a:solidFill>
                <a:schemeClr val="dk1"/>
              </a:solidFill>
              <a:latin typeface="Arial"/>
              <a:ea typeface="Arial"/>
              <a:cs typeface="Arial"/>
              <a:sym typeface="Arial"/>
            </a:endParaRPr>
          </a:p>
        </p:txBody>
      </p:sp>
      <p:sp>
        <p:nvSpPr>
          <p:cNvPr id="975" name="Google Shape;975;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3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4" name="Google Shape;994;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[Thông điệp chính]</a:t>
            </a:r>
            <a:endParaRPr b="0" sz="1200"/>
          </a:p>
          <a:p>
            <a:pPr indent="0" lvl="0" marL="0" marR="0" rtl="0" algn="l">
              <a:lnSpc>
                <a:spcPct val="100000"/>
              </a:lnSpc>
              <a:spcBef>
                <a:spcPts val="480"/>
              </a:spcBef>
              <a:spcAft>
                <a:spcPts val="0"/>
              </a:spcAft>
              <a:buClr>
                <a:schemeClr val="lt1"/>
              </a:buClr>
              <a:buSzPts val="1600"/>
              <a:buFont typeface="Arial"/>
              <a:buNone/>
            </a:pPr>
            <a:r>
              <a:rPr lang="en-US" sz="1600">
                <a:solidFill>
                  <a:schemeClr val="lt1"/>
                </a:solidFill>
                <a:latin typeface="Arial"/>
                <a:ea typeface="Arial"/>
                <a:cs typeface="Arial"/>
                <a:sym typeface="Arial"/>
              </a:rPr>
              <a:t>Sự bùng nổ có thể đoán trước</a:t>
            </a:r>
            <a:endParaRPr sz="1600">
              <a:solidFill>
                <a:schemeClr val="lt1"/>
              </a:solidFill>
              <a:latin typeface="Arial"/>
              <a:ea typeface="Arial"/>
              <a:cs typeface="Arial"/>
              <a:sym typeface="Arial"/>
            </a:endParaRPr>
          </a:p>
          <a:p>
            <a:pPr indent="-171450" lvl="1" marL="17145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Dịch vụ có thể có xu hướng thời vụ vi mô</a:t>
            </a:r>
            <a:endParaRPr/>
          </a:p>
          <a:p>
            <a:pPr indent="-171450" lvl="1" marL="17145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trải qua các đỉnh do nhu cầu tăng định kỳ.</a:t>
            </a:r>
            <a:endParaRPr/>
          </a:p>
          <a:p>
            <a:pPr indent="-171450" lvl="1" marL="17145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Điều này làm tăng thêm độ phức tạp của CNTT và dẫn đến lãng phí dung lượng.</a:t>
            </a:r>
            <a:endParaRPr/>
          </a:p>
          <a:p>
            <a:pPr indent="-171450" lvl="1" marL="17145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Mô hình này rất khó khăn đối với ban quản lý và bộ phận CNTT vì cả tài nguyên phần cứng/phần mềm cũng như nguồn nhân lực để quản lý các tài nguyên bổ sung này đều cần thiết.</a:t>
            </a:r>
            <a:endParaRPr b="1" sz="1200"/>
          </a:p>
          <a:p>
            <a:pPr indent="0" lvl="0" marL="0" marR="0" rtl="0" algn="l">
              <a:lnSpc>
                <a:spcPct val="100000"/>
              </a:lnSpc>
              <a:spcBef>
                <a:spcPts val="0"/>
              </a:spcBef>
              <a:spcAft>
                <a:spcPts val="0"/>
              </a:spcAft>
              <a:buClr>
                <a:schemeClr val="dk1"/>
              </a:buClr>
              <a:buSzPts val="1200"/>
              <a:buFont typeface="Arial"/>
              <a:buNone/>
            </a:pPr>
            <a:r>
              <a:t/>
            </a:r>
            <a:endParaRPr b="1" sz="1200"/>
          </a:p>
          <a:p>
            <a:pPr indent="0" lvl="0" marL="0" rtl="0" algn="l">
              <a:spcBef>
                <a:spcPts val="0"/>
              </a:spcBef>
              <a:spcAft>
                <a:spcPts val="0"/>
              </a:spcAft>
              <a:buNone/>
            </a:pPr>
            <a:r>
              <a:t/>
            </a:r>
            <a:endParaRPr/>
          </a:p>
        </p:txBody>
      </p:sp>
      <p:sp>
        <p:nvSpPr>
          <p:cNvPr id="995" name="Google Shape;995;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3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0" name="Google Shape;1010;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sz="1200"/>
              <a:t>Đừng cố gắng giới thiệu chức năng của từng công cụ.</a:t>
            </a:r>
            <a:endParaRPr/>
          </a:p>
          <a:p>
            <a:pPr indent="0" lvl="0" marL="0" marR="0" rtl="0" algn="l">
              <a:lnSpc>
                <a:spcPct val="100000"/>
              </a:lnSpc>
              <a:spcBef>
                <a:spcPts val="360"/>
              </a:spcBef>
              <a:spcAft>
                <a:spcPts val="0"/>
              </a:spcAft>
              <a:buClr>
                <a:schemeClr val="dk1"/>
              </a:buClr>
              <a:buSzPts val="1200"/>
              <a:buFont typeface="Arial"/>
              <a:buNone/>
            </a:pPr>
            <a:r>
              <a:rPr b="0" lang="en-US" sz="1200"/>
              <a:t>Có quá nhiều và nó liên tục thay đổi khi các dịch vụ mới được thêm vào.</a:t>
            </a:r>
            <a:endParaRPr/>
          </a:p>
          <a:p>
            <a:pPr indent="0" lvl="0" marL="0" marR="0" rtl="0" algn="l">
              <a:lnSpc>
                <a:spcPct val="100000"/>
              </a:lnSpc>
              <a:spcBef>
                <a:spcPts val="360"/>
              </a:spcBef>
              <a:spcAft>
                <a:spcPts val="0"/>
              </a:spcAft>
              <a:buClr>
                <a:schemeClr val="dk1"/>
              </a:buClr>
              <a:buSzPts val="1200"/>
              <a:buFont typeface="Arial"/>
              <a:buNone/>
            </a:pPr>
            <a:r>
              <a:rPr b="0" lang="en-US" sz="1200"/>
              <a:t>Điểm của slide là có rất nhiều công cụ.</a:t>
            </a:r>
            <a:endParaRPr/>
          </a:p>
          <a:p>
            <a:pPr indent="0" lvl="0" marL="0" marR="0" rtl="0" algn="l">
              <a:lnSpc>
                <a:spcPct val="100000"/>
              </a:lnSpc>
              <a:spcBef>
                <a:spcPts val="360"/>
              </a:spcBef>
              <a:spcAft>
                <a:spcPts val="0"/>
              </a:spcAft>
              <a:buClr>
                <a:schemeClr val="dk1"/>
              </a:buClr>
              <a:buSzPts val="1200"/>
              <a:buFont typeface="Arial"/>
              <a:buNone/>
            </a:pPr>
            <a:r>
              <a:t/>
            </a:r>
            <a:endParaRPr b="0" sz="1200"/>
          </a:p>
          <a:p>
            <a:pPr indent="0" lvl="0" marL="0" marR="0" rtl="0" algn="l">
              <a:lnSpc>
                <a:spcPct val="100000"/>
              </a:lnSpc>
              <a:spcBef>
                <a:spcPts val="360"/>
              </a:spcBef>
              <a:spcAft>
                <a:spcPts val="0"/>
              </a:spcAft>
              <a:buClr>
                <a:schemeClr val="dk1"/>
              </a:buClr>
              <a:buSzPts val="1200"/>
              <a:buFont typeface="Arial"/>
              <a:buNone/>
            </a:pPr>
            <a:r>
              <a:rPr b="0" lang="en-US" sz="1200"/>
              <a:t>Một số công cụ mà bạn có thể muốn đề cập: (Tính toán và Lưu trữ của AWS)</a:t>
            </a:r>
            <a:endParaRPr/>
          </a:p>
          <a:p>
            <a:pPr indent="0" lvl="0" marL="0" marR="0" rtl="0" algn="l">
              <a:lnSpc>
                <a:spcPct val="100000"/>
              </a:lnSpc>
              <a:spcBef>
                <a:spcPts val="360"/>
              </a:spcBef>
              <a:spcAft>
                <a:spcPts val="0"/>
              </a:spcAft>
              <a:buClr>
                <a:schemeClr val="dk1"/>
              </a:buClr>
              <a:buSzPts val="1200"/>
              <a:buFont typeface="Arial"/>
              <a:buNone/>
            </a:pPr>
            <a:r>
              <a:rPr b="0" lang="en-US" sz="1200"/>
              <a:t>EMR (Elastic Map Reduce) - Hadoop hiệu quả trên đám mây</a:t>
            </a:r>
            <a:endParaRPr/>
          </a:p>
          <a:p>
            <a:pPr indent="0" lvl="0" marL="0" marR="0" rtl="0" algn="l">
              <a:lnSpc>
                <a:spcPct val="100000"/>
              </a:lnSpc>
              <a:spcBef>
                <a:spcPts val="360"/>
              </a:spcBef>
              <a:spcAft>
                <a:spcPts val="0"/>
              </a:spcAft>
              <a:buClr>
                <a:schemeClr val="dk1"/>
              </a:buClr>
              <a:buSzPts val="1200"/>
              <a:buFont typeface="Arial"/>
              <a:buNone/>
            </a:pPr>
            <a:r>
              <a:rPr b="0" lang="en-US" sz="1200"/>
              <a:t>S3 - Lưu trữ AWS. Có thể làm việc với hoặc thay cho HDFS.</a:t>
            </a:r>
            <a:endParaRPr b="0" sz="1200"/>
          </a:p>
          <a:p>
            <a:pPr indent="0" lvl="0" marL="0" marR="0" rtl="0" algn="l">
              <a:lnSpc>
                <a:spcPct val="100000"/>
              </a:lnSpc>
              <a:spcBef>
                <a:spcPts val="360"/>
              </a:spcBef>
              <a:spcAft>
                <a:spcPts val="0"/>
              </a:spcAft>
              <a:buClr>
                <a:schemeClr val="dk1"/>
              </a:buClr>
              <a:buSzPts val="1200"/>
              <a:buFont typeface="Arial"/>
              <a:buNone/>
            </a:pPr>
            <a:r>
              <a:t/>
            </a:r>
            <a:endParaRPr b="0" sz="1200"/>
          </a:p>
          <a:p>
            <a:pPr indent="0" lvl="0" marL="0" marR="0" rtl="0" algn="l">
              <a:lnSpc>
                <a:spcPct val="100000"/>
              </a:lnSpc>
              <a:spcBef>
                <a:spcPts val="360"/>
              </a:spcBef>
              <a:spcAft>
                <a:spcPts val="0"/>
              </a:spcAft>
              <a:buClr>
                <a:schemeClr val="dk1"/>
              </a:buClr>
              <a:buSzPts val="1200"/>
              <a:buFont typeface="Arial"/>
              <a:buNone/>
            </a:pPr>
            <a:r>
              <a:rPr b="1" lang="en-US" sz="1200"/>
              <a:t>[Thông điệp chính]</a:t>
            </a:r>
            <a:endParaRPr b="0" sz="1200"/>
          </a:p>
          <a:p>
            <a:pPr indent="0" lvl="0" marL="0" marR="0" rtl="0" algn="l">
              <a:lnSpc>
                <a:spcPct val="100000"/>
              </a:lnSpc>
              <a:spcBef>
                <a:spcPts val="360"/>
              </a:spcBef>
              <a:spcAft>
                <a:spcPts val="0"/>
              </a:spcAft>
              <a:buClr>
                <a:schemeClr val="dk1"/>
              </a:buClr>
              <a:buSzPts val="1200"/>
              <a:buFont typeface="Arial"/>
              <a:buNone/>
            </a:pPr>
            <a:r>
              <a:rPr b="0" lang="en-US" sz="1200"/>
              <a:t>Đây là đồ họa thông tin về tất cả các dịch vụ trong AWS có liên quan đến Big Data và danh mục (nhập, lưu trữ, phân tích)</a:t>
            </a:r>
            <a:endParaRPr b="0" sz="1200"/>
          </a:p>
        </p:txBody>
      </p:sp>
      <p:sp>
        <p:nvSpPr>
          <p:cNvPr id="1011" name="Google Shape;1011;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3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4" name="Google Shape;104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rtl="0" algn="l">
              <a:spcBef>
                <a:spcPts val="360"/>
              </a:spcBef>
              <a:spcAft>
                <a:spcPts val="0"/>
              </a:spcAft>
              <a:buNone/>
            </a:pPr>
            <a:r>
              <a:rPr b="0" lang="en-US" sz="1200"/>
              <a:t>Không tập trung vào chi tiết của từng công cụ.</a:t>
            </a:r>
            <a:endParaRPr/>
          </a:p>
          <a:p>
            <a:pPr indent="0" lvl="0" marL="0" rtl="0" algn="l">
              <a:spcBef>
                <a:spcPts val="360"/>
              </a:spcBef>
              <a:spcAft>
                <a:spcPts val="0"/>
              </a:spcAft>
              <a:buNone/>
            </a:pPr>
            <a:r>
              <a:rPr b="0" lang="en-US" sz="1200"/>
              <a:t>Chúng ta muốn cho sinh viên thấy rằng có nhiều cách để kết hợp các công cụ (Kiến trúc đám mây Big Data) nhằm tạo ra các công cụ phân tích và đường dẫn dữ liệu mong muốn.</a:t>
            </a:r>
            <a:endParaRPr b="0" sz="1200"/>
          </a:p>
          <a:p>
            <a:pPr indent="0" lvl="0" marL="0" rtl="0" algn="l">
              <a:spcBef>
                <a:spcPts val="360"/>
              </a:spcBef>
              <a:spcAft>
                <a:spcPts val="0"/>
              </a:spcAft>
              <a:buNone/>
            </a:pPr>
            <a:r>
              <a:t/>
            </a:r>
            <a:endParaRPr b="0" sz="1200"/>
          </a:p>
          <a:p>
            <a:pPr indent="0" lvl="0" marL="0" marR="0" rtl="0" algn="l">
              <a:lnSpc>
                <a:spcPct val="100000"/>
              </a:lnSpc>
              <a:spcBef>
                <a:spcPts val="360"/>
              </a:spcBef>
              <a:spcAft>
                <a:spcPts val="0"/>
              </a:spcAft>
              <a:buClr>
                <a:schemeClr val="dk1"/>
              </a:buClr>
              <a:buSzPts val="1200"/>
              <a:buFont typeface="Arial"/>
              <a:buNone/>
            </a:pPr>
            <a:r>
              <a:rPr b="1" lang="en-US" sz="1200"/>
              <a:t>[Thông điệp chính]</a:t>
            </a:r>
            <a:endParaRPr b="0" sz="1200"/>
          </a:p>
          <a:p>
            <a:pPr indent="0" lvl="0" marL="0" rtl="0" algn="l">
              <a:spcBef>
                <a:spcPts val="360"/>
              </a:spcBef>
              <a:spcAft>
                <a:spcPts val="0"/>
              </a:spcAft>
              <a:buNone/>
            </a:pPr>
            <a:r>
              <a:rPr b="0" lang="en-US" sz="1200"/>
              <a:t>Dữ liệu batch được tải lên S3. Dữ liệu truyền trực tuyến được tải qua Amazon Kinesis Streams tới DynamoDB.</a:t>
            </a:r>
            <a:endParaRPr/>
          </a:p>
          <a:p>
            <a:pPr indent="0" lvl="0" marL="0" rtl="0" algn="l">
              <a:spcBef>
                <a:spcPts val="360"/>
              </a:spcBef>
              <a:spcAft>
                <a:spcPts val="0"/>
              </a:spcAft>
              <a:buNone/>
            </a:pPr>
            <a:r>
              <a:rPr b="0" lang="en-US" sz="1200"/>
              <a:t>DynamoDB là một NoSQL (Không chỉ SQL.  Một RDBMS dành cho Dữ liệu lớn không bị hạn chế bởi ACID mà thay vào đó có khả năng mở rộng cao) chuyên dùng cho một số thao tác ghi với nhiều thao tác đọc.</a:t>
            </a:r>
            <a:endParaRPr/>
          </a:p>
          <a:p>
            <a:pPr indent="0" lvl="0" marL="0" rtl="0" algn="l">
              <a:spcBef>
                <a:spcPts val="360"/>
              </a:spcBef>
              <a:spcAft>
                <a:spcPts val="0"/>
              </a:spcAft>
              <a:buNone/>
            </a:pPr>
            <a:r>
              <a:rPr b="0" lang="en-US" sz="1200"/>
              <a:t>Các máy khách xuôi dòng có thể đọc kết quả của truy vấn DynamoDB.</a:t>
            </a:r>
            <a:endParaRPr/>
          </a:p>
          <a:p>
            <a:pPr indent="0" lvl="0" marL="0" rtl="0" algn="l">
              <a:spcBef>
                <a:spcPts val="360"/>
              </a:spcBef>
              <a:spcAft>
                <a:spcPts val="0"/>
              </a:spcAft>
              <a:buNone/>
            </a:pPr>
            <a:r>
              <a:t/>
            </a:r>
            <a:endParaRPr b="0" sz="1200"/>
          </a:p>
          <a:p>
            <a:pPr indent="0" lvl="0" marL="0" rtl="0" algn="l">
              <a:spcBef>
                <a:spcPts val="360"/>
              </a:spcBef>
              <a:spcAft>
                <a:spcPts val="0"/>
              </a:spcAft>
              <a:buNone/>
            </a:pPr>
            <a:r>
              <a:rPr b="0" lang="en-US" sz="1200"/>
              <a:t>Trên nhánh chế độ hàng loạt, dữ liệu trong S3 được xử lý trước trong EMR (Hadoop trên đám mây) thường sử dụng các công cụ như Apache Spark (EMR chứa Spark bên trong), được gửi tới Amazon Redshift (Hồ dữ liệu trên Đám mây.</a:t>
            </a:r>
            <a:endParaRPr/>
          </a:p>
          <a:p>
            <a:pPr indent="0" lvl="0" marL="0" rtl="0" algn="l">
              <a:spcBef>
                <a:spcPts val="360"/>
              </a:spcBef>
              <a:spcAft>
                <a:spcPts val="0"/>
              </a:spcAft>
              <a:buNone/>
            </a:pPr>
            <a:r>
              <a:rPr b="0" lang="en-US" sz="1200"/>
              <a:t>Hồ dữ liệu giống như Kho dữ liệu của doanh nghiệp, ngoại trừ việc chúng tôi không cố gắng giảm kích thước dữ liệu khi ném dữ liệu vào hồ dữ liệu vì dự kiến nó sẽ tiết kiệm chi phí và có thể mở rộng).</a:t>
            </a:r>
            <a:endParaRPr/>
          </a:p>
          <a:p>
            <a:pPr indent="0" lvl="0" marL="0" rtl="0" algn="l">
              <a:spcBef>
                <a:spcPts val="360"/>
              </a:spcBef>
              <a:spcAft>
                <a:spcPts val="0"/>
              </a:spcAft>
              <a:buNone/>
            </a:pPr>
            <a:r>
              <a:rPr b="0" lang="en-US" sz="1200"/>
              <a:t>Các công cụ BI (Business Intelligence) được sử dụng để tạo hình ảnh hóa kết quả truy vấn.</a:t>
            </a:r>
            <a:endParaRPr/>
          </a:p>
        </p:txBody>
      </p:sp>
      <p:sp>
        <p:nvSpPr>
          <p:cNvPr id="1045" name="Google Shape;1045;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4:notes"/>
          <p:cNvSpPr/>
          <p:nvPr>
            <p:ph idx="2" type="sldImg"/>
          </p:nvPr>
        </p:nvSpPr>
        <p:spPr>
          <a:xfrm>
            <a:off x="129159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4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1" name="Google Shape;1071;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[Thông điệp chính]</a:t>
            </a:r>
            <a:endParaRPr b="0" sz="1200"/>
          </a:p>
          <a:p>
            <a:pPr indent="0" lvl="0" marL="0" rtl="0" algn="l">
              <a:spcBef>
                <a:spcPts val="360"/>
              </a:spcBef>
              <a:spcAft>
                <a:spcPts val="0"/>
              </a:spcAft>
              <a:buNone/>
            </a:pPr>
            <a:r>
              <a:rPr b="0" lang="en-US" sz="1200"/>
              <a:t>Luồng nhấp chuột trong thời gian thực (hoạt động lướt web của người dùng được ghi lại thông qua hoạt động nhấp chuột của người dùng) được nhập bằng Kinesis Streams.</a:t>
            </a:r>
            <a:endParaRPr/>
          </a:p>
          <a:p>
            <a:pPr indent="0" lvl="0" marL="0" rtl="0" algn="l">
              <a:spcBef>
                <a:spcPts val="360"/>
              </a:spcBef>
              <a:spcAft>
                <a:spcPts val="0"/>
              </a:spcAft>
              <a:buNone/>
            </a:pPr>
            <a:r>
              <a:rPr b="0" lang="en-US" sz="1200"/>
              <a:t>Thư viện và API ứng dụng khách Kinesis được sử dụng để phát triển hệ thống đề xuất thời gian thực được truyền theo thời gian thực tới người lướt web/người đọc nội dung được cá nhân hóa.</a:t>
            </a:r>
            <a:endParaRPr/>
          </a:p>
        </p:txBody>
      </p:sp>
      <p:sp>
        <p:nvSpPr>
          <p:cNvPr id="1072" name="Google Shape;1072;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4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8" name="Google Shape;108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[Thông điệp chính]</a:t>
            </a:r>
            <a:endParaRPr b="0" sz="1200"/>
          </a:p>
          <a:p>
            <a:pPr indent="0" lvl="0" marL="0" rtl="0" algn="l">
              <a:spcBef>
                <a:spcPts val="360"/>
              </a:spcBef>
              <a:spcAft>
                <a:spcPts val="0"/>
              </a:spcAft>
              <a:buNone/>
            </a:pPr>
            <a:r>
              <a:rPr b="0" lang="en-US" sz="1200"/>
              <a:t>Các đơn đặt hàng trực tuyến được thu thập bởi DynamoDB (NoSQL).</a:t>
            </a:r>
            <a:endParaRPr/>
          </a:p>
          <a:p>
            <a:pPr indent="0" lvl="0" marL="0" rtl="0" algn="l">
              <a:spcBef>
                <a:spcPts val="360"/>
              </a:spcBef>
              <a:spcAft>
                <a:spcPts val="0"/>
              </a:spcAft>
              <a:buNone/>
            </a:pPr>
            <a:r>
              <a:rPr b="0" lang="en-US" sz="1200"/>
              <a:t>Trình kích hoạt đã được thiết lập bằng trình kích hoạt Lambda cũng như các quy tắc để xử lý dữ liệu.</a:t>
            </a:r>
            <a:endParaRPr/>
          </a:p>
          <a:p>
            <a:pPr indent="0" lvl="0" marL="0" rtl="0" algn="l">
              <a:spcBef>
                <a:spcPts val="360"/>
              </a:spcBef>
              <a:spcAft>
                <a:spcPts val="0"/>
              </a:spcAft>
              <a:buNone/>
            </a:pPr>
            <a:r>
              <a:rPr b="0" lang="en-US" sz="1200"/>
              <a:t>Các quy tắc chuyển đổi dữ liệu trước khi lưu vào kho dữ liệu Redshift để phân tích dữ liệu.</a:t>
            </a:r>
            <a:endParaRPr b="1" sz="1200"/>
          </a:p>
          <a:p>
            <a:pPr indent="0" lvl="0" marL="0" rtl="0" algn="l">
              <a:spcBef>
                <a:spcPts val="0"/>
              </a:spcBef>
              <a:spcAft>
                <a:spcPts val="0"/>
              </a:spcAft>
              <a:buNone/>
            </a:pPr>
            <a:r>
              <a:t/>
            </a:r>
            <a:endParaRPr/>
          </a:p>
        </p:txBody>
      </p:sp>
      <p:sp>
        <p:nvSpPr>
          <p:cNvPr id="1089" name="Google Shape;1089;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4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0" name="Google Shape;1110;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[Thông điệp chính]</a:t>
            </a:r>
            <a:endParaRPr b="0" sz="1200"/>
          </a:p>
          <a:p>
            <a:pPr indent="0" lvl="0" marL="0" rtl="0" algn="l">
              <a:spcBef>
                <a:spcPts val="360"/>
              </a:spcBef>
              <a:spcAft>
                <a:spcPts val="0"/>
              </a:spcAft>
              <a:buNone/>
            </a:pPr>
            <a:r>
              <a:rPr b="0" lang="en-US" sz="1200"/>
              <a:t>Cả dữ liệu có cấu trúc và phi cấu trúc đều được thu thập trong Azure Data Factory (công cụ nhập dữ liệu Azure nơi có thể thiết lập và xuất bản các quy tắc nhập). Dữ liệu đã nhập được lưu trữ trong ADLS Gen 2 (Bộ lưu trữ Azure Data Lake).</a:t>
            </a:r>
            <a:endParaRPr/>
          </a:p>
          <a:p>
            <a:pPr indent="0" lvl="0" marL="0" rtl="0" algn="l">
              <a:spcBef>
                <a:spcPts val="360"/>
              </a:spcBef>
              <a:spcAft>
                <a:spcPts val="0"/>
              </a:spcAft>
              <a:buNone/>
            </a:pPr>
            <a:r>
              <a:rPr b="0" lang="en-US" sz="1200"/>
              <a:t>Từ đó, dữ liệu có thể được chia nhỏ.</a:t>
            </a:r>
            <a:endParaRPr/>
          </a:p>
          <a:p>
            <a:pPr indent="0" lvl="0" marL="0" rtl="0" algn="l">
              <a:spcBef>
                <a:spcPts val="360"/>
              </a:spcBef>
              <a:spcAft>
                <a:spcPts val="0"/>
              </a:spcAft>
              <a:buNone/>
            </a:pPr>
            <a:r>
              <a:rPr b="0" lang="en-US" sz="1200"/>
              <a:t>Dữ liệu phi cấu trúc được chuyển đến Azure Databricks (về cơ bản là Apache Spark trên đám mây) để xử lý trước nhằm tạo tập dữ liệu bán cấu trúc hoặc có cấu trúc từ dữ liệu phi cấu trúc.</a:t>
            </a:r>
            <a:endParaRPr/>
          </a:p>
          <a:p>
            <a:pPr indent="0" lvl="0" marL="0" rtl="0" algn="l">
              <a:spcBef>
                <a:spcPts val="360"/>
              </a:spcBef>
              <a:spcAft>
                <a:spcPts val="0"/>
              </a:spcAft>
              <a:buNone/>
            </a:pPr>
            <a:r>
              <a:rPr b="0" lang="en-US" sz="1200"/>
              <a:t>Dữ liệu này có thể chuyển trực tiếp đến Power BI (công cụ Business Intelligence/Visualization) hoặc kết hợp với dữ liệu có cấu trúc trong Azure Synapse Analytics (công cụ truy vấn của Azure dựa trên kiến trúc MPP - sinh viên không cần phải hiểu MPP tại đây).</a:t>
            </a:r>
            <a:endParaRPr/>
          </a:p>
        </p:txBody>
      </p:sp>
      <p:sp>
        <p:nvSpPr>
          <p:cNvPr id="1111" name="Google Shape;1111;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4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7" name="Google Shape;1137;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[Thông điệp chính]</a:t>
            </a:r>
            <a:endParaRPr b="0" sz="1200"/>
          </a:p>
          <a:p>
            <a:pPr indent="0" lvl="0" marL="0" rtl="0" algn="l">
              <a:spcBef>
                <a:spcPts val="360"/>
              </a:spcBef>
              <a:spcAft>
                <a:spcPts val="0"/>
              </a:spcAft>
              <a:buNone/>
            </a:pPr>
            <a:r>
              <a:rPr b="0" lang="en-US" sz="1200"/>
              <a:t>Cả dữ liệu có cấu trúc và phi cấu trúc đều được thu thập trong Azure Data Factory (công cụ nhập dữ liệu Azure nơi có thể thiết lập và xuất bản các quy tắc nhập). Dữ liệu đã nhập được lưu trữ trong ADLS Gen 2 (Bộ lưu trữ Azure Data Lake).</a:t>
            </a:r>
            <a:endParaRPr/>
          </a:p>
          <a:p>
            <a:pPr indent="0" lvl="0" marL="0" rtl="0" algn="l">
              <a:spcBef>
                <a:spcPts val="360"/>
              </a:spcBef>
              <a:spcAft>
                <a:spcPts val="0"/>
              </a:spcAft>
              <a:buNone/>
            </a:pPr>
            <a:r>
              <a:rPr b="0" lang="en-US" sz="1200"/>
              <a:t>Từ đó, dữ liệu có thể được chia nhỏ.</a:t>
            </a:r>
            <a:endParaRPr/>
          </a:p>
          <a:p>
            <a:pPr indent="0" lvl="0" marL="0" rtl="0" algn="l">
              <a:spcBef>
                <a:spcPts val="360"/>
              </a:spcBef>
              <a:spcAft>
                <a:spcPts val="0"/>
              </a:spcAft>
              <a:buNone/>
            </a:pPr>
            <a:r>
              <a:rPr b="0" lang="en-US" sz="1200"/>
              <a:t>Dữ liệu phi cấu trúc được chuyển đến Azure Databricks (về cơ bản là Apache Spark trên đám mây) để xử lý trước nhằm tạo tập dữ liệu bán cấu trúc hoặc có cấu trúc từ dữ liệu phi cấu trúc.</a:t>
            </a:r>
            <a:endParaRPr/>
          </a:p>
          <a:p>
            <a:pPr indent="0" lvl="0" marL="0" rtl="0" algn="l">
              <a:spcBef>
                <a:spcPts val="360"/>
              </a:spcBef>
              <a:spcAft>
                <a:spcPts val="0"/>
              </a:spcAft>
              <a:buNone/>
            </a:pPr>
            <a:r>
              <a:rPr b="0" lang="en-US" sz="1200"/>
              <a:t>Dữ liệu này có thể chuyển trực tiếp đến Power BI (công cụ Business Intelligence/Visualization) hoặc kết hợp với dữ liệu có cấu trúc trong Azure Synapse Analytics (công cụ truy vấn của Azure dựa trên kiến trúc MPP - sinh viên không cần phải hiểu MPP tại đây).</a:t>
            </a:r>
            <a:endParaRPr/>
          </a:p>
        </p:txBody>
      </p:sp>
      <p:sp>
        <p:nvSpPr>
          <p:cNvPr id="1138" name="Google Shape;1138;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4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8" name="Google Shape;1188;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[Thông điệp chính]</a:t>
            </a:r>
            <a:endParaRPr b="0" sz="1200"/>
          </a:p>
          <a:p>
            <a:pPr indent="0" lvl="0" marL="0" rtl="0" algn="l">
              <a:spcBef>
                <a:spcPts val="360"/>
              </a:spcBef>
              <a:spcAft>
                <a:spcPts val="0"/>
              </a:spcAft>
              <a:buNone/>
            </a:pPr>
            <a:r>
              <a:rPr b="0" lang="en-US" sz="1200"/>
              <a:t>Đây là một ví dụ về cách triển khai Kiến trúc Lambda (LA) trong MS Azure.</a:t>
            </a:r>
            <a:endParaRPr/>
          </a:p>
          <a:p>
            <a:pPr indent="0" lvl="0" marL="0" rtl="0" algn="l">
              <a:spcBef>
                <a:spcPts val="360"/>
              </a:spcBef>
              <a:spcAft>
                <a:spcPts val="0"/>
              </a:spcAft>
              <a:buNone/>
            </a:pPr>
            <a:r>
              <a:rPr b="0" lang="en-US" sz="1200"/>
              <a:t>Chúng tôi sẽ bao gồm LA trong Chương 5 Bài 4. Hiện tại, chúng tôi đang thu thập và tích lũy dữ liệu trên đường dẫn lạnh.</a:t>
            </a:r>
            <a:endParaRPr/>
          </a:p>
          <a:p>
            <a:pPr indent="0" lvl="0" marL="0" rtl="0" algn="l">
              <a:spcBef>
                <a:spcPts val="360"/>
              </a:spcBef>
              <a:spcAft>
                <a:spcPts val="0"/>
              </a:spcAft>
              <a:buNone/>
            </a:pPr>
            <a:r>
              <a:rPr b="0" lang="en-US" sz="1200"/>
              <a:t>Đây là lớp lô xử lý dữ liệu lịch sử.</a:t>
            </a:r>
            <a:endParaRPr/>
          </a:p>
          <a:p>
            <a:pPr indent="0" lvl="0" marL="0" rtl="0" algn="l">
              <a:spcBef>
                <a:spcPts val="360"/>
              </a:spcBef>
              <a:spcAft>
                <a:spcPts val="0"/>
              </a:spcAft>
              <a:buNone/>
            </a:pPr>
            <a:r>
              <a:rPr b="0" lang="en-US" sz="1200"/>
              <a:t>Trên đường dẫn khác là đường dẫn nóng hoặc lớp tốc độ.</a:t>
            </a:r>
            <a:endParaRPr/>
          </a:p>
          <a:p>
            <a:pPr indent="0" lvl="0" marL="0" rtl="0" algn="l">
              <a:spcBef>
                <a:spcPts val="360"/>
              </a:spcBef>
              <a:spcAft>
                <a:spcPts val="0"/>
              </a:spcAft>
              <a:buNone/>
            </a:pPr>
            <a:r>
              <a:rPr b="0" lang="en-US" sz="1200"/>
              <a:t>Trên đường dẫn này, chúng tôi thực hiện phân tích thời gian thực.</a:t>
            </a:r>
            <a:endParaRPr/>
          </a:p>
          <a:p>
            <a:pPr indent="0" lvl="0" marL="0" rtl="0" algn="l">
              <a:spcBef>
                <a:spcPts val="360"/>
              </a:spcBef>
              <a:spcAft>
                <a:spcPts val="0"/>
              </a:spcAft>
              <a:buNone/>
            </a:pPr>
            <a:r>
              <a:rPr b="0" lang="en-US" sz="1200"/>
              <a:t>Trong triển khai LA đầy đủ, cũng có một lớp phục vụ trong đó hai chế độ xem được kết hợp để cung cấp chế độ xem hiện tại theo quan điểm của các sự kiện lịch sử.</a:t>
            </a:r>
            <a:endParaRPr/>
          </a:p>
        </p:txBody>
      </p:sp>
      <p:sp>
        <p:nvSpPr>
          <p:cNvPr id="1189" name="Google Shape;1189;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4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9" name="Google Shape;1209;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[Thông điệp chính]</a:t>
            </a:r>
            <a:endParaRPr b="0" sz="1200"/>
          </a:p>
          <a:p>
            <a:pPr indent="0" lvl="0" marL="0" rtl="0" algn="l">
              <a:spcBef>
                <a:spcPts val="360"/>
              </a:spcBef>
              <a:spcAft>
                <a:spcPts val="0"/>
              </a:spcAft>
              <a:buNone/>
            </a:pPr>
            <a:r>
              <a:rPr b="0" lang="en-US" sz="1200"/>
              <a:t>Đây là trường hợp sử dụng phổ biến và điển hình nhất.</a:t>
            </a:r>
            <a:endParaRPr/>
          </a:p>
          <a:p>
            <a:pPr indent="0" lvl="0" marL="0" rtl="0" algn="l">
              <a:spcBef>
                <a:spcPts val="360"/>
              </a:spcBef>
              <a:spcAft>
                <a:spcPts val="0"/>
              </a:spcAft>
              <a:buNone/>
            </a:pPr>
            <a:r>
              <a:rPr b="0" lang="en-US" sz="1200"/>
              <a:t>Chúng tôi sử dụng Azure Data Lake Store (ADLS và ADLS Gen2) làm kho dữ liệu nơi tất cả dữ liệu được thu thập ban đầu.</a:t>
            </a:r>
            <a:endParaRPr/>
          </a:p>
          <a:p>
            <a:pPr indent="0" lvl="0" marL="0" rtl="0" algn="l">
              <a:spcBef>
                <a:spcPts val="360"/>
              </a:spcBef>
              <a:spcAft>
                <a:spcPts val="0"/>
              </a:spcAft>
              <a:buNone/>
            </a:pPr>
            <a:r>
              <a:rPr b="0" lang="en-US" sz="1200"/>
              <a:t>Từ đó, chúng tôi sử dụng Azure Databricks (và cụ thể là Apache Spark bên trong) để thực hiện ETL.</a:t>
            </a:r>
            <a:endParaRPr/>
          </a:p>
          <a:p>
            <a:pPr indent="0" lvl="0" marL="0" rtl="0" algn="l">
              <a:spcBef>
                <a:spcPts val="360"/>
              </a:spcBef>
              <a:spcAft>
                <a:spcPts val="0"/>
              </a:spcAft>
              <a:buNone/>
            </a:pPr>
            <a:r>
              <a:rPr b="0" lang="en-US" sz="1200"/>
              <a:t>Dữ liệu đã được xử lý và làm sạch (chúng tôi thường gọi đây là quá trình quản lý dữ liệu) được lưu trữ trong CSDL Azure SQL để phục vụ dưới dạng EDW.</a:t>
            </a:r>
            <a:endParaRPr/>
          </a:p>
        </p:txBody>
      </p:sp>
      <p:sp>
        <p:nvSpPr>
          <p:cNvPr id="1210" name="Google Shape;1210;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4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1" name="Google Shape;1231;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a:t>
            </a:r>
            <a:endParaRPr/>
          </a:p>
          <a:p>
            <a:pPr indent="0" lvl="0" marL="0" rtl="0" algn="l">
              <a:spcBef>
                <a:spcPts val="0"/>
              </a:spcBef>
              <a:spcAft>
                <a:spcPts val="0"/>
              </a:spcAft>
              <a:buNone/>
            </a:pPr>
            <a:r>
              <a:rPr b="0" i="0" lang="en-US">
                <a:solidFill>
                  <a:srgbClr val="000000"/>
                </a:solidFill>
                <a:latin typeface="Noto Sans"/>
                <a:ea typeface="Noto Sans"/>
                <a:cs typeface="Noto Sans"/>
                <a:sym typeface="Noto Sans"/>
              </a:rPr>
              <a:t>Vui lòng tham khảo hướng dẫn demo (Big Data_Chapter2_DemoGuide_for Instructor.docx) được cung cấp và hiển thị bản demo AWS cho học viên.</a:t>
            </a:r>
            <a:endParaRPr/>
          </a:p>
        </p:txBody>
      </p:sp>
      <p:sp>
        <p:nvSpPr>
          <p:cNvPr id="1232" name="Google Shape;1232;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0" name="Google Shape;1290;p47:notes"/>
          <p:cNvSpPr/>
          <p:nvPr>
            <p:ph idx="2" type="sldImg"/>
          </p:nvPr>
        </p:nvSpPr>
        <p:spPr>
          <a:xfrm>
            <a:off x="129159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4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6" name="Google Shape;1296;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1" lang="en-US"/>
              <a:t>Bài 1: </a:t>
            </a:r>
            <a:r>
              <a:rPr b="0" lang="en-US"/>
              <a:t>Dự án Apache Hadoop phát triển phần mềm nguồn mở cho điện toán phân tán, có thể mở rộng và đáng tin cậy.</a:t>
            </a:r>
            <a:endParaRPr/>
          </a:p>
          <a:p>
            <a:pPr indent="0" lvl="0" marL="0" marR="0" rtl="0" algn="l">
              <a:lnSpc>
                <a:spcPct val="100000"/>
              </a:lnSpc>
              <a:spcBef>
                <a:spcPts val="360"/>
              </a:spcBef>
              <a:spcAft>
                <a:spcPts val="0"/>
              </a:spcAft>
              <a:buClr>
                <a:schemeClr val="dk1"/>
              </a:buClr>
              <a:buSzPts val="1200"/>
              <a:buFont typeface="Arial"/>
              <a:buNone/>
            </a:pPr>
            <a:r>
              <a:rPr b="0" lang="en-US"/>
              <a:t>Nguồn gốc của Hadoop từ GFS và MR của Google được trình bày. Chúng ta sẽ tìm hiểu cách Hadoop giải quyết vấn đề Dữ liệu lớn thông qua</a:t>
            </a:r>
            <a:endParaRPr/>
          </a:p>
          <a:p>
            <a:pPr indent="0" lvl="0" marL="0" marR="0" rtl="0" algn="l">
              <a:lnSpc>
                <a:spcPct val="100000"/>
              </a:lnSpc>
              <a:spcBef>
                <a:spcPts val="360"/>
              </a:spcBef>
              <a:spcAft>
                <a:spcPts val="0"/>
              </a:spcAft>
              <a:buClr>
                <a:schemeClr val="dk1"/>
              </a:buClr>
              <a:buSzPts val="1200"/>
              <a:buFont typeface="Arial"/>
              <a:buNone/>
            </a:pPr>
            <a:r>
              <a:rPr b="0" lang="en-US"/>
              <a:t>việc sử dụng xử lý song song trên các cụm Master-Slave. Sau đó, chúng tôi sẽ giới thiệu Apache Spark, thế hệ tiếp theo</a:t>
            </a:r>
            <a:endParaRPr/>
          </a:p>
          <a:p>
            <a:pPr indent="0" lvl="0" marL="0" marR="0" rtl="0" algn="l">
              <a:lnSpc>
                <a:spcPct val="100000"/>
              </a:lnSpc>
              <a:spcBef>
                <a:spcPts val="360"/>
              </a:spcBef>
              <a:spcAft>
                <a:spcPts val="0"/>
              </a:spcAft>
              <a:buClr>
                <a:schemeClr val="dk1"/>
              </a:buClr>
              <a:buSzPts val="1200"/>
              <a:buFont typeface="Arial"/>
              <a:buNone/>
            </a:pPr>
            <a:r>
              <a:rPr b="0" lang="en-US"/>
              <a:t>Nền tảng dựa trên điện toán trong bộ nhớ.</a:t>
            </a:r>
            <a:endParaRPr b="0"/>
          </a:p>
          <a:p>
            <a:pPr indent="0" lvl="0" marL="0" marR="0" rtl="0" algn="l">
              <a:lnSpc>
                <a:spcPct val="100000"/>
              </a:lnSpc>
              <a:spcBef>
                <a:spcPts val="360"/>
              </a:spcBef>
              <a:spcAft>
                <a:spcPts val="0"/>
              </a:spcAft>
              <a:buClr>
                <a:schemeClr val="dk1"/>
              </a:buClr>
              <a:buSzPts val="1200"/>
              <a:buFont typeface="Arial"/>
              <a:buNone/>
            </a:pPr>
            <a:r>
              <a:t/>
            </a:r>
            <a:endParaRPr b="0"/>
          </a:p>
          <a:p>
            <a:pPr indent="0" lvl="0" marL="0" rtl="0" algn="l">
              <a:spcBef>
                <a:spcPts val="0"/>
              </a:spcBef>
              <a:spcAft>
                <a:spcPts val="0"/>
              </a:spcAft>
              <a:buNone/>
            </a:pPr>
            <a:r>
              <a:rPr b="1" lang="en-US"/>
              <a:t>Bài 2: </a:t>
            </a:r>
            <a:r>
              <a:rPr lang="en-US"/>
              <a:t>Các dự án cốt lõi của Hadoop là HDFS và MapReduce, nhưng cũng có nhiều dự án phụ khác.</a:t>
            </a:r>
            <a:endParaRPr/>
          </a:p>
          <a:p>
            <a:pPr indent="0" lvl="0" marL="0" rtl="0" algn="l">
              <a:spcBef>
                <a:spcPts val="0"/>
              </a:spcBef>
              <a:spcAft>
                <a:spcPts val="0"/>
              </a:spcAft>
              <a:buNone/>
            </a:pPr>
            <a:r>
              <a:rPr lang="en-US"/>
              <a:t>Hệ sinh thái Hadoop có thể được coi là một tập hợp các tiểu dự án khác nhau tạo nên khuôn khổ đó.</a:t>
            </a:r>
            <a:endParaRPr/>
          </a:p>
          <a:p>
            <a:pPr indent="0" lvl="0" marL="0" rtl="0" algn="l">
              <a:spcBef>
                <a:spcPts val="0"/>
              </a:spcBef>
              <a:spcAft>
                <a:spcPts val="0"/>
              </a:spcAft>
              <a:buNone/>
            </a:pPr>
            <a:r>
              <a:rPr lang="en-US"/>
              <a:t>Chúng ta sẽ xem xét từng phần của hệ sinh thái Hadoop</a:t>
            </a:r>
            <a:endParaRPr b="0"/>
          </a:p>
          <a:p>
            <a:pPr indent="0" lvl="0" marL="0" rtl="0" algn="l">
              <a:spcBef>
                <a:spcPts val="0"/>
              </a:spcBef>
              <a:spcAft>
                <a:spcPts val="0"/>
              </a:spcAft>
              <a:buNone/>
            </a:pPr>
            <a:r>
              <a:t/>
            </a:r>
            <a:endParaRPr/>
          </a:p>
        </p:txBody>
      </p:sp>
      <p:sp>
        <p:nvSpPr>
          <p:cNvPr id="1297" name="Google Shape;1297;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4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7" name="Google Shape;1307;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rPr>
              <a:t>[Hướng dẫn của giảng viên] </a:t>
            </a:r>
            <a:endParaRPr/>
          </a:p>
          <a:p>
            <a:pPr indent="0" lvl="0" marL="0" rtl="0" algn="l">
              <a:spcBef>
                <a:spcPts val="0"/>
              </a:spcBef>
              <a:spcAft>
                <a:spcPts val="0"/>
              </a:spcAft>
              <a:buNone/>
            </a:pPr>
            <a:r>
              <a:rPr b="0" lang="en-US" sz="1200">
                <a:solidFill>
                  <a:schemeClr val="dk1"/>
                </a:solidFill>
              </a:rPr>
              <a:t>Người ta đã chứng minh rằng các hệ thống RDBMS không thể theo kịp nhu cầu về sự phát triển bùng nổ của dữ liệu.</a:t>
            </a:r>
            <a:endParaRPr/>
          </a:p>
          <a:p>
            <a:pPr indent="0" lvl="0" marL="0" rtl="0" algn="l">
              <a:spcBef>
                <a:spcPts val="0"/>
              </a:spcBef>
              <a:spcAft>
                <a:spcPts val="0"/>
              </a:spcAft>
              <a:buNone/>
            </a:pPr>
            <a:r>
              <a:rPr b="0" lang="en-US" sz="1200">
                <a:solidFill>
                  <a:schemeClr val="dk1"/>
                </a:solidFill>
              </a:rPr>
              <a:t>Giải pháp thay thế khả thi duy nhất để xử lý lượng dữ liệu khổng lồ là phân vùng và xử lý song song.</a:t>
            </a:r>
            <a:endParaRPr/>
          </a:p>
          <a:p>
            <a:pPr indent="0" lvl="0" marL="0" rtl="0" algn="l">
              <a:spcBef>
                <a:spcPts val="0"/>
              </a:spcBef>
              <a:spcAft>
                <a:spcPts val="0"/>
              </a:spcAft>
              <a:buNone/>
            </a:pPr>
            <a:r>
              <a:rPr b="0" lang="en-US" sz="1200">
                <a:solidFill>
                  <a:schemeClr val="dk1"/>
                </a:solidFill>
              </a:rPr>
              <a:t>Hiện có các mô hình xử lý song song như máy khách-máy chủ, Xử lý đa đối xứng (SMP) và Xử lý song song lớn (MPP).</a:t>
            </a:r>
            <a:endParaRPr/>
          </a:p>
          <a:p>
            <a:pPr indent="0" lvl="0" marL="0" rtl="0" algn="l">
              <a:spcBef>
                <a:spcPts val="0"/>
              </a:spcBef>
              <a:spcAft>
                <a:spcPts val="0"/>
              </a:spcAft>
              <a:buNone/>
            </a:pPr>
            <a:r>
              <a:rPr b="0" lang="en-US" sz="1200">
                <a:solidFill>
                  <a:schemeClr val="dk1"/>
                </a:solidFill>
              </a:rPr>
              <a:t>Các hệ thống này có xu hướng rất phức tạp và khó mở rộng quy mô.</a:t>
            </a:r>
            <a:endParaRPr/>
          </a:p>
          <a:p>
            <a:pPr indent="0" lvl="0" marL="0" rtl="0" algn="l">
              <a:spcBef>
                <a:spcPts val="0"/>
              </a:spcBef>
              <a:spcAft>
                <a:spcPts val="0"/>
              </a:spcAft>
              <a:buNone/>
            </a:pPr>
            <a:r>
              <a:rPr b="0" lang="en-US" sz="1200">
                <a:solidFill>
                  <a:schemeClr val="dk1"/>
                </a:solidFill>
              </a:rPr>
              <a:t>Theo nhiều cách, MPP có liên quan đến Map Reduce.</a:t>
            </a:r>
            <a:endParaRPr/>
          </a:p>
          <a:p>
            <a:pPr indent="0" lvl="0" marL="0" rtl="0" algn="l">
              <a:spcBef>
                <a:spcPts val="0"/>
              </a:spcBef>
              <a:spcAft>
                <a:spcPts val="0"/>
              </a:spcAft>
              <a:buNone/>
            </a:pPr>
            <a:r>
              <a:rPr b="0" lang="en-US" sz="1200">
                <a:solidFill>
                  <a:schemeClr val="dk1"/>
                </a:solidFill>
              </a:rPr>
              <a:t>Tuy nhiên, MPP có xu hướng được sử dụng trên phần cứng chuyên dụng, đắt tiền được điều chỉnh cho hiệu suất CPU, lưu trữ và mạng.</a:t>
            </a:r>
            <a:endParaRPr/>
          </a:p>
          <a:p>
            <a:pPr indent="0" lvl="0" marL="0" rtl="0" algn="l">
              <a:spcBef>
                <a:spcPts val="0"/>
              </a:spcBef>
              <a:spcAft>
                <a:spcPts val="0"/>
              </a:spcAft>
              <a:buNone/>
            </a:pPr>
            <a:r>
              <a:rPr b="0" lang="en-US" sz="1200">
                <a:solidFill>
                  <a:schemeClr val="dk1"/>
                </a:solidFill>
              </a:rPr>
              <a:t>Chúng tôi chưa giới thiệu MapReduce nên không đi vào chi tiết ở đây</a:t>
            </a:r>
            <a:endParaRPr/>
          </a:p>
        </p:txBody>
      </p:sp>
      <p:sp>
        <p:nvSpPr>
          <p:cNvPr id="1308" name="Google Shape;1308;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a:t>
            </a:r>
            <a:endParaRPr b="1"/>
          </a:p>
          <a:p>
            <a:pPr indent="0" lvl="0" marL="0" marR="0" rtl="0" algn="l">
              <a:lnSpc>
                <a:spcPct val="100000"/>
              </a:lnSpc>
              <a:spcBef>
                <a:spcPts val="360"/>
              </a:spcBef>
              <a:spcAft>
                <a:spcPts val="0"/>
              </a:spcAft>
              <a:buClr>
                <a:schemeClr val="dk1"/>
              </a:buClr>
              <a:buSzPts val="1200"/>
              <a:buFont typeface="Arial"/>
              <a:buNone/>
            </a:pPr>
            <a:r>
              <a:rPr b="0" lang="en-US"/>
              <a:t>Dự án Apache Hadoop phát triển phần mềm nguồn mở cho điện toán phân tán, có thể mở rộng và đáng tin cậy.</a:t>
            </a:r>
            <a:endParaRPr/>
          </a:p>
          <a:p>
            <a:pPr indent="0" lvl="0" marL="0" marR="0" rtl="0" algn="l">
              <a:lnSpc>
                <a:spcPct val="100000"/>
              </a:lnSpc>
              <a:spcBef>
                <a:spcPts val="360"/>
              </a:spcBef>
              <a:spcAft>
                <a:spcPts val="0"/>
              </a:spcAft>
              <a:buClr>
                <a:schemeClr val="dk1"/>
              </a:buClr>
              <a:buSzPts val="1200"/>
              <a:buFont typeface="Arial"/>
              <a:buNone/>
            </a:pPr>
            <a:r>
              <a:rPr b="0" lang="en-US"/>
              <a:t>Chúng ta sẽ đề cập đến nguồn gốc và lợi ích của Apache Hadoop.</a:t>
            </a:r>
            <a:endParaRPr/>
          </a:p>
        </p:txBody>
      </p:sp>
      <p:sp>
        <p:nvSpPr>
          <p:cNvPr id="100" name="Google Shape;10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p5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8" name="Google Shape;1338;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u="none"/>
              <a:t>[Thông điệp chính]</a:t>
            </a:r>
            <a:endParaRPr/>
          </a:p>
          <a:p>
            <a:pPr indent="-942975" lvl="0" marL="942975" rtl="0" algn="l">
              <a:spcBef>
                <a:spcPts val="0"/>
              </a:spcBef>
              <a:spcAft>
                <a:spcPts val="0"/>
              </a:spcAft>
              <a:buNone/>
            </a:pPr>
            <a:r>
              <a:rPr b="1" lang="en-US" sz="1200"/>
              <a:t>Tính minh bạch:</a:t>
            </a:r>
            <a:r>
              <a:rPr lang="en-US" sz="1200"/>
              <a:t> </a:t>
            </a:r>
            <a:endParaRPr sz="1200"/>
          </a:p>
          <a:p>
            <a:pPr indent="0" lvl="0" marL="0" rtl="0" algn="l">
              <a:spcBef>
                <a:spcPts val="0"/>
              </a:spcBef>
              <a:spcAft>
                <a:spcPts val="0"/>
              </a:spcAft>
              <a:buNone/>
            </a:pPr>
            <a:r>
              <a:rPr lang="en-US" sz="1200"/>
              <a:t>Che giấu người dùng và nhà phát triển rằng họ đang ở trên một hệ thống phân tán.</a:t>
            </a:r>
            <a:endParaRPr/>
          </a:p>
          <a:p>
            <a:pPr indent="0" lvl="0" marL="0" rtl="0" algn="l">
              <a:spcBef>
                <a:spcPts val="0"/>
              </a:spcBef>
              <a:spcAft>
                <a:spcPts val="0"/>
              </a:spcAft>
              <a:buNone/>
            </a:pPr>
            <a:r>
              <a:rPr lang="en-US" sz="1200"/>
              <a:t>Họ sẽ cảm thấy như đang ở trên một máy chủ.</a:t>
            </a:r>
            <a:endParaRPr/>
          </a:p>
          <a:p>
            <a:pPr indent="0" lvl="0" marL="0" rtl="0" algn="l">
              <a:spcBef>
                <a:spcPts val="0"/>
              </a:spcBef>
              <a:spcAft>
                <a:spcPts val="0"/>
              </a:spcAft>
              <a:buNone/>
            </a:pPr>
            <a:r>
              <a:rPr lang="en-US" sz="1200"/>
              <a:t>Tất cả sự phức tạp của một hệ thống phân tán nên được ẩn khỏi người dùng và nhà phát triển để họ có thể tập trung giải quyết và phát triển các vấn đề và vấn đề cốt lõi thay vì phải lo lắng về các nhiệm vụ quản lý nhà cửa.</a:t>
            </a:r>
            <a:endParaRPr/>
          </a:p>
          <a:p>
            <a:pPr indent="0" lvl="0" marL="0" rtl="0" algn="l">
              <a:spcBef>
                <a:spcPts val="0"/>
              </a:spcBef>
              <a:spcAft>
                <a:spcPts val="0"/>
              </a:spcAft>
              <a:buNone/>
            </a:pPr>
            <a:r>
              <a:rPr lang="en-US" sz="1200"/>
              <a:t>(các nhiệm vụ sẽ bị ép buộc nếu hệ thống không minh bạch.)</a:t>
            </a:r>
            <a:endParaRPr sz="1200"/>
          </a:p>
          <a:p>
            <a:pPr indent="0" lvl="0" marL="0" rtl="0" algn="l">
              <a:spcBef>
                <a:spcPts val="0"/>
              </a:spcBef>
              <a:spcAft>
                <a:spcPts val="0"/>
              </a:spcAft>
              <a:buNone/>
            </a:pPr>
            <a:r>
              <a:rPr b="1" lang="en-US" sz="1200"/>
              <a:t> </a:t>
            </a:r>
            <a:endParaRPr sz="1200"/>
          </a:p>
          <a:p>
            <a:pPr indent="-942975" lvl="0" marL="942975" rtl="0" algn="l">
              <a:spcBef>
                <a:spcPts val="0"/>
              </a:spcBef>
              <a:spcAft>
                <a:spcPts val="0"/>
              </a:spcAft>
              <a:buNone/>
            </a:pPr>
            <a:r>
              <a:rPr b="1" lang="en-US" sz="1200"/>
              <a:t>Khả năng chịu lỗi:</a:t>
            </a:r>
            <a:endParaRPr b="1" sz="1200"/>
          </a:p>
          <a:p>
            <a:pPr indent="-942975" lvl="0" marL="942975" rtl="0" algn="l">
              <a:spcBef>
                <a:spcPts val="0"/>
              </a:spcBef>
              <a:spcAft>
                <a:spcPts val="0"/>
              </a:spcAft>
              <a:buNone/>
            </a:pPr>
            <a:r>
              <a:rPr lang="en-US" sz="1200"/>
              <a:t>Một hệ thống phân tán với nhiều thành phần phần cứng cuối cùng sẽ gặp lỗi.</a:t>
            </a:r>
            <a:endParaRPr/>
          </a:p>
          <a:p>
            <a:pPr indent="-942975" lvl="0" marL="942975" rtl="0" algn="l">
              <a:spcBef>
                <a:spcPts val="0"/>
              </a:spcBef>
              <a:spcAft>
                <a:spcPts val="0"/>
              </a:spcAft>
              <a:buNone/>
            </a:pPr>
            <a:r>
              <a:rPr lang="en-US" sz="1200"/>
              <a:t>Hệ thống phải được thiết kế để tiếp tục hoạt động mà không cần sự can thiệp của người dùng khi đối mặt với những lỗi này.</a:t>
            </a:r>
            <a:endParaRPr/>
          </a:p>
          <a:p>
            <a:pPr indent="-942975" lvl="0" marL="942975" rtl="0" algn="l">
              <a:spcBef>
                <a:spcPts val="0"/>
              </a:spcBef>
              <a:spcAft>
                <a:spcPts val="0"/>
              </a:spcAft>
              <a:buNone/>
            </a:pPr>
            <a:r>
              <a:rPr lang="en-US" sz="1200"/>
              <a:t>Hệ thống phải có sẵn các biện pháp để tự động phục hồi sau những lỗi này.</a:t>
            </a:r>
            <a:endParaRPr sz="1200"/>
          </a:p>
          <a:p>
            <a:pPr indent="-942975" lvl="0" marL="942975" rtl="0" algn="l">
              <a:spcBef>
                <a:spcPts val="0"/>
              </a:spcBef>
              <a:spcAft>
                <a:spcPts val="0"/>
              </a:spcAft>
              <a:buNone/>
            </a:pPr>
            <a:r>
              <a:rPr lang="en-US" sz="1200"/>
              <a:t> </a:t>
            </a:r>
            <a:endParaRPr/>
          </a:p>
          <a:p>
            <a:pPr indent="-942975" lvl="0" marL="942975" rtl="0" algn="l">
              <a:spcBef>
                <a:spcPts val="0"/>
              </a:spcBef>
              <a:spcAft>
                <a:spcPts val="0"/>
              </a:spcAft>
              <a:buNone/>
            </a:pPr>
            <a:r>
              <a:rPr b="1" lang="en-US" sz="1200"/>
              <a:t>Khả năng mở rộng: </a:t>
            </a:r>
            <a:endParaRPr/>
          </a:p>
          <a:p>
            <a:pPr indent="-942975" lvl="0" marL="942975" rtl="0" algn="l">
              <a:spcBef>
                <a:spcPts val="0"/>
              </a:spcBef>
              <a:spcAft>
                <a:spcPts val="0"/>
              </a:spcAft>
              <a:buNone/>
            </a:pPr>
            <a:r>
              <a:rPr lang="en-US" sz="1200"/>
              <a:t>Kiến trúc phải mở rộng quy mô khi khối lượng công việc tăng lên.</a:t>
            </a:r>
            <a:endParaRPr/>
          </a:p>
          <a:p>
            <a:pPr indent="-942975" lvl="0" marL="942975" rtl="0" algn="l">
              <a:spcBef>
                <a:spcPts val="0"/>
              </a:spcBef>
              <a:spcAft>
                <a:spcPts val="0"/>
              </a:spcAft>
              <a:buNone/>
            </a:pPr>
            <a:r>
              <a:rPr lang="en-US" sz="1200"/>
              <a:t>Nó nên mở rộng quy mô một cách minh bạch mà không làm tăng thêm độ phức tạp cho hệ thống.</a:t>
            </a:r>
            <a:endParaRPr sz="1200"/>
          </a:p>
          <a:p>
            <a:pPr indent="-942975" lvl="0" marL="942975" rtl="0" algn="l">
              <a:spcBef>
                <a:spcPts val="0"/>
              </a:spcBef>
              <a:spcAft>
                <a:spcPts val="0"/>
              </a:spcAft>
              <a:buNone/>
            </a:pPr>
            <a:r>
              <a:rPr lang="en-US" sz="1200"/>
              <a:t> </a:t>
            </a:r>
            <a:endParaRPr sz="1200"/>
          </a:p>
          <a:p>
            <a:pPr indent="-942975" lvl="0" marL="942975" rtl="0" algn="l">
              <a:spcBef>
                <a:spcPts val="0"/>
              </a:spcBef>
              <a:spcAft>
                <a:spcPts val="0"/>
              </a:spcAft>
              <a:buNone/>
            </a:pPr>
            <a:r>
              <a:rPr b="1" lang="en-US" sz="1200"/>
              <a:t>Tài nguyên được chia sẻ:</a:t>
            </a:r>
            <a:r>
              <a:rPr lang="en-US" sz="1200"/>
              <a:t> </a:t>
            </a:r>
            <a:endParaRPr/>
          </a:p>
          <a:p>
            <a:pPr indent="-942975" lvl="0" marL="942975" rtl="0" algn="l">
              <a:spcBef>
                <a:spcPts val="0"/>
              </a:spcBef>
              <a:spcAft>
                <a:spcPts val="0"/>
              </a:spcAft>
              <a:buNone/>
            </a:pPr>
            <a:r>
              <a:rPr lang="en-US" sz="1200"/>
              <a:t>Một hệ thống song song phân tán vốn dĩ sẽ có các tài nguyên phải được chia sẻ giữa những người dùng và ứng dụng khác nhau đang chạy trên nền tảng.</a:t>
            </a:r>
            <a:endParaRPr/>
          </a:p>
          <a:p>
            <a:pPr indent="-942975" lvl="0" marL="942975" rtl="0" algn="l">
              <a:spcBef>
                <a:spcPts val="0"/>
              </a:spcBef>
              <a:spcAft>
                <a:spcPts val="0"/>
              </a:spcAft>
              <a:buNone/>
            </a:pPr>
            <a:r>
              <a:rPr lang="en-US" sz="1200"/>
              <a:t>Những tài nguyên này nên được chia sẻ một cách hiệu quả và tối ưu. (tức là tối đa hóa việc sử dụng, cung cấp mức độ ưu tiên cho các ứng dụng chính trong khi chia sẻ công bằng cho những người khác)</a:t>
            </a:r>
            <a:endParaRPr sz="1200"/>
          </a:p>
          <a:p>
            <a:pPr indent="-942975" lvl="0" marL="942975" rtl="0" algn="l">
              <a:spcBef>
                <a:spcPts val="0"/>
              </a:spcBef>
              <a:spcAft>
                <a:spcPts val="0"/>
              </a:spcAft>
              <a:buNone/>
            </a:pPr>
            <a:r>
              <a:rPr lang="en-US" sz="1200"/>
              <a:t> </a:t>
            </a:r>
            <a:endParaRPr sz="1200"/>
          </a:p>
          <a:p>
            <a:pPr indent="-942975" lvl="0" marL="942975" rtl="0" algn="l">
              <a:spcBef>
                <a:spcPts val="0"/>
              </a:spcBef>
              <a:spcAft>
                <a:spcPts val="0"/>
              </a:spcAft>
              <a:buNone/>
            </a:pPr>
            <a:r>
              <a:rPr b="1" lang="en-US" sz="1200"/>
              <a:t>Sự cởi mở: </a:t>
            </a:r>
            <a:endParaRPr/>
          </a:p>
          <a:p>
            <a:pPr indent="-942975" lvl="0" marL="942975" rtl="0" algn="l">
              <a:spcBef>
                <a:spcPts val="0"/>
              </a:spcBef>
              <a:spcAft>
                <a:spcPts val="0"/>
              </a:spcAft>
              <a:buNone/>
            </a:pPr>
            <a:r>
              <a:rPr lang="en-US" sz="1200"/>
              <a:t>Hệ thống phải mở và có thể mở rộng.</a:t>
            </a:r>
            <a:endParaRPr/>
          </a:p>
          <a:p>
            <a:pPr indent="-942975" lvl="0" marL="942975" rtl="0" algn="l">
              <a:spcBef>
                <a:spcPts val="0"/>
              </a:spcBef>
              <a:spcAft>
                <a:spcPts val="0"/>
              </a:spcAft>
              <a:buNone/>
            </a:pPr>
            <a:r>
              <a:rPr lang="en-US" sz="1200"/>
              <a:t>Nó sẽ cho phép các chương trình bổ trợ tăng cường và mở rộng hệ thống mà không làm phức tạp thêm.</a:t>
            </a:r>
            <a:endParaRPr sz="1200"/>
          </a:p>
          <a:p>
            <a:pPr indent="-942975" lvl="0" marL="942975" rtl="0" algn="l">
              <a:spcBef>
                <a:spcPts val="0"/>
              </a:spcBef>
              <a:spcAft>
                <a:spcPts val="0"/>
              </a:spcAft>
              <a:buNone/>
            </a:pPr>
            <a:r>
              <a:t/>
            </a:r>
            <a:endParaRPr b="1" sz="1200"/>
          </a:p>
          <a:p>
            <a:pPr indent="-942975" lvl="0" marL="942975" rtl="0" algn="l">
              <a:spcBef>
                <a:spcPts val="0"/>
              </a:spcBef>
              <a:spcAft>
                <a:spcPts val="0"/>
              </a:spcAft>
              <a:buNone/>
            </a:pPr>
            <a:r>
              <a:rPr b="1" lang="en-US" sz="1200"/>
              <a:t>Bảo mật: </a:t>
            </a:r>
            <a:endParaRPr/>
          </a:p>
          <a:p>
            <a:pPr indent="-942975" lvl="0" marL="942975" rtl="0" algn="l">
              <a:spcBef>
                <a:spcPts val="0"/>
              </a:spcBef>
              <a:spcAft>
                <a:spcPts val="0"/>
              </a:spcAft>
              <a:buNone/>
            </a:pPr>
            <a:r>
              <a:rPr lang="en-US" sz="1200"/>
              <a:t>Cần có các hệ thống để đảm bảo rằng dữ liệu sẽ không bị xâm phạm.</a:t>
            </a:r>
            <a:endParaRPr/>
          </a:p>
          <a:p>
            <a:pPr indent="-942975" lvl="0" marL="942975" rtl="0" algn="l">
              <a:spcBef>
                <a:spcPts val="0"/>
              </a:spcBef>
              <a:spcAft>
                <a:spcPts val="0"/>
              </a:spcAft>
              <a:buNone/>
            </a:pPr>
            <a:r>
              <a:rPr lang="en-US" sz="1200"/>
              <a:t>Điều này bao gồm xác thực (xác minh bạn là ai), ủy quyền (cho phép bạn thực hiện một số hoạt động nhất định) và mã hóa (dữ liệu nằm yên trên cụm cũng như dữ liệu chuyển động khi dữ liệu di chuyển giữa các máy chủ và hệ thống)</a:t>
            </a:r>
            <a:endParaRPr/>
          </a:p>
        </p:txBody>
      </p:sp>
      <p:sp>
        <p:nvSpPr>
          <p:cNvPr id="1339" name="Google Shape;1339;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p5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4" name="Google Shape;1364;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[Hướng dẫn của giảng viên]</a:t>
            </a:r>
            <a:endParaRPr sz="1200">
              <a:solidFill>
                <a:schemeClr val="dk1"/>
              </a:solidFill>
            </a:endParaRPr>
          </a:p>
          <a:p>
            <a:pPr indent="0" lvl="0" marL="0" rtl="0" algn="l">
              <a:spcBef>
                <a:spcPts val="0"/>
              </a:spcBef>
              <a:spcAft>
                <a:spcPts val="0"/>
              </a:spcAft>
              <a:buNone/>
            </a:pPr>
            <a:r>
              <a:rPr lang="en-US" sz="1200">
                <a:solidFill>
                  <a:schemeClr val="dk1"/>
                </a:solidFill>
              </a:rPr>
              <a:t>Ở đây chúng tôi minh họa thời gian để đọc một terabyte dữ liệu.</a:t>
            </a:r>
            <a:endParaRPr/>
          </a:p>
          <a:p>
            <a:pPr indent="0" lvl="0" marL="0" rtl="0" algn="l">
              <a:spcBef>
                <a:spcPts val="0"/>
              </a:spcBef>
              <a:spcAft>
                <a:spcPts val="0"/>
              </a:spcAft>
              <a:buNone/>
            </a:pPr>
            <a:r>
              <a:rPr lang="en-US" sz="1200">
                <a:solidFill>
                  <a:schemeClr val="dk1"/>
                </a:solidFill>
              </a:rPr>
              <a:t>Nếu chúng tôi phải đọc 1 terabyte từ một đĩa cứng vật lý, thì sẽ mất gần 3 giờ.</a:t>
            </a:r>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US" sz="1200">
                <a:solidFill>
                  <a:schemeClr val="dk1"/>
                </a:solidFill>
              </a:rPr>
              <a:t>Nhấn mạnh với học sinh rằng quá trình xử lý Big Data xử lý dữ liệu trong phạm vi petabyte.</a:t>
            </a:r>
            <a:endParaRPr/>
          </a:p>
          <a:p>
            <a:pPr indent="0" lvl="0" marL="0" rtl="0" algn="l">
              <a:spcBef>
                <a:spcPts val="0"/>
              </a:spcBef>
              <a:spcAft>
                <a:spcPts val="0"/>
              </a:spcAft>
              <a:buNone/>
            </a:pPr>
            <a:r>
              <a:rPr lang="en-US" sz="1200">
                <a:solidFill>
                  <a:schemeClr val="dk1"/>
                </a:solidFill>
              </a:rPr>
              <a:t>Một petabyte là 1000 terabyte.</a:t>
            </a:r>
            <a:endParaRPr/>
          </a:p>
          <a:p>
            <a:pPr indent="0" lvl="0" marL="0" rtl="0" algn="l">
              <a:spcBef>
                <a:spcPts val="0"/>
              </a:spcBef>
              <a:spcAft>
                <a:spcPts val="0"/>
              </a:spcAft>
              <a:buNone/>
            </a:pPr>
            <a:r>
              <a:rPr lang="en-US" sz="1200">
                <a:solidFill>
                  <a:schemeClr val="dk1"/>
                </a:solidFill>
              </a:rPr>
              <a:t>Sẽ mất 3000 giờ hoặc 125 ngày để đọc lượng dữ liệu đó từ một đĩa (không phải là có thể lưu trữ nhiều dữ liệu đó trên một đĩa)</a:t>
            </a:r>
            <a:endParaRPr sz="1200">
              <a:solidFill>
                <a:schemeClr val="dk1"/>
              </a:solidFill>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Arial"/>
              <a:buNone/>
            </a:pPr>
            <a:r>
              <a:rPr b="1" lang="en-US" u="none"/>
              <a:t>[Thông điệp chính]</a:t>
            </a:r>
            <a:endParaRPr/>
          </a:p>
          <a:p>
            <a:pPr indent="0" lvl="0" marL="0" rtl="0" algn="l">
              <a:spcBef>
                <a:spcPts val="0"/>
              </a:spcBef>
              <a:spcAft>
                <a:spcPts val="0"/>
              </a:spcAft>
              <a:buNone/>
            </a:pPr>
            <a:r>
              <a:rPr lang="en-US" sz="1200">
                <a:solidFill>
                  <a:schemeClr val="dk1"/>
                </a:solidFill>
              </a:rPr>
              <a:t>Với lượng dữ liệu khổng lồ, việc di chuyển dữ liệu từ điểm a đến điểm b có thể mất rất nhiều thời gian.</a:t>
            </a:r>
            <a:endParaRPr/>
          </a:p>
          <a:p>
            <a:pPr indent="0" lvl="0" marL="0" rtl="0" algn="l">
              <a:spcBef>
                <a:spcPts val="0"/>
              </a:spcBef>
              <a:spcAft>
                <a:spcPts val="0"/>
              </a:spcAft>
              <a:buNone/>
            </a:pPr>
            <a:r>
              <a:rPr lang="en-US" sz="1200">
                <a:solidFill>
                  <a:schemeClr val="dk1"/>
                </a:solidFill>
              </a:rPr>
              <a:t>Thật không may, thời gian lưu lượng đĩa cứng không được cải thiện nhiều.</a:t>
            </a:r>
            <a:endParaRPr/>
          </a:p>
          <a:p>
            <a:pPr indent="0" lvl="0" marL="0" rtl="0" algn="l">
              <a:spcBef>
                <a:spcPts val="0"/>
              </a:spcBef>
              <a:spcAft>
                <a:spcPts val="0"/>
              </a:spcAft>
              <a:buNone/>
            </a:pPr>
            <a:r>
              <a:rPr lang="en-US" sz="1200">
                <a:solidFill>
                  <a:schemeClr val="dk1"/>
                </a:solidFill>
              </a:rPr>
              <a:t>Điều này là do những hạn chế vật lý của việc đọc dữ liệu từ đĩa cứng bằng kim.</a:t>
            </a:r>
            <a:endParaRPr/>
          </a:p>
        </p:txBody>
      </p:sp>
      <p:sp>
        <p:nvSpPr>
          <p:cNvPr id="1365" name="Google Shape;1365;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5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4" name="Google Shape;1374;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[Hướng dẫn của giảng viên]</a:t>
            </a:r>
            <a:endParaRPr sz="1200">
              <a:solidFill>
                <a:schemeClr val="dk1"/>
              </a:solidFill>
            </a:endParaRPr>
          </a:p>
          <a:p>
            <a:pPr indent="0" lvl="0" marL="0" rtl="0" algn="l">
              <a:spcBef>
                <a:spcPts val="0"/>
              </a:spcBef>
              <a:spcAft>
                <a:spcPts val="0"/>
              </a:spcAft>
              <a:buNone/>
            </a:pPr>
            <a:r>
              <a:rPr lang="en-US"/>
              <a:t>Slide này tiếp tục từ slide trước. Ở đây chúng tôi đang chia thời gian đọc dữ liệu theo toán học.</a:t>
            </a:r>
            <a:endParaRPr/>
          </a:p>
          <a:p>
            <a:pPr indent="0" lvl="0" marL="0" rtl="0" algn="l">
              <a:spcBef>
                <a:spcPts val="0"/>
              </a:spcBef>
              <a:spcAft>
                <a:spcPts val="0"/>
              </a:spcAft>
              <a:buNone/>
            </a:pPr>
            <a:r>
              <a:rPr lang="en-US"/>
              <a:t>Rõ ràng, dữ liệu sẽ không bao giờ thực sự được phân vùng lý tưởng như vậy để cho phép tất cả N lần đọc đồng thời.</a:t>
            </a:r>
            <a:endParaRPr/>
          </a:p>
          <a:p>
            <a:pPr indent="0" lvl="0" marL="0" rtl="0" algn="l">
              <a:spcBef>
                <a:spcPts val="0"/>
              </a:spcBef>
              <a:spcAft>
                <a:spcPts val="0"/>
              </a:spcAft>
              <a:buNone/>
            </a:pPr>
            <a:r>
              <a:rPr lang="en-US"/>
              <a:t>Hơn nữa, sẽ có thời gian lưu lượng truy cập mạng, vì vậy thời gian đọc thực tế ngay cả khi đọc song song thường sẽ lâu hơn nhiều.</a:t>
            </a:r>
            <a:endParaRPr/>
          </a:p>
          <a:p>
            <a:pPr indent="0" lvl="0" marL="0" rtl="0" algn="l">
              <a:spcBef>
                <a:spcPts val="0"/>
              </a:spcBef>
              <a:spcAft>
                <a:spcPts val="0"/>
              </a:spcAft>
              <a:buNone/>
            </a:pPr>
            <a:r>
              <a:rPr lang="en-US"/>
              <a:t>Trong slide tiếp theo, chúng tôi sẽ minh họa điểm này.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[Thông điệp chính]</a:t>
            </a:r>
            <a:endParaRPr b="1"/>
          </a:p>
          <a:p>
            <a:pPr indent="0" lvl="0" marL="0" rtl="0" algn="l">
              <a:spcBef>
                <a:spcPts val="0"/>
              </a:spcBef>
              <a:spcAft>
                <a:spcPts val="0"/>
              </a:spcAft>
              <a:buNone/>
            </a:pPr>
            <a:r>
              <a:rPr lang="en-US"/>
              <a:t>Ở đây chúng tôi minh họa cho sinh viên sức mạnh của xử lý song song.</a:t>
            </a:r>
            <a:endParaRPr/>
          </a:p>
          <a:p>
            <a:pPr indent="0" lvl="0" marL="0" rtl="0" algn="l">
              <a:spcBef>
                <a:spcPts val="0"/>
              </a:spcBef>
              <a:spcAft>
                <a:spcPts val="0"/>
              </a:spcAft>
              <a:buNone/>
            </a:pPr>
            <a:r>
              <a:rPr lang="en-US"/>
              <a:t>Trong ví dụ rất đơn giản này, chúng ta chỉ cần chia thời gian đọc đĩa cho số lần đọc đồng thời.</a:t>
            </a:r>
            <a:endParaRPr/>
          </a:p>
        </p:txBody>
      </p:sp>
      <p:sp>
        <p:nvSpPr>
          <p:cNvPr id="1375" name="Google Shape;1375;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p5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5" name="Google Shape;1405;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t>[Hướng dẫn của giảng viên]</a:t>
            </a:r>
            <a:endParaRPr sz="1200">
              <a:solidFill>
                <a:schemeClr val="dk1"/>
              </a:solidFill>
            </a:endParaRPr>
          </a:p>
          <a:p>
            <a:pPr indent="0" lvl="0" marL="0" rtl="0" algn="l">
              <a:spcBef>
                <a:spcPts val="0"/>
              </a:spcBef>
              <a:spcAft>
                <a:spcPts val="0"/>
              </a:spcAft>
              <a:buNone/>
            </a:pPr>
            <a:r>
              <a:rPr lang="en-US" sz="1200"/>
              <a:t>Trong vài slide tiếp theo, chúng tôi muốn trình bày một bức tranh thực tế hơn về việc đọc dữ liệu song song.</a:t>
            </a:r>
            <a:endParaRPr/>
          </a:p>
          <a:p>
            <a:pPr indent="0" lvl="0" marL="0" rtl="0" algn="l">
              <a:spcBef>
                <a:spcPts val="0"/>
              </a:spcBef>
              <a:spcAft>
                <a:spcPts val="0"/>
              </a:spcAft>
              <a:buNone/>
            </a:pPr>
            <a:r>
              <a:rPr lang="en-US" sz="1200"/>
              <a:t>Bằng cách đó, chúng tôi cũng sẽ trình bày cho sinh viên những thách thức đối với việc đọc đĩa song song hiệu quả.</a:t>
            </a:r>
            <a:endParaRPr/>
          </a:p>
          <a:p>
            <a:pPr indent="0" lvl="0" marL="0" rtl="0" algn="l">
              <a:spcBef>
                <a:spcPts val="0"/>
              </a:spcBef>
              <a:spcAft>
                <a:spcPts val="0"/>
              </a:spcAft>
              <a:buNone/>
            </a:pPr>
            <a:r>
              <a:rPr lang="en-US" sz="1200"/>
              <a:t>Học sinh nên hiểu rằng việc đọc đĩa song song thực tế thường sẽ phát sinh các chi phí đầu vào/đầu ra khác.</a:t>
            </a:r>
            <a:endParaRPr/>
          </a:p>
          <a:p>
            <a:pPr indent="0" lvl="0" marL="0" rtl="0" algn="l">
              <a:spcBef>
                <a:spcPts val="0"/>
              </a:spcBef>
              <a:spcAft>
                <a:spcPts val="0"/>
              </a:spcAft>
              <a:buNone/>
            </a:pPr>
            <a:r>
              <a:rPr lang="en-US" sz="1200"/>
              <a:t>Điều này bao gồm giao tiếp giữa máy chủ với máy chủ, chi phí liên lạc chuyển đổi sang chuyển đổi (nếu dữ liệu nếu được chuyển đến máy chủ trên giá đỡ khác), v.v.</a:t>
            </a:r>
            <a:endParaRPr/>
          </a:p>
        </p:txBody>
      </p:sp>
      <p:sp>
        <p:nvSpPr>
          <p:cNvPr id="1406" name="Google Shape;1406;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p5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t>[Hướng dẫn của giảng viên]</a:t>
            </a:r>
            <a:endParaRPr sz="1200">
              <a:solidFill>
                <a:schemeClr val="dk1"/>
              </a:solidFill>
            </a:endParaRPr>
          </a:p>
          <a:p>
            <a:pPr indent="0" lvl="0" marL="0" rtl="0" algn="l">
              <a:spcBef>
                <a:spcPts val="0"/>
              </a:spcBef>
              <a:spcAft>
                <a:spcPts val="0"/>
              </a:spcAft>
              <a:buNone/>
            </a:pPr>
            <a:r>
              <a:rPr lang="en-US" sz="1200"/>
              <a:t>Slide này tiếp tục từ slide trước.</a:t>
            </a:r>
            <a:endParaRPr sz="1200"/>
          </a:p>
          <a:p>
            <a:pPr indent="0" lvl="0" marL="0" rtl="0" algn="l">
              <a:spcBef>
                <a:spcPts val="0"/>
              </a:spcBef>
              <a:spcAft>
                <a:spcPts val="0"/>
              </a:spcAft>
              <a:buNone/>
            </a:pPr>
            <a:r>
              <a:t/>
            </a:r>
            <a:endParaRPr sz="1200"/>
          </a:p>
          <a:p>
            <a:pPr indent="0" lvl="0" marL="0" marR="0" rtl="0" algn="l">
              <a:lnSpc>
                <a:spcPct val="100000"/>
              </a:lnSpc>
              <a:spcBef>
                <a:spcPts val="0"/>
              </a:spcBef>
              <a:spcAft>
                <a:spcPts val="0"/>
              </a:spcAft>
              <a:buClr>
                <a:schemeClr val="dk1"/>
              </a:buClr>
              <a:buSzPts val="1200"/>
              <a:buFont typeface="Arial"/>
              <a:buNone/>
            </a:pPr>
            <a:r>
              <a:rPr b="1" lang="en-US" u="none"/>
              <a:t>[Thông điệp chính]</a:t>
            </a:r>
            <a:endParaRPr sz="1200" u="none"/>
          </a:p>
          <a:p>
            <a:pPr indent="0" lvl="0" marL="0" rtl="0" algn="l">
              <a:spcBef>
                <a:spcPts val="0"/>
              </a:spcBef>
              <a:spcAft>
                <a:spcPts val="0"/>
              </a:spcAft>
              <a:buNone/>
            </a:pPr>
            <a:r>
              <a:rPr lang="en-US" sz="1200"/>
              <a:t>Trong kịch bản đầu tiên, dữ liệu được phân chia thành các khối và được phân phối theo cách lý tưởng.</a:t>
            </a:r>
            <a:endParaRPr/>
          </a:p>
          <a:p>
            <a:pPr indent="0" lvl="0" marL="0" rtl="0" algn="l">
              <a:spcBef>
                <a:spcPts val="0"/>
              </a:spcBef>
              <a:spcAft>
                <a:spcPts val="0"/>
              </a:spcAft>
              <a:buNone/>
            </a:pPr>
            <a:r>
              <a:rPr lang="en-US" sz="1200"/>
              <a:t>Nói cách khác, mỗi máy chủ có một khối dữ liệu duy nhất để mọi khối có thể được đọc song song. (Hãy cẩn thận: Kịch bản không hoàn toàn chính xác.)</a:t>
            </a:r>
            <a:endParaRPr/>
          </a:p>
          <a:p>
            <a:pPr indent="0" lvl="0" marL="0" rtl="0" algn="l">
              <a:spcBef>
                <a:spcPts val="0"/>
              </a:spcBef>
              <a:spcAft>
                <a:spcPts val="0"/>
              </a:spcAft>
              <a:buNone/>
            </a:pPr>
            <a:r>
              <a:rPr lang="en-US" sz="1200"/>
              <a:t>Mỗi máy chủ có nhiều lõi và nhiều đĩa vật lý.</a:t>
            </a:r>
            <a:endParaRPr/>
          </a:p>
          <a:p>
            <a:pPr indent="0" lvl="0" marL="0" rtl="0" algn="l">
              <a:spcBef>
                <a:spcPts val="0"/>
              </a:spcBef>
              <a:spcAft>
                <a:spcPts val="0"/>
              </a:spcAft>
              <a:buNone/>
            </a:pPr>
            <a:r>
              <a:rPr lang="en-US" sz="1200"/>
              <a:t>Vì vậy, do đó, số lần đọc song song đồng thời tối đa sẽ là Tối thiểu (# đĩa, # lõi khả dụng).</a:t>
            </a:r>
            <a:endParaRPr/>
          </a:p>
          <a:p>
            <a:pPr indent="0" lvl="0" marL="0" rtl="0" algn="l">
              <a:spcBef>
                <a:spcPts val="0"/>
              </a:spcBef>
              <a:spcAft>
                <a:spcPts val="0"/>
              </a:spcAft>
              <a:buNone/>
            </a:pPr>
            <a:r>
              <a:rPr lang="en-US" sz="1200"/>
              <a:t>Điều này cũng giả định rằng mỗi khối được định vị vật lý trên các đĩa vật lý khác nhau sao cho có thể đọc song song đồng thời.</a:t>
            </a:r>
            <a:endParaRPr/>
          </a:p>
          <a:p>
            <a:pPr indent="0" lvl="0" marL="0" rtl="0" algn="l">
              <a:spcBef>
                <a:spcPts val="0"/>
              </a:spcBef>
              <a:spcAft>
                <a:spcPts val="0"/>
              </a:spcAft>
              <a:buNone/>
            </a:pPr>
            <a:r>
              <a:rPr lang="en-US" sz="1200"/>
              <a:t>Tuy nhiên, điều này sẽ làm bức tranh trở nên phức tạp hơn đối với những sinh viên chỉ đang cố gắng hiểu các nền tảng xử lý song song phân tán.</a:t>
            </a:r>
            <a:endParaRPr/>
          </a:p>
        </p:txBody>
      </p:sp>
      <p:sp>
        <p:nvSpPr>
          <p:cNvPr id="1482" name="Google Shape;1482;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p5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3" name="Google Shape;1583;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t>[Hướng dẫn của giảng viên]</a:t>
            </a:r>
            <a:endParaRPr sz="1200">
              <a:solidFill>
                <a:schemeClr val="dk1"/>
              </a:solidFill>
            </a:endParaRPr>
          </a:p>
          <a:p>
            <a:pPr indent="0" lvl="0" marL="0" rtl="0" algn="l">
              <a:spcBef>
                <a:spcPts val="0"/>
              </a:spcBef>
              <a:spcAft>
                <a:spcPts val="0"/>
              </a:spcAft>
              <a:buNone/>
            </a:pPr>
            <a:r>
              <a:rPr lang="en-US" sz="1200"/>
              <a:t>Slide này tiếp tục từ slide trước.</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marR="0" rtl="0" algn="l">
              <a:lnSpc>
                <a:spcPct val="100000"/>
              </a:lnSpc>
              <a:spcBef>
                <a:spcPts val="0"/>
              </a:spcBef>
              <a:spcAft>
                <a:spcPts val="0"/>
              </a:spcAft>
              <a:buClr>
                <a:schemeClr val="dk1"/>
              </a:buClr>
              <a:buSzPts val="1200"/>
              <a:buFont typeface="Arial"/>
              <a:buNone/>
            </a:pPr>
            <a:r>
              <a:rPr b="1" lang="en-US" u="none"/>
              <a:t>[Thông điệp chính]</a:t>
            </a:r>
            <a:endParaRPr sz="1200" u="none"/>
          </a:p>
          <a:p>
            <a:pPr indent="0" lvl="0" marL="0" rtl="0" algn="l">
              <a:spcBef>
                <a:spcPts val="0"/>
              </a:spcBef>
              <a:spcAft>
                <a:spcPts val="0"/>
              </a:spcAft>
              <a:buNone/>
            </a:pPr>
            <a:r>
              <a:rPr lang="en-US" sz="1200"/>
              <a:t>Trong kịch bản thứ hai, phân phối khối dữ liệu lý tưởng đã được thay thế khi các khối hiện được đặt trên cùng một máy chủ.</a:t>
            </a:r>
            <a:endParaRPr/>
          </a:p>
          <a:p>
            <a:pPr indent="0" lvl="0" marL="0" rtl="0" algn="l">
              <a:spcBef>
                <a:spcPts val="0"/>
              </a:spcBef>
              <a:spcAft>
                <a:spcPts val="0"/>
              </a:spcAft>
              <a:buNone/>
            </a:pPr>
            <a:r>
              <a:rPr lang="en-US" sz="1200"/>
              <a:t>Vì chúng tôi không làm phức tạp slide với nhiều đĩa và nhiều lõi, nên việc có các khối trên cùng một máy chủ có nghĩa là chúng không thể sẵn sàng song song.</a:t>
            </a:r>
            <a:endParaRPr/>
          </a:p>
          <a:p>
            <a:pPr indent="0" lvl="0" marL="0" rtl="0" algn="l">
              <a:spcBef>
                <a:spcPts val="0"/>
              </a:spcBef>
              <a:spcAft>
                <a:spcPts val="0"/>
              </a:spcAft>
              <a:buNone/>
            </a:pPr>
            <a:r>
              <a:rPr lang="en-US" sz="1200"/>
              <a:t>Tùy thuộc vào hệ thống tệp, điều này có nghĩa là các khối đó sẽ phát sinh lưu lượng truy cập mạng và được xử lý trên các máy chủ khả dụng khác.</a:t>
            </a:r>
            <a:endParaRPr/>
          </a:p>
        </p:txBody>
      </p:sp>
      <p:sp>
        <p:nvSpPr>
          <p:cNvPr id="1584" name="Google Shape;1584;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p5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3" name="Google Shape;1683;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sz="1200">
              <a:solidFill>
                <a:schemeClr val="dk1"/>
              </a:solidFill>
            </a:endParaRPr>
          </a:p>
          <a:p>
            <a:pPr indent="0" lvl="0" marL="0" rtl="0" algn="l">
              <a:spcBef>
                <a:spcPts val="0"/>
              </a:spcBef>
              <a:spcAft>
                <a:spcPts val="0"/>
              </a:spcAft>
              <a:buNone/>
            </a:pPr>
            <a:r>
              <a:rPr lang="en-US" sz="1200"/>
              <a:t>Vì vậy, trong vài slide tiếp theo, chúng tôi sẽ giới thiệu cho sinh viên kiến trúc Hadoop.</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Chúng tôi sẽ đề cập đến kiến trúc chính/phụ và từng vai trò chi tiết hơn trong các bài học sắp tới.</a:t>
            </a:r>
            <a:endParaRPr/>
          </a:p>
          <a:p>
            <a:pPr indent="0" lvl="0" marL="0" rtl="0" algn="l">
              <a:spcBef>
                <a:spcPts val="0"/>
              </a:spcBef>
              <a:spcAft>
                <a:spcPts val="0"/>
              </a:spcAft>
              <a:buNone/>
            </a:pPr>
            <a:r>
              <a:rPr lang="en-US" sz="1200"/>
              <a:t>Ở đây, chúng tôi chỉ muốn truyền đạt cho sinh viên rằng kiến trúc cho phép chúng tôi thêm các nút nô lệ (công nhân) vào cụm, bổ sung thêm khả năng lưu trữ và xử lý một cách hiệu quả.</a:t>
            </a:r>
            <a:endParaRPr sz="1200"/>
          </a:p>
          <a:p>
            <a:pPr indent="0" lvl="0" marL="0" rtl="0" algn="l">
              <a:spcBef>
                <a:spcPts val="0"/>
              </a:spcBef>
              <a:spcAft>
                <a:spcPts val="0"/>
              </a:spcAft>
              <a:buNone/>
            </a:pPr>
            <a:r>
              <a:t/>
            </a:r>
            <a:endParaRPr sz="1200"/>
          </a:p>
          <a:p>
            <a:pPr indent="0" lvl="0" marL="0" marR="0" rtl="0" algn="l">
              <a:lnSpc>
                <a:spcPct val="100000"/>
              </a:lnSpc>
              <a:spcBef>
                <a:spcPts val="0"/>
              </a:spcBef>
              <a:spcAft>
                <a:spcPts val="0"/>
              </a:spcAft>
              <a:buClr>
                <a:schemeClr val="dk1"/>
              </a:buClr>
              <a:buSzPts val="1200"/>
              <a:buFont typeface="Arial"/>
              <a:buNone/>
            </a:pPr>
            <a:r>
              <a:rPr b="1" lang="en-US" sz="1200" u="none"/>
              <a:t>[Thông điệp chính]</a:t>
            </a:r>
            <a:endParaRPr sz="1200" u="none"/>
          </a:p>
          <a:p>
            <a:pPr indent="0" lvl="0" marL="0" rtl="0" algn="l">
              <a:spcBef>
                <a:spcPts val="0"/>
              </a:spcBef>
              <a:spcAft>
                <a:spcPts val="0"/>
              </a:spcAft>
              <a:buNone/>
            </a:pPr>
            <a:r>
              <a:rPr lang="en-US" sz="1200"/>
              <a:t>Điều đầu tiên mà chúng tôi muốn sinh viên hiểu là không giống như các kiến trúc xử lý song song trước đây như MPP (Xử lý song song lớn), chi phí hợp lý có thể mở rộng quy mô (không mở rộng quy mô) là chỉ thị chính trong kiến trúc.</a:t>
            </a:r>
            <a:endParaRPr/>
          </a:p>
          <a:p>
            <a:pPr indent="0" lvl="0" marL="0" rtl="0" algn="l">
              <a:spcBef>
                <a:spcPts val="0"/>
              </a:spcBef>
              <a:spcAft>
                <a:spcPts val="0"/>
              </a:spcAft>
              <a:buNone/>
            </a:pPr>
            <a:r>
              <a:rPr lang="en-US" sz="1200"/>
              <a:t>Chi phí của đĩa cứng đã trở nên đủ thấp để kiến trúc máy khách-máy chủ thông thường không cần thiết.</a:t>
            </a:r>
            <a:endParaRPr/>
          </a:p>
          <a:p>
            <a:pPr indent="0" lvl="0" marL="0" rtl="0" algn="l">
              <a:spcBef>
                <a:spcPts val="0"/>
              </a:spcBef>
              <a:spcAft>
                <a:spcPts val="0"/>
              </a:spcAft>
              <a:buNone/>
            </a:pPr>
            <a:r>
              <a:rPr lang="en-US" sz="1200"/>
              <a:t>Thay vào đó, ý tưởng là đặt các đĩa cứng một cách rộng rãi trong toàn cụm. Dữ liệu được phân chia thành các khối và các khối này được sao chép vào các đĩa cứng vật lý.</a:t>
            </a:r>
            <a:endParaRPr/>
          </a:p>
          <a:p>
            <a:pPr indent="0" lvl="0" marL="0" rtl="0" algn="l">
              <a:spcBef>
                <a:spcPts val="0"/>
              </a:spcBef>
              <a:spcAft>
                <a:spcPts val="0"/>
              </a:spcAft>
              <a:buNone/>
            </a:pPr>
            <a:r>
              <a:rPr lang="en-US" sz="1200"/>
              <a:t>Trình tiện ích phần mềm đảm bảo rằng các khối không bị sao chép dưới mức và tự động tạo các bản sao thay thế khi cần thiết.</a:t>
            </a:r>
            <a:endParaRPr/>
          </a:p>
          <a:p>
            <a:pPr indent="0" lvl="0" marL="0" rtl="0" algn="l">
              <a:spcBef>
                <a:spcPts val="0"/>
              </a:spcBef>
              <a:spcAft>
                <a:spcPts val="0"/>
              </a:spcAft>
              <a:buNone/>
            </a:pPr>
            <a:r>
              <a:rPr lang="en-US" sz="1200"/>
              <a:t>Do dữ liệu được sao chép và có sẵn ở nhiều vị trí nên ý tưởng là xử lý dữ liệu tại nơi dữ liệu được lưu trữ thay vì di chuyển dữ liệu để xử lý. (Tất nhiên, việc di chuyển dữ liệu vẫn có thể cần thiết nếu các máy chủ có khối dữ liệu cần thiết không khả dụng)</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Các máy chủ được sử dụng trong cụm không phải là máy chủ lớp nhà cung cấp dịch vụ.</a:t>
            </a:r>
            <a:endParaRPr/>
          </a:p>
          <a:p>
            <a:pPr indent="0" lvl="0" marL="0" rtl="0" algn="l">
              <a:spcBef>
                <a:spcPts val="0"/>
              </a:spcBef>
              <a:spcAft>
                <a:spcPts val="0"/>
              </a:spcAft>
              <a:buNone/>
            </a:pPr>
            <a:r>
              <a:rPr lang="en-US" sz="1200"/>
              <a:t>Họ là những máy chủ hàng hóa. Điều này có nghĩa là tỷ lệ thất bại sẽ cao hơn nhiều.</a:t>
            </a:r>
            <a:endParaRPr/>
          </a:p>
          <a:p>
            <a:pPr indent="0" lvl="0" marL="0" rtl="0" algn="l">
              <a:spcBef>
                <a:spcPts val="0"/>
              </a:spcBef>
              <a:spcAft>
                <a:spcPts val="0"/>
              </a:spcAft>
              <a:buNone/>
            </a:pPr>
            <a:r>
              <a:rPr lang="en-US" sz="1200"/>
              <a:t>Điều này trở nên trầm trọng hơn (thậm chí còn tồi tệ hơn) bởi số lượng lớn máy chủ trong cụm.</a:t>
            </a:r>
            <a:endParaRPr/>
          </a:p>
          <a:p>
            <a:pPr indent="0" lvl="0" marL="0" rtl="0" algn="l">
              <a:spcBef>
                <a:spcPts val="0"/>
              </a:spcBef>
              <a:spcAft>
                <a:spcPts val="0"/>
              </a:spcAft>
              <a:buNone/>
            </a:pPr>
            <a:r>
              <a:rPr lang="en-US" sz="1200"/>
              <a:t>Xác suất thất bại được nhân với số lượng máy chủ trong cụm.</a:t>
            </a:r>
            <a:endParaRPr/>
          </a:p>
          <a:p>
            <a:pPr indent="0" lvl="0" marL="0" rtl="0" algn="l">
              <a:spcBef>
                <a:spcPts val="0"/>
              </a:spcBef>
              <a:spcAft>
                <a:spcPts val="0"/>
              </a:spcAft>
              <a:buNone/>
            </a:pPr>
            <a:r>
              <a:rPr lang="en-US" sz="1200"/>
              <a:t>Trong các kiến trúc khác, phần cứng loại tàu sân bay đắt tiền là tuyến phòng thủ đầu tiên chống lại lỗi phần cứng.</a:t>
            </a:r>
            <a:endParaRPr/>
          </a:p>
          <a:p>
            <a:pPr indent="0" lvl="0" marL="0" rtl="0" algn="l">
              <a:spcBef>
                <a:spcPts val="0"/>
              </a:spcBef>
              <a:spcAft>
                <a:spcPts val="0"/>
              </a:spcAft>
              <a:buNone/>
            </a:pPr>
            <a:r>
              <a:rPr lang="en-US" sz="1200"/>
              <a:t>Nhiều phần cứng được sao chép có khả năng trao đổi nóng (trao đổi phần cứng bị lỗi mà không cần phải tắt nguồn) là tuyến phòng thủ thứ hai.</a:t>
            </a:r>
            <a:endParaRPr/>
          </a:p>
          <a:p>
            <a:pPr indent="0" lvl="0" marL="0" rtl="0" algn="l">
              <a:spcBef>
                <a:spcPts val="0"/>
              </a:spcBef>
              <a:spcAft>
                <a:spcPts val="0"/>
              </a:spcAft>
              <a:buNone/>
            </a:pPr>
            <a:r>
              <a:rPr lang="en-US" sz="1200"/>
              <a:t>Trong kiến trúc Hadoop, tất cả những điều này được thay thế bằng phần mềm xử lý các điều kiện lỗi một cách tự động và duyên dáng.</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Nhiều dịch vụ hệ thống (lưu trữ, xử lý, quản lý tài nguyên) sử dụng kiến trúc chủ-tớ.</a:t>
            </a:r>
            <a:endParaRPr/>
          </a:p>
          <a:p>
            <a:pPr indent="0" lvl="0" marL="0" rtl="0" algn="l">
              <a:spcBef>
                <a:spcPts val="0"/>
              </a:spcBef>
              <a:spcAft>
                <a:spcPts val="0"/>
              </a:spcAft>
              <a:buNone/>
            </a:pPr>
            <a:r>
              <a:rPr lang="en-US" sz="1200"/>
              <a:t>Trong kiến trúc này có các daemon chủ và nô lệ.</a:t>
            </a:r>
            <a:endParaRPr/>
          </a:p>
        </p:txBody>
      </p:sp>
      <p:sp>
        <p:nvSpPr>
          <p:cNvPr id="1684" name="Google Shape;1684;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p5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2" name="Google Shape;1692;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u="none"/>
              <a:t>[Thông điệp chính]</a:t>
            </a:r>
            <a:endParaRPr/>
          </a:p>
          <a:p>
            <a:pPr indent="0" lvl="0" marL="0" rtl="0" algn="l">
              <a:spcBef>
                <a:spcPts val="0"/>
              </a:spcBef>
              <a:spcAft>
                <a:spcPts val="0"/>
              </a:spcAft>
              <a:buNone/>
            </a:pPr>
            <a:r>
              <a:rPr lang="en-US"/>
              <a:t>2003, Google đã trở thành công cụ tìm kiếm và nền tảng web toàn cầu lớn nhất thế giới.</a:t>
            </a:r>
            <a:endParaRPr/>
          </a:p>
          <a:p>
            <a:pPr indent="0" lvl="0" marL="0" rtl="0" algn="l">
              <a:spcBef>
                <a:spcPts val="0"/>
              </a:spcBef>
              <a:spcAft>
                <a:spcPts val="0"/>
              </a:spcAft>
              <a:buNone/>
            </a:pPr>
            <a:r>
              <a:rPr lang="en-US"/>
              <a:t>Yêu cầu kỹ thuật của Google không gì khác hơn là lưu trữ và lập chỉ mục toàn bộ nội dung của world wide web.</a:t>
            </a:r>
            <a:endParaRPr/>
          </a:p>
          <a:p>
            <a:pPr indent="0" lvl="0" marL="0" rtl="0" algn="l">
              <a:spcBef>
                <a:spcPts val="0"/>
              </a:spcBef>
              <a:spcAft>
                <a:spcPts val="0"/>
              </a:spcAft>
              <a:buNone/>
            </a:pPr>
            <a:r>
              <a:rPr lang="en-US"/>
              <a:t>Như bạn có thể tưởng tượng, vấn đề dữ liệu lớn có lẽ là nghiêm trọng nhất tại Google.</a:t>
            </a:r>
            <a:endParaRPr/>
          </a:p>
          <a:p>
            <a:pPr indent="0" lvl="0" marL="0" rtl="0" algn="l">
              <a:spcBef>
                <a:spcPts val="0"/>
              </a:spcBef>
              <a:spcAft>
                <a:spcPts val="0"/>
              </a:spcAft>
              <a:buNone/>
            </a:pPr>
            <a:r>
              <a:rPr lang="en-US"/>
              <a:t>Google là một trong những doanh nghiệp đầu tiên cảm thấy khó khăn khi xử lý dữ liệu lớn và 2 bài báo này phản ánh giải pháp của họ cho vấn đề này.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Hadoop được tạo ra bởi Doug Cut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Doug Cutting đang làm việc trong dự án Nutch.</a:t>
            </a:r>
            <a:endParaRPr/>
          </a:p>
          <a:p>
            <a:pPr indent="0" lvl="0" marL="0" rtl="0" algn="l">
              <a:spcBef>
                <a:spcPts val="0"/>
              </a:spcBef>
              <a:spcAft>
                <a:spcPts val="0"/>
              </a:spcAft>
              <a:buNone/>
            </a:pPr>
            <a:r>
              <a:rPr lang="en-US"/>
              <a:t>Mục tiêu của dự án là tạo ra một hệ thống công cụ tìm kiếm có thể lập chỉ mục cho một tỷ trang và hơn thế nữa.</a:t>
            </a:r>
            <a:endParaRPr/>
          </a:p>
          <a:p>
            <a:pPr indent="0" lvl="0" marL="0" rtl="0" algn="l">
              <a:spcBef>
                <a:spcPts val="0"/>
              </a:spcBef>
              <a:spcAft>
                <a:spcPts val="0"/>
              </a:spcAft>
              <a:buNone/>
            </a:pPr>
            <a:r>
              <a:rPr lang="en-US"/>
              <a:t>Tuy nhiên, khi họ tiến hành dự án, Cutting nhận ra rằng chi phí của hệ thống mà họ đang tạo ra sẽ không khả thi và sẽ không mở rộng khi có nhiều trang web yêu cầu lập chỉ mục.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Đây là lúc Doug Cutting đọc sách trắng của Google và quyết định áp dụng những ý tưởng đó.</a:t>
            </a:r>
            <a:endParaRPr/>
          </a:p>
          <a:p>
            <a:pPr indent="0" lvl="0" marL="0" rtl="0" algn="l">
              <a:spcBef>
                <a:spcPts val="0"/>
              </a:spcBef>
              <a:spcAft>
                <a:spcPts val="0"/>
              </a:spcAft>
              <a:buNone/>
            </a:pPr>
            <a:r>
              <a:rPr lang="en-US"/>
              <a:t>Anh ấy cần nhiều nguồn lực hơn để làm việc trong dự án hơn là nguồn lực có sẵn trong dự án Nutch.</a:t>
            </a:r>
            <a:endParaRPr/>
          </a:p>
          <a:p>
            <a:pPr indent="0" lvl="0" marL="0" rtl="0" algn="l">
              <a:spcBef>
                <a:spcPts val="0"/>
              </a:spcBef>
              <a:spcAft>
                <a:spcPts val="0"/>
              </a:spcAft>
              <a:buNone/>
            </a:pPr>
            <a:r>
              <a:rPr lang="en-US"/>
              <a:t>Doug Cutting gia nhập Yahoo, nơi anh bắt đầu triển khai các ý tưởng từ sách trắng của Google</a:t>
            </a:r>
            <a:endParaRPr/>
          </a:p>
          <a:p>
            <a:pPr indent="0" lvl="0" marL="0" rtl="0" algn="l">
              <a:spcBef>
                <a:spcPts val="0"/>
              </a:spcBef>
              <a:spcAft>
                <a:spcPts val="0"/>
              </a:spcAft>
              <a:buNone/>
            </a:pPr>
            <a:r>
              <a:rPr lang="en-US"/>
              <a:t>Ông đặt tên cho dự án là "Hadoop" theo tên con voi đồ chơi màu vàng của con trai mình.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Đến năm 2007, Yahoo đã thử nghiệm thành công Hadoop trên cụm 1000 nút.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Đến tháng 7 năm 2008, Hadoop đã được thử nghiệm thành công trên 4000 nút thông qua Quỹ Phần mềm Apache.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Vào năm 2009, Hadoop đã thử nghiệm thành công việc sắp xếp một PetaByte dữ liệu trong vòng chưa đầy 17 giờ, xử lý hàng tỷ lượt tìm kiếm và lập chỉ mục cho hàng triệu trang web.</a:t>
            </a:r>
            <a:endParaRPr/>
          </a:p>
          <a:p>
            <a:pPr indent="0" lvl="0" marL="0" rtl="0" algn="l">
              <a:spcBef>
                <a:spcPts val="0"/>
              </a:spcBef>
              <a:spcAft>
                <a:spcPts val="0"/>
              </a:spcAft>
              <a:buNone/>
            </a:pPr>
            <a:r>
              <a:rPr lang="en-US"/>
              <a:t>Doug Cutting rời Yahoo và gia nhập Cloudera - một startup mới chuyên truyền bá Hadoop.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Vào tháng 12 năm 2011, Apache Software Foundation đã phát hành Apache Hadoop phiên bản 1.0, tiếp theo là phiên bản 2.0 chứa Yarn vào tháng 5 năm 2012.</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US" sz="1200">
                <a:solidFill>
                  <a:schemeClr val="dk1"/>
                </a:solidFill>
              </a:rPr>
              <a:t>Vào ngày 13 tháng 12 năm 2017, bản phát hành 3.0.0 đã có sẵn..</a:t>
            </a:r>
            <a:endParaRPr/>
          </a:p>
          <a:p>
            <a:pPr indent="0" lvl="0" marL="0" rtl="0" algn="l">
              <a:spcBef>
                <a:spcPts val="0"/>
              </a:spcBef>
              <a:spcAft>
                <a:spcPts val="0"/>
              </a:spcAft>
              <a:buNone/>
            </a:pPr>
            <a:r>
              <a:t/>
            </a:r>
            <a:endParaRPr/>
          </a:p>
          <a:p>
            <a:pPr indent="0" lvl="0" marL="0" marR="0" rtl="0" algn="l">
              <a:lnSpc>
                <a:spcPct val="100000"/>
              </a:lnSpc>
              <a:spcBef>
                <a:spcPts val="360"/>
              </a:spcBef>
              <a:spcAft>
                <a:spcPts val="0"/>
              </a:spcAft>
              <a:buClr>
                <a:schemeClr val="dk1"/>
              </a:buClr>
              <a:buSzPts val="1200"/>
              <a:buFont typeface="Arial"/>
              <a:buNone/>
            </a:pPr>
            <a:r>
              <a:rPr b="1" lang="en-US"/>
              <a:t>[Nguồn tài liệu tham khảo]</a:t>
            </a:r>
            <a:endParaRPr/>
          </a:p>
          <a:p>
            <a:pPr indent="0" lvl="0" marL="0" rtl="0" algn="l">
              <a:spcBef>
                <a:spcPts val="0"/>
              </a:spcBef>
              <a:spcAft>
                <a:spcPts val="0"/>
              </a:spcAft>
              <a:buNone/>
            </a:pPr>
            <a:r>
              <a:rPr lang="en-US"/>
              <a:t>Hệ thống tệp của Google - https://pdos.csail.mit.edu/6.824/papers/gfs.pdf</a:t>
            </a:r>
            <a:endParaRPr/>
          </a:p>
          <a:p>
            <a:pPr indent="0" lvl="0" marL="0" rtl="0" algn="l">
              <a:spcBef>
                <a:spcPts val="0"/>
              </a:spcBef>
              <a:spcAft>
                <a:spcPts val="0"/>
              </a:spcAft>
              <a:buNone/>
            </a:pPr>
            <a:r>
              <a:rPr lang="en-US"/>
              <a:t>MapReduce - https://static.usenix.org/publications/library/proceedings/osdi04/tech/full_papers/dean/dean.pdf</a:t>
            </a:r>
            <a:endParaRPr/>
          </a:p>
          <a:p>
            <a:pPr indent="0" lvl="0" marL="0" rtl="0" algn="l">
              <a:spcBef>
                <a:spcPts val="0"/>
              </a:spcBef>
              <a:spcAft>
                <a:spcPts val="0"/>
              </a:spcAft>
              <a:buNone/>
            </a:pPr>
            <a:r>
              <a:rPr lang="en-US"/>
              <a:t>https://www.techgoondu.com/2015/12/30/its-still-early-days-for-big-data/</a:t>
            </a:r>
            <a:endParaRPr/>
          </a:p>
        </p:txBody>
      </p:sp>
      <p:sp>
        <p:nvSpPr>
          <p:cNvPr id="1693" name="Google Shape;1693;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p6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5" name="Google Shape;1725;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u="none"/>
              <a:t>[Thông điệp chính]</a:t>
            </a:r>
            <a:endParaRPr sz="1200" u="none"/>
          </a:p>
          <a:p>
            <a:pPr indent="0" lvl="0" marL="0" rtl="0" algn="l">
              <a:spcBef>
                <a:spcPts val="0"/>
              </a:spcBef>
              <a:spcAft>
                <a:spcPts val="0"/>
              </a:spcAft>
              <a:buNone/>
            </a:pPr>
            <a:r>
              <a:rPr lang="en-US" sz="1200"/>
              <a:t>Có các tính năng chính của Hadoop.</a:t>
            </a:r>
            <a:endParaRPr/>
          </a:p>
          <a:p>
            <a:pPr indent="0" lvl="0" marL="0" rtl="0" algn="l">
              <a:spcBef>
                <a:spcPts val="0"/>
              </a:spcBef>
              <a:spcAft>
                <a:spcPts val="0"/>
              </a:spcAft>
              <a:buNone/>
            </a:pPr>
            <a:r>
              <a:t/>
            </a:r>
            <a:endParaRPr sz="1200"/>
          </a:p>
          <a:p>
            <a:pPr indent="-171450" lvl="0" marL="171450" marR="0" rtl="0" algn="l">
              <a:lnSpc>
                <a:spcPct val="100000"/>
              </a:lnSpc>
              <a:spcBef>
                <a:spcPts val="0"/>
              </a:spcBef>
              <a:spcAft>
                <a:spcPts val="0"/>
              </a:spcAft>
              <a:buClr>
                <a:schemeClr val="dk1"/>
              </a:buClr>
              <a:buSzPts val="1200"/>
              <a:buFont typeface="Arial"/>
              <a:buChar char="•"/>
            </a:pPr>
            <a:r>
              <a:rPr lang="en-US" sz="1200"/>
              <a:t>Tính linh hoạt:  </a:t>
            </a:r>
            <a:br>
              <a:rPr lang="en-US" sz="1200"/>
            </a:br>
            <a:r>
              <a:rPr lang="en-US" sz="1200"/>
              <a:t>Hadoop quản lý dữ liệu dù có cấu trúc hay không cấu trúc, được mã hóa hay định dạng, hay nay là loại dữ liệu khác. Hadoop mang lại giá trị cho bảng nơi dữ liệu phi cấu trúc có thể hữu ích trong quá trình ra quyết định.</a:t>
            </a:r>
            <a:endParaRPr sz="1200"/>
          </a:p>
          <a:p>
            <a:pPr indent="-95250" lvl="0" marL="171450" rtl="0" algn="l">
              <a:spcBef>
                <a:spcPts val="0"/>
              </a:spcBef>
              <a:spcAft>
                <a:spcPts val="0"/>
              </a:spcAft>
              <a:buClr>
                <a:schemeClr val="dk1"/>
              </a:buClr>
              <a:buSzPts val="1200"/>
              <a:buFont typeface="Arial"/>
              <a:buNone/>
            </a:pPr>
            <a:r>
              <a:t/>
            </a:r>
            <a:endParaRPr sz="1200"/>
          </a:p>
          <a:p>
            <a:pPr indent="-171450" lvl="0" marL="171450" rtl="0" algn="l">
              <a:spcBef>
                <a:spcPts val="0"/>
              </a:spcBef>
              <a:spcAft>
                <a:spcPts val="0"/>
              </a:spcAft>
              <a:buClr>
                <a:schemeClr val="dk1"/>
              </a:buClr>
              <a:buSzPts val="1200"/>
              <a:buFont typeface="Arial"/>
              <a:buChar char="•"/>
            </a:pPr>
            <a:r>
              <a:rPr lang="en-US" sz="1200"/>
              <a:t>Khả năng chịu lỗi: </a:t>
            </a:r>
            <a:br>
              <a:rPr lang="en-US" sz="1200"/>
            </a:br>
            <a:r>
              <a:rPr lang="en-US" sz="1200"/>
              <a:t>Trong Hadoop, dữ liệu được lưu trữ trong HDFS nơi dữ liệu tự động được sao chép tại hai vị trí khác. Vì vậy, ngay cả khi một hoặc hai trong số các hệ thống bị sập, ít nhất tệp vẫn có sẵn trên hệ thống thứ ba. Điều này mang lại mức độ chịu lỗi cao</a:t>
            </a:r>
            <a:endParaRPr sz="1200"/>
          </a:p>
          <a:p>
            <a:pPr indent="-95250" lvl="0" marL="171450" rtl="0" algn="l">
              <a:spcBef>
                <a:spcPts val="0"/>
              </a:spcBef>
              <a:spcAft>
                <a:spcPts val="0"/>
              </a:spcAft>
              <a:buClr>
                <a:schemeClr val="dk1"/>
              </a:buClr>
              <a:buSzPts val="1200"/>
              <a:buFont typeface="Arial"/>
              <a:buNone/>
            </a:pPr>
            <a:r>
              <a:t/>
            </a:r>
            <a:endParaRPr sz="1200"/>
          </a:p>
          <a:p>
            <a:pPr indent="-171450" lvl="0" marL="171450" rtl="0" algn="l">
              <a:spcBef>
                <a:spcPts val="0"/>
              </a:spcBef>
              <a:spcAft>
                <a:spcPts val="0"/>
              </a:spcAft>
              <a:buClr>
                <a:schemeClr val="dk1"/>
              </a:buClr>
              <a:buSzPts val="1200"/>
              <a:buFont typeface="Arial"/>
              <a:buChar char="•"/>
            </a:pPr>
            <a:r>
              <a:rPr lang="en-US" sz="1200"/>
              <a:t>Mạnh mẽ:  </a:t>
            </a:r>
            <a:br>
              <a:rPr lang="en-US" sz="1200"/>
            </a:br>
            <a:r>
              <a:rPr lang="en-US" sz="1200"/>
              <a:t>Hadoop có một hệ sinh thái rất mạnh mẽ, rất phù hợp để đáp ứng nhu cầu phân tích của các nhà phát triển và các tổ chức từ nhỏ đến lớn. Hệ sinh thái Hadoop đi kèm với một bộ công cụ và công nghệ khiến nó rất phù hợp để cung cấp cho nhiều nhu cầu xử lý dữ liệu.</a:t>
            </a:r>
            <a:endParaRPr/>
          </a:p>
          <a:p>
            <a:pPr indent="-95250" lvl="0" marL="171450" rtl="0" algn="l">
              <a:spcBef>
                <a:spcPts val="0"/>
              </a:spcBef>
              <a:spcAft>
                <a:spcPts val="0"/>
              </a:spcAft>
              <a:buClr>
                <a:schemeClr val="dk1"/>
              </a:buClr>
              <a:buSzPts val="1200"/>
              <a:buFont typeface="Arial"/>
              <a:buNone/>
            </a:pPr>
            <a:r>
              <a:t/>
            </a:r>
            <a:endParaRPr sz="1200"/>
          </a:p>
          <a:p>
            <a:pPr indent="-171450" lvl="0" marL="171450" rtl="0" algn="l">
              <a:spcBef>
                <a:spcPts val="0"/>
              </a:spcBef>
              <a:spcAft>
                <a:spcPts val="0"/>
              </a:spcAft>
              <a:buClr>
                <a:schemeClr val="dk1"/>
              </a:buClr>
              <a:buSzPts val="1200"/>
              <a:buFont typeface="Arial"/>
              <a:buChar char="•"/>
            </a:pPr>
            <a:r>
              <a:rPr lang="en-US" sz="1200"/>
              <a:t>Nhanh:  </a:t>
            </a:r>
            <a:br>
              <a:rPr lang="en-US" sz="1200"/>
            </a:br>
            <a:r>
              <a:rPr lang="en-US" sz="1200"/>
              <a:t>Hadoop cực kỳ giỏi trong việc xử lý hàng loạt khối lượng lớn vì khả năng xử lý song song của nó. Hadoop có thể thực hiện các quy trình hàng loạt nhanh hơn 10 lần so với trên một máy chủ luồng hoặc trên máy tính lớn</a:t>
            </a:r>
            <a:endParaRPr sz="1200"/>
          </a:p>
          <a:p>
            <a:pPr indent="-95250" lvl="0" marL="171450" rtl="0" algn="l">
              <a:spcBef>
                <a:spcPts val="0"/>
              </a:spcBef>
              <a:spcAft>
                <a:spcPts val="0"/>
              </a:spcAft>
              <a:buClr>
                <a:schemeClr val="dk1"/>
              </a:buClr>
              <a:buSzPts val="1200"/>
              <a:buFont typeface="Arial"/>
              <a:buNone/>
            </a:pPr>
            <a:r>
              <a:t/>
            </a:r>
            <a:endParaRPr sz="1200"/>
          </a:p>
          <a:p>
            <a:pPr indent="-171450" lvl="0" marL="171450" rtl="0" algn="l">
              <a:spcBef>
                <a:spcPts val="0"/>
              </a:spcBef>
              <a:spcAft>
                <a:spcPts val="0"/>
              </a:spcAft>
              <a:buClr>
                <a:schemeClr val="dk1"/>
              </a:buClr>
              <a:buSzPts val="1200"/>
              <a:buFont typeface="Arial"/>
              <a:buChar char="•"/>
            </a:pPr>
            <a:r>
              <a:rPr lang="en-US" sz="1200"/>
              <a:t>Chi phí hiệu quả: </a:t>
            </a:r>
            <a:br>
              <a:rPr lang="en-US" sz="1200"/>
            </a:br>
            <a:r>
              <a:rPr lang="en-US" sz="1200"/>
              <a:t>Trong Hadoop, dữ liệu được lưu trữ trong HDFS nơi dữ liệu tự động được sao chép tại hai vị trí khác. Vì vậy, ngay cả khi một hoặc hai trong số các hệ thống bị sập, ít nhất tệp vẫn có sẵn trên hệ thống thứ ba. Điều này mang lại mức độ chịu lỗi cao</a:t>
            </a:r>
            <a:endParaRPr sz="1200"/>
          </a:p>
          <a:p>
            <a:pPr indent="-95250" lvl="0" marL="171450" rtl="0" algn="l">
              <a:spcBef>
                <a:spcPts val="0"/>
              </a:spcBef>
              <a:spcAft>
                <a:spcPts val="0"/>
              </a:spcAft>
              <a:buClr>
                <a:schemeClr val="dk1"/>
              </a:buClr>
              <a:buSzPts val="1200"/>
              <a:buFont typeface="Arial"/>
              <a:buNone/>
            </a:pPr>
            <a:r>
              <a:t/>
            </a:r>
            <a:endParaRPr sz="1200"/>
          </a:p>
          <a:p>
            <a:pPr indent="-171450" lvl="0" marL="171450" rtl="0" algn="l">
              <a:spcBef>
                <a:spcPts val="0"/>
              </a:spcBef>
              <a:spcAft>
                <a:spcPts val="0"/>
              </a:spcAft>
              <a:buClr>
                <a:schemeClr val="dk1"/>
              </a:buClr>
              <a:buSzPts val="1200"/>
              <a:buFont typeface="Arial"/>
              <a:buChar char="•"/>
            </a:pPr>
            <a:r>
              <a:rPr lang="en-US" sz="1200"/>
              <a:t>Khả năng mở rộng:</a:t>
            </a:r>
            <a:br>
              <a:rPr lang="en-US" sz="1200"/>
            </a:br>
            <a:r>
              <a:rPr lang="en-US" sz="1200"/>
              <a:t>Hadoop là một nền tảng có khả năng mở rộng cực cao, nơi có thể dễ dàng thêm các nút mới vào hệ thống khi khối lượng dữ liệu của nhu cầu xử lý tăng lên mà không làm thay đổi bất kỳ thứ gì trong các hệ thống hoặc chương trình hiện có.</a:t>
            </a:r>
            <a:endParaRPr sz="1200"/>
          </a:p>
        </p:txBody>
      </p:sp>
      <p:sp>
        <p:nvSpPr>
          <p:cNvPr id="1726" name="Google Shape;1726;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p5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5" name="Google Shape;1745;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a:t>
            </a:r>
            <a:endParaRPr/>
          </a:p>
          <a:p>
            <a:pPr indent="0" lvl="0" marL="0" rtl="0" algn="l">
              <a:spcBef>
                <a:spcPts val="0"/>
              </a:spcBef>
              <a:spcAft>
                <a:spcPts val="0"/>
              </a:spcAft>
              <a:buNone/>
            </a:pPr>
            <a:r>
              <a:rPr lang="en-US"/>
              <a:t>Bây giờ chúng ta định nghĩa Hadoop là gì.</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Arial"/>
              <a:buNone/>
            </a:pPr>
            <a:r>
              <a:rPr b="1" lang="en-US" u="none"/>
              <a:t>[Thông điệp chính]</a:t>
            </a:r>
            <a:endParaRPr u="none"/>
          </a:p>
          <a:p>
            <a:pPr indent="0" lvl="0" marL="0" rtl="0" algn="l">
              <a:spcBef>
                <a:spcPts val="0"/>
              </a:spcBef>
              <a:spcAft>
                <a:spcPts val="0"/>
              </a:spcAft>
              <a:buNone/>
            </a:pPr>
            <a:r>
              <a:rPr lang="en-US"/>
              <a:t>Hadoop là sự kết hợp của phần cứng hàng hóa được kết nối dưới dạng một cụm song song.</a:t>
            </a:r>
            <a:endParaRPr/>
          </a:p>
          <a:p>
            <a:pPr indent="0" lvl="0" marL="0" rtl="0" algn="l">
              <a:spcBef>
                <a:spcPts val="0"/>
              </a:spcBef>
              <a:spcAft>
                <a:spcPts val="0"/>
              </a:spcAft>
              <a:buNone/>
            </a:pPr>
            <a:r>
              <a:rPr lang="en-US"/>
              <a:t>Hệ thống Hadoop cốt lõi là tất cả các daemon phần mềm cung cấp 2 dịch vụ cốt lõi – lưu trữ và tính toán.</a:t>
            </a:r>
            <a:endParaRPr/>
          </a:p>
        </p:txBody>
      </p:sp>
      <p:sp>
        <p:nvSpPr>
          <p:cNvPr id="1746" name="Google Shape;1746;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a:t>
            </a:r>
            <a:endParaRPr b="1"/>
          </a:p>
          <a:p>
            <a:pPr indent="0" lvl="0" marL="0" marR="0" rtl="0" algn="l">
              <a:lnSpc>
                <a:spcPct val="100000"/>
              </a:lnSpc>
              <a:spcBef>
                <a:spcPts val="360"/>
              </a:spcBef>
              <a:spcAft>
                <a:spcPts val="0"/>
              </a:spcAft>
              <a:buClr>
                <a:schemeClr val="dk1"/>
              </a:buClr>
              <a:buSzPts val="1200"/>
              <a:buFont typeface="Arial"/>
              <a:buNone/>
            </a:pPr>
            <a:r>
              <a:rPr b="0" lang="en-US" sz="1200"/>
              <a:t>Đây là khoa học dữ liệu.</a:t>
            </a:r>
            <a:endParaRPr/>
          </a:p>
          <a:p>
            <a:pPr indent="0" lvl="0" marL="0" marR="0" rtl="0" algn="l">
              <a:lnSpc>
                <a:spcPct val="100000"/>
              </a:lnSpc>
              <a:spcBef>
                <a:spcPts val="360"/>
              </a:spcBef>
              <a:spcAft>
                <a:spcPts val="0"/>
              </a:spcAft>
              <a:buClr>
                <a:schemeClr val="dk1"/>
              </a:buClr>
              <a:buSzPts val="1200"/>
              <a:buFont typeface="Arial"/>
              <a:buNone/>
            </a:pPr>
            <a:r>
              <a:rPr b="0" lang="en-US" sz="1200"/>
              <a:t>Tuy nhiên, hãy trình bày đây là sản phẩm đỉnh cao cuối cùng của Big Data và Kỹ thuật dữ liệu.</a:t>
            </a:r>
            <a:endParaRPr/>
          </a:p>
          <a:p>
            <a:pPr indent="0" lvl="0" marL="0" marR="0" rtl="0" algn="l">
              <a:lnSpc>
                <a:spcPct val="100000"/>
              </a:lnSpc>
              <a:spcBef>
                <a:spcPts val="360"/>
              </a:spcBef>
              <a:spcAft>
                <a:spcPts val="0"/>
              </a:spcAft>
              <a:buClr>
                <a:schemeClr val="dk1"/>
              </a:buClr>
              <a:buSzPts val="1200"/>
              <a:buFont typeface="Arial"/>
              <a:buNone/>
            </a:pPr>
            <a:r>
              <a:rPr b="0" lang="en-US" sz="1200"/>
              <a:t>Một phép loại suy mà bạn có thể sử dụng với sinh viên là học Big Data giống như học cách lái xe.</a:t>
            </a:r>
            <a:endParaRPr/>
          </a:p>
          <a:p>
            <a:pPr indent="0" lvl="0" marL="0" marR="0" rtl="0" algn="l">
              <a:lnSpc>
                <a:spcPct val="100000"/>
              </a:lnSpc>
              <a:spcBef>
                <a:spcPts val="360"/>
              </a:spcBef>
              <a:spcAft>
                <a:spcPts val="0"/>
              </a:spcAft>
              <a:buClr>
                <a:schemeClr val="dk1"/>
              </a:buClr>
              <a:buSzPts val="1200"/>
              <a:buFont typeface="Arial"/>
              <a:buNone/>
            </a:pPr>
            <a:r>
              <a:rPr b="0" lang="en-US" sz="1200"/>
              <a:t>Tuy nhiên, niềm vui thực sự, khi bạn biết lái xe, là thực hiện các chuyến hành trình đến những địa điểm tuyệt vời mới và chưa được biết đến.</a:t>
            </a:r>
            <a:endParaRPr/>
          </a:p>
          <a:p>
            <a:pPr indent="0" lvl="0" marL="0" marR="0" rtl="0" algn="l">
              <a:lnSpc>
                <a:spcPct val="100000"/>
              </a:lnSpc>
              <a:spcBef>
                <a:spcPts val="360"/>
              </a:spcBef>
              <a:spcAft>
                <a:spcPts val="0"/>
              </a:spcAft>
              <a:buClr>
                <a:schemeClr val="dk1"/>
              </a:buClr>
              <a:buSzPts val="1200"/>
              <a:buFont typeface="Arial"/>
              <a:buNone/>
            </a:pPr>
            <a:r>
              <a:t/>
            </a:r>
            <a:endParaRPr b="0" sz="1200"/>
          </a:p>
          <a:p>
            <a:pPr indent="0" lvl="0" marL="0" marR="0" rtl="0" algn="l">
              <a:lnSpc>
                <a:spcPct val="100000"/>
              </a:lnSpc>
              <a:spcBef>
                <a:spcPts val="360"/>
              </a:spcBef>
              <a:spcAft>
                <a:spcPts val="0"/>
              </a:spcAft>
              <a:buClr>
                <a:schemeClr val="dk1"/>
              </a:buClr>
              <a:buSzPts val="1200"/>
              <a:buFont typeface="Arial"/>
              <a:buNone/>
            </a:pPr>
            <a:r>
              <a:rPr b="0" lang="en-US" sz="1200"/>
              <a:t>Chúng tôi sẽ trình bày các trường hợp sử dụng Big Data trong các trang trình bày sắp tới, đại diện cho những hành trình đó.</a:t>
            </a:r>
            <a:endParaRPr b="0" sz="1200"/>
          </a:p>
          <a:p>
            <a:pPr indent="0" lvl="0" marL="0" marR="0" rtl="0" algn="l">
              <a:lnSpc>
                <a:spcPct val="100000"/>
              </a:lnSpc>
              <a:spcBef>
                <a:spcPts val="360"/>
              </a:spcBef>
              <a:spcAft>
                <a:spcPts val="0"/>
              </a:spcAft>
              <a:buClr>
                <a:schemeClr val="dk1"/>
              </a:buClr>
              <a:buSzPts val="1200"/>
              <a:buFont typeface="Arial"/>
              <a:buNone/>
            </a:pPr>
            <a:r>
              <a:t/>
            </a:r>
            <a:endParaRPr b="0" sz="1200"/>
          </a:p>
          <a:p>
            <a:pPr indent="0" lvl="0" marL="0" marR="0" rtl="0" algn="l">
              <a:lnSpc>
                <a:spcPct val="100000"/>
              </a:lnSpc>
              <a:spcBef>
                <a:spcPts val="360"/>
              </a:spcBef>
              <a:spcAft>
                <a:spcPts val="0"/>
              </a:spcAft>
              <a:buClr>
                <a:schemeClr val="dk1"/>
              </a:buClr>
              <a:buSzPts val="1200"/>
              <a:buFont typeface="Arial"/>
              <a:buNone/>
            </a:pPr>
            <a:r>
              <a:rPr b="1" lang="en-US" sz="1200"/>
              <a:t>[Key Message]</a:t>
            </a:r>
            <a:endParaRPr b="0" sz="1200"/>
          </a:p>
          <a:p>
            <a:pPr indent="0" lvl="0" marL="0" marR="0" rtl="0" algn="l">
              <a:lnSpc>
                <a:spcPct val="100000"/>
              </a:lnSpc>
              <a:spcBef>
                <a:spcPts val="0"/>
              </a:spcBef>
              <a:spcAft>
                <a:spcPts val="0"/>
              </a:spcAft>
              <a:buClr>
                <a:schemeClr val="dk1"/>
              </a:buClr>
              <a:buSzPts val="1200"/>
              <a:buFont typeface="Arial"/>
              <a:buNone/>
            </a:pPr>
            <a:r>
              <a:rPr lang="en-US"/>
              <a:t>Khoa học dữ liệu đang phát triển từ việc chỉ cố gắng tìm hiểu điều gì đã xảy ra trong quá khứ để đi sâu hơn và khám phá lý do tại sao nó lại xảy ra để dự đoán tương lai và tìm hiểu điều gì sẽ xảy ra.</a:t>
            </a:r>
            <a:endParaRPr/>
          </a:p>
          <a:p>
            <a:pPr indent="0" lvl="0" marL="0" marR="0" rtl="0" algn="l">
              <a:lnSpc>
                <a:spcPct val="100000"/>
              </a:lnSpc>
              <a:spcBef>
                <a:spcPts val="0"/>
              </a:spcBef>
              <a:spcAft>
                <a:spcPts val="0"/>
              </a:spcAft>
              <a:buClr>
                <a:schemeClr val="dk1"/>
              </a:buClr>
              <a:buSzPts val="1200"/>
              <a:buFont typeface="Arial"/>
              <a:buNone/>
            </a:pPr>
            <a:r>
              <a:rPr lang="en-US"/>
              <a:t>Mục tiêu cuối cùng là không chỉ tìm ra điều gì sẽ xảy ra mà còn đưa ra quyết định trước và thực hiện hành động một cách tự động</a:t>
            </a:r>
            <a:endParaRPr/>
          </a:p>
        </p:txBody>
      </p:sp>
      <p:sp>
        <p:nvSpPr>
          <p:cNvPr id="111" name="Google Shape;11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p6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4" name="Google Shape;1764;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rtl="0" algn="l">
              <a:spcBef>
                <a:spcPts val="0"/>
              </a:spcBef>
              <a:spcAft>
                <a:spcPts val="0"/>
              </a:spcAft>
              <a:buNone/>
            </a:pPr>
            <a:r>
              <a:rPr lang="en-US"/>
              <a:t>Chúng tôi tiếp tục giới thiệu cụm Hadoop dưới dạng tập hợp phần mềm và phần cứng để xử lý Big Data.</a:t>
            </a:r>
            <a:endParaRPr/>
          </a:p>
          <a:p>
            <a:pPr indent="0" lvl="0" marL="0" rtl="0" algn="l">
              <a:spcBef>
                <a:spcPts val="0"/>
              </a:spcBef>
              <a:spcAft>
                <a:spcPts val="0"/>
              </a:spcAft>
              <a:buNone/>
            </a:pPr>
            <a:r>
              <a:rPr lang="en-US"/>
              <a:t>Ở đây chúng tôi hiển thị bố cục vật lý của cụm Hadoop.</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Arial"/>
              <a:buNone/>
            </a:pPr>
            <a:r>
              <a:rPr b="1" lang="en-US" u="none"/>
              <a:t>[Thông điệp chính]</a:t>
            </a:r>
            <a:endParaRPr u="none"/>
          </a:p>
          <a:p>
            <a:pPr indent="0" lvl="0" marL="0" rtl="0" algn="l">
              <a:spcBef>
                <a:spcPts val="0"/>
              </a:spcBef>
              <a:spcAft>
                <a:spcPts val="0"/>
              </a:spcAft>
              <a:buNone/>
            </a:pPr>
            <a:r>
              <a:rPr lang="en-US"/>
              <a:t>Cụm sẽ bao gồm các máy chủ trên nhiều giá đỡ. (Giá đỡ là một phần quan trọng của hệ thống tệp Hadoop và tầm quan trọng của nó sẽ được giới thiệu trong phần sau)</a:t>
            </a:r>
            <a:endParaRPr/>
          </a:p>
          <a:p>
            <a:pPr indent="0" lvl="0" marL="0" rtl="0" algn="l">
              <a:spcBef>
                <a:spcPts val="0"/>
              </a:spcBef>
              <a:spcAft>
                <a:spcPts val="0"/>
              </a:spcAft>
              <a:buNone/>
            </a:pPr>
            <a:r>
              <a:rPr lang="en-US"/>
              <a:t>Mỗi máy chủ được cài đặt trên một giá đỡ và sẽ có đĩa cứng vật lý, lõi và bộ nhớ.</a:t>
            </a:r>
            <a:endParaRPr/>
          </a:p>
          <a:p>
            <a:pPr indent="0" lvl="0" marL="0" rtl="0" algn="l">
              <a:spcBef>
                <a:spcPts val="0"/>
              </a:spcBef>
              <a:spcAft>
                <a:spcPts val="0"/>
              </a:spcAft>
              <a:buNone/>
            </a:pPr>
            <a:r>
              <a:rPr lang="en-US"/>
              <a:t>Họ đang chạy hệ điều hành Linux. (Mặc dù có thể cài đặt Hadoop trên Windows, nhưng tôi không biết về bất kỳ cụm sản xuất thực tế nào có hệ điều hành cơ bản là Windows)</a:t>
            </a:r>
            <a:endParaRPr/>
          </a:p>
          <a:p>
            <a:pPr indent="0" lvl="0" marL="0" rtl="0" algn="l">
              <a:spcBef>
                <a:spcPts val="0"/>
              </a:spcBef>
              <a:spcAft>
                <a:spcPts val="0"/>
              </a:spcAft>
              <a:buNone/>
            </a:pPr>
            <a:r>
              <a:rPr lang="en-US"/>
              <a:t>Java là cần thiết và nhiều phần mềm chạy trong JVM (Máy ảo Java).</a:t>
            </a:r>
            <a:endParaRPr/>
          </a:p>
          <a:p>
            <a:pPr indent="0" lvl="0" marL="0" rtl="0" algn="l">
              <a:spcBef>
                <a:spcPts val="0"/>
              </a:spcBef>
              <a:spcAft>
                <a:spcPts val="0"/>
              </a:spcAft>
              <a:buNone/>
            </a:pPr>
            <a:r>
              <a:rPr lang="en-US"/>
              <a:t>Mỗi máy chạy các trình nền hadoop cần thiết để cung cấp các dịch vụ cốt lõi.</a:t>
            </a:r>
            <a:endParaRPr/>
          </a:p>
          <a:p>
            <a:pPr indent="0" lvl="0" marL="0" rtl="0" algn="l">
              <a:spcBef>
                <a:spcPts val="0"/>
              </a:spcBef>
              <a:spcAft>
                <a:spcPts val="0"/>
              </a:spcAft>
              <a:buNone/>
            </a:pPr>
            <a:r>
              <a:rPr lang="en-US"/>
              <a:t>Tất cả các máy chủ trong tủ rack đều được kết nối thông qua công tắc trên cùng của tủ rack.</a:t>
            </a:r>
            <a:endParaRPr/>
          </a:p>
          <a:p>
            <a:pPr indent="0" lvl="0" marL="0" rtl="0" algn="l">
              <a:spcBef>
                <a:spcPts val="0"/>
              </a:spcBef>
              <a:spcAft>
                <a:spcPts val="0"/>
              </a:spcAft>
              <a:buNone/>
            </a:pPr>
            <a:r>
              <a:rPr lang="en-US"/>
              <a:t>Mặt trên của công tắc giá đỡ cũng kết nối tất cả các giá đỡ lại với nhau.</a:t>
            </a:r>
            <a:endParaRPr/>
          </a:p>
          <a:p>
            <a:pPr indent="0" lvl="0" marL="0" rtl="0" algn="l">
              <a:spcBef>
                <a:spcPts val="0"/>
              </a:spcBef>
              <a:spcAft>
                <a:spcPts val="0"/>
              </a:spcAft>
              <a:buNone/>
            </a:pPr>
            <a:r>
              <a:rPr lang="en-US"/>
              <a:t>Công tắc đường trục kết nối cụm với mạng diện rộng.</a:t>
            </a:r>
            <a:endParaRPr/>
          </a:p>
        </p:txBody>
      </p:sp>
      <p:sp>
        <p:nvSpPr>
          <p:cNvPr id="1765" name="Google Shape;1765;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p6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8" name="Google Shape;1898;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marR="0" rtl="0" algn="l">
              <a:lnSpc>
                <a:spcPct val="100000"/>
              </a:lnSpc>
              <a:spcBef>
                <a:spcPts val="393"/>
              </a:spcBef>
              <a:spcAft>
                <a:spcPts val="0"/>
              </a:spcAft>
              <a:buClr>
                <a:schemeClr val="accent1"/>
              </a:buClr>
              <a:buSzPts val="1200"/>
              <a:buFont typeface="Arial"/>
              <a:buNone/>
            </a:pPr>
            <a:r>
              <a:rPr lang="en-US"/>
              <a:t>Mục đích của slide này rất đơn giản.</a:t>
            </a:r>
            <a:endParaRPr/>
          </a:p>
          <a:p>
            <a:pPr indent="0" lvl="0" marL="0" marR="0" rtl="0" algn="l">
              <a:lnSpc>
                <a:spcPct val="100000"/>
              </a:lnSpc>
              <a:spcBef>
                <a:spcPts val="393"/>
              </a:spcBef>
              <a:spcAft>
                <a:spcPts val="0"/>
              </a:spcAft>
              <a:buClr>
                <a:schemeClr val="accent1"/>
              </a:buClr>
              <a:buSzPts val="1200"/>
              <a:buFont typeface="Arial"/>
              <a:buNone/>
            </a:pPr>
            <a:r>
              <a:rPr lang="en-US"/>
              <a:t>Hãy nghĩ về một chiếc xe hơi như một sự tương tự.</a:t>
            </a:r>
            <a:endParaRPr/>
          </a:p>
          <a:p>
            <a:pPr indent="0" lvl="0" marL="0" marR="0" rtl="0" algn="l">
              <a:lnSpc>
                <a:spcPct val="100000"/>
              </a:lnSpc>
              <a:spcBef>
                <a:spcPts val="393"/>
              </a:spcBef>
              <a:spcAft>
                <a:spcPts val="0"/>
              </a:spcAft>
              <a:buClr>
                <a:schemeClr val="accent1"/>
              </a:buClr>
              <a:buSzPts val="1200"/>
              <a:buFont typeface="Arial"/>
              <a:buNone/>
            </a:pPr>
            <a:r>
              <a:rPr lang="en-US"/>
              <a:t>Để một chiếc ô tô trở thành một chiếc ô tô, nó cần 2 điều cơ bản. Một động cơ và một khung thân để chứa hành khách.</a:t>
            </a:r>
            <a:endParaRPr/>
          </a:p>
          <a:p>
            <a:pPr indent="0" lvl="0" marL="0" marR="0" rtl="0" algn="l">
              <a:lnSpc>
                <a:spcPct val="100000"/>
              </a:lnSpc>
              <a:spcBef>
                <a:spcPts val="393"/>
              </a:spcBef>
              <a:spcAft>
                <a:spcPts val="0"/>
              </a:spcAft>
              <a:buClr>
                <a:schemeClr val="accent1"/>
              </a:buClr>
              <a:buSzPts val="1200"/>
              <a:buFont typeface="Arial"/>
              <a:buNone/>
            </a:pPr>
            <a:r>
              <a:rPr lang="en-US"/>
              <a:t>Hadoop cung cấp Động cơ ở dạng MR/Sợi và khung thân dưới dạng HDFS.</a:t>
            </a:r>
            <a:endParaRPr/>
          </a:p>
          <a:p>
            <a:pPr indent="0" lvl="0" marL="0" marR="0" rtl="0" algn="l">
              <a:lnSpc>
                <a:spcPct val="100000"/>
              </a:lnSpc>
              <a:spcBef>
                <a:spcPts val="393"/>
              </a:spcBef>
              <a:spcAft>
                <a:spcPts val="0"/>
              </a:spcAft>
              <a:buClr>
                <a:schemeClr val="accent1"/>
              </a:buClr>
              <a:buSzPts val="1200"/>
              <a:buFont typeface="Arial"/>
              <a:buNone/>
            </a:pPr>
            <a:r>
              <a:rPr lang="en-US"/>
              <a:t>Đây là tất cả những gì chúng tôi muốn truyền đạt với slide này.</a:t>
            </a:r>
            <a:endParaRPr/>
          </a:p>
          <a:p>
            <a:pPr indent="0" lvl="0" marL="0" marR="0" rtl="0" algn="l">
              <a:lnSpc>
                <a:spcPct val="100000"/>
              </a:lnSpc>
              <a:spcBef>
                <a:spcPts val="393"/>
              </a:spcBef>
              <a:spcAft>
                <a:spcPts val="0"/>
              </a:spcAft>
              <a:buClr>
                <a:schemeClr val="accent1"/>
              </a:buClr>
              <a:buSzPts val="1200"/>
              <a:buFont typeface="Arial"/>
              <a:buNone/>
            </a:pPr>
            <a:r>
              <a:rPr lang="en-US"/>
              <a:t>Chúng ta sẽ thảo luận sau, tại sao chiếc xe này sẽ rất nhàm chán</a:t>
            </a:r>
            <a:endParaRPr/>
          </a:p>
          <a:p>
            <a:pPr indent="0" lvl="0" marL="0" marR="0" rtl="0" algn="l">
              <a:lnSpc>
                <a:spcPct val="100000"/>
              </a:lnSpc>
              <a:spcBef>
                <a:spcPts val="393"/>
              </a:spcBef>
              <a:spcAft>
                <a:spcPts val="0"/>
              </a:spcAft>
              <a:buClr>
                <a:schemeClr val="accent1"/>
              </a:buClr>
              <a:buSzPts val="1200"/>
              <a:buFont typeface="Arial"/>
              <a:buNone/>
            </a:pPr>
            <a:r>
              <a:rPr lang="en-US"/>
              <a:t>trừ khi nó có một số nội thất và phụ kiện rất đẹp và mát mẻ. (Hệ sinh thái Hadoop)</a:t>
            </a:r>
            <a:endParaRPr/>
          </a:p>
          <a:p>
            <a:pPr indent="0" lvl="0" marL="0" marR="0" rtl="0" algn="l">
              <a:lnSpc>
                <a:spcPct val="100000"/>
              </a:lnSpc>
              <a:spcBef>
                <a:spcPts val="393"/>
              </a:spcBef>
              <a:spcAft>
                <a:spcPts val="0"/>
              </a:spcAft>
              <a:buClr>
                <a:schemeClr val="accent1"/>
              </a:buClr>
              <a:buSzPts val="1200"/>
              <a:buFont typeface="Arial"/>
              <a:buNone/>
            </a:pPr>
            <a:r>
              <a:rPr lang="en-US"/>
              <a:t>Trong slide này, chúng tôi chỉ giới thiệu 2 thành phần cốt lõi này.</a:t>
            </a:r>
            <a:endParaRPr/>
          </a:p>
          <a:p>
            <a:pPr indent="0" lvl="0" marL="0" marR="0" rtl="0" algn="l">
              <a:lnSpc>
                <a:spcPct val="100000"/>
              </a:lnSpc>
              <a:spcBef>
                <a:spcPts val="393"/>
              </a:spcBef>
              <a:spcAft>
                <a:spcPts val="0"/>
              </a:spcAft>
              <a:buClr>
                <a:schemeClr val="accent1"/>
              </a:buClr>
              <a:buSzPts val="1200"/>
              <a:buFont typeface="Arial"/>
              <a:buNone/>
            </a:pPr>
            <a:r>
              <a:t/>
            </a:r>
            <a:endParaRPr b="1" sz="1200"/>
          </a:p>
          <a:p>
            <a:pPr indent="0" lvl="0" marL="0" marR="0" rtl="0" algn="l">
              <a:lnSpc>
                <a:spcPct val="100000"/>
              </a:lnSpc>
              <a:spcBef>
                <a:spcPts val="360"/>
              </a:spcBef>
              <a:spcAft>
                <a:spcPts val="0"/>
              </a:spcAft>
              <a:buClr>
                <a:schemeClr val="dk1"/>
              </a:buClr>
              <a:buSzPts val="1200"/>
              <a:buFont typeface="Arial"/>
              <a:buNone/>
            </a:pPr>
            <a:r>
              <a:rPr b="1" lang="en-US" u="none"/>
              <a:t>[Thông điệp chính]</a:t>
            </a:r>
            <a:endParaRPr/>
          </a:p>
          <a:p>
            <a:pPr indent="0" lvl="0" marL="0" marR="0" rtl="0" algn="l">
              <a:lnSpc>
                <a:spcPct val="100000"/>
              </a:lnSpc>
              <a:spcBef>
                <a:spcPts val="360"/>
              </a:spcBef>
              <a:spcAft>
                <a:spcPts val="0"/>
              </a:spcAft>
              <a:buClr>
                <a:schemeClr val="dk1"/>
              </a:buClr>
              <a:buSzPts val="1200"/>
              <a:buFont typeface="Arial"/>
              <a:buNone/>
            </a:pPr>
            <a:r>
              <a:rPr lang="en-US"/>
              <a:t>Có hai thành phần cốt lõi trong Hadoop:</a:t>
            </a:r>
            <a:endParaRPr/>
          </a:p>
          <a:p>
            <a:pPr indent="-171450" lvl="1" marL="628650" marR="0" rtl="0" algn="l">
              <a:lnSpc>
                <a:spcPct val="100000"/>
              </a:lnSpc>
              <a:spcBef>
                <a:spcPts val="360"/>
              </a:spcBef>
              <a:spcAft>
                <a:spcPts val="0"/>
              </a:spcAft>
              <a:buClr>
                <a:schemeClr val="dk1"/>
              </a:buClr>
              <a:buSzPts val="1200"/>
              <a:buFont typeface="Arial"/>
              <a:buChar char="•"/>
            </a:pPr>
            <a:r>
              <a:rPr lang="en-US">
                <a:latin typeface="Arial"/>
                <a:ea typeface="Arial"/>
                <a:cs typeface="Arial"/>
                <a:sym typeface="Arial"/>
              </a:rPr>
              <a:t>Thành phần cửa hàng</a:t>
            </a:r>
            <a:endParaRPr>
              <a:latin typeface="Arial"/>
              <a:ea typeface="Arial"/>
              <a:cs typeface="Arial"/>
              <a:sym typeface="Arial"/>
            </a:endParaRPr>
          </a:p>
          <a:p>
            <a:pPr indent="-171450" lvl="1" marL="628650" marR="0" rtl="0" algn="l">
              <a:lnSpc>
                <a:spcPct val="100000"/>
              </a:lnSpc>
              <a:spcBef>
                <a:spcPts val="360"/>
              </a:spcBef>
              <a:spcAft>
                <a:spcPts val="0"/>
              </a:spcAft>
              <a:buClr>
                <a:schemeClr val="dk1"/>
              </a:buClr>
              <a:buSzPts val="1200"/>
              <a:buFont typeface="Arial"/>
              <a:buChar char="•"/>
            </a:pPr>
            <a:r>
              <a:rPr lang="en-US">
                <a:latin typeface="Arial"/>
                <a:ea typeface="Arial"/>
                <a:cs typeface="Arial"/>
                <a:sym typeface="Arial"/>
              </a:rPr>
              <a:t>Thành phần tính toán</a:t>
            </a:r>
            <a:endParaRPr>
              <a:latin typeface="Arial"/>
              <a:ea typeface="Arial"/>
              <a:cs typeface="Arial"/>
              <a:sym typeface="Arial"/>
            </a:endParaRPr>
          </a:p>
        </p:txBody>
      </p:sp>
      <p:sp>
        <p:nvSpPr>
          <p:cNvPr id="1899" name="Google Shape;1899;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p6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7" name="Google Shape;1947;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sz="1200"/>
              <a:t>Chúng tôi sẽ tiếp tục tương tự ô tô từ slide trước.</a:t>
            </a:r>
            <a:endParaRPr/>
          </a:p>
          <a:p>
            <a:pPr indent="0" lvl="0" marL="0" marR="0" rtl="0" algn="l">
              <a:lnSpc>
                <a:spcPct val="100000"/>
              </a:lnSpc>
              <a:spcBef>
                <a:spcPts val="360"/>
              </a:spcBef>
              <a:spcAft>
                <a:spcPts val="0"/>
              </a:spcAft>
              <a:buClr>
                <a:schemeClr val="dk1"/>
              </a:buClr>
              <a:buSzPts val="1200"/>
              <a:buFont typeface="Arial"/>
              <a:buNone/>
            </a:pPr>
            <a:r>
              <a:rPr b="0" lang="en-US" sz="1200"/>
              <a:t>Các hệ thống cốt lõi, HDFS và MR/Sợi được hiển thị bằng màu xanh lam.</a:t>
            </a:r>
            <a:endParaRPr/>
          </a:p>
          <a:p>
            <a:pPr indent="0" lvl="0" marL="0" marR="0" rtl="0" algn="l">
              <a:lnSpc>
                <a:spcPct val="100000"/>
              </a:lnSpc>
              <a:spcBef>
                <a:spcPts val="360"/>
              </a:spcBef>
              <a:spcAft>
                <a:spcPts val="0"/>
              </a:spcAft>
              <a:buClr>
                <a:schemeClr val="dk1"/>
              </a:buClr>
              <a:buSzPts val="1200"/>
              <a:buFont typeface="Arial"/>
              <a:buNone/>
            </a:pPr>
            <a:r>
              <a:rPr b="0" lang="en-US" sz="1200"/>
              <a:t>Tuy nhiên, chúng tôi giới thiệu với sinh viên rằng Hadoop có một hệ sinh thái phong phú (các phụ kiện và tiện ích bổ sung đẹp mắt cho chiếc xe xương trần của chúng tôi từ slide trước)</a:t>
            </a:r>
            <a:endParaRPr/>
          </a:p>
          <a:p>
            <a:pPr indent="0" lvl="0" marL="0" marR="0" rtl="0" algn="l">
              <a:lnSpc>
                <a:spcPct val="100000"/>
              </a:lnSpc>
              <a:spcBef>
                <a:spcPts val="360"/>
              </a:spcBef>
              <a:spcAft>
                <a:spcPts val="0"/>
              </a:spcAft>
              <a:buClr>
                <a:schemeClr val="dk1"/>
              </a:buClr>
              <a:buSzPts val="1200"/>
              <a:buFont typeface="Arial"/>
              <a:buNone/>
            </a:pPr>
            <a:r>
              <a:t/>
            </a:r>
            <a:endParaRPr b="0" sz="1200"/>
          </a:p>
          <a:p>
            <a:pPr indent="0" lvl="0" marL="0" marR="0" rtl="0" algn="l">
              <a:lnSpc>
                <a:spcPct val="100000"/>
              </a:lnSpc>
              <a:spcBef>
                <a:spcPts val="360"/>
              </a:spcBef>
              <a:spcAft>
                <a:spcPts val="0"/>
              </a:spcAft>
              <a:buClr>
                <a:schemeClr val="dk1"/>
              </a:buClr>
              <a:buSzPts val="1200"/>
              <a:buFont typeface="Arial"/>
              <a:buNone/>
            </a:pPr>
            <a:r>
              <a:rPr b="0" lang="en-US" sz="1200"/>
              <a:t>Không đi sâu vào chi tiết về từng công cụ hệ sinh thái.</a:t>
            </a:r>
            <a:endParaRPr/>
          </a:p>
          <a:p>
            <a:pPr indent="0" lvl="0" marL="0" marR="0" rtl="0" algn="l">
              <a:lnSpc>
                <a:spcPct val="100000"/>
              </a:lnSpc>
              <a:spcBef>
                <a:spcPts val="360"/>
              </a:spcBef>
              <a:spcAft>
                <a:spcPts val="0"/>
              </a:spcAft>
              <a:buClr>
                <a:schemeClr val="dk1"/>
              </a:buClr>
              <a:buSzPts val="1200"/>
              <a:buFont typeface="Arial"/>
              <a:buNone/>
            </a:pPr>
            <a:r>
              <a:rPr b="0" lang="en-US" sz="1200"/>
              <a:t>Chúng tôi sẽ đề cập chi tiết hơn về tất cả các công cụ này trong các chương sau.</a:t>
            </a:r>
            <a:endParaRPr/>
          </a:p>
          <a:p>
            <a:pPr indent="0" lvl="0" marL="0" marR="0" rtl="0" algn="l">
              <a:lnSpc>
                <a:spcPct val="100000"/>
              </a:lnSpc>
              <a:spcBef>
                <a:spcPts val="360"/>
              </a:spcBef>
              <a:spcAft>
                <a:spcPts val="0"/>
              </a:spcAft>
              <a:buClr>
                <a:schemeClr val="dk1"/>
              </a:buClr>
              <a:buSzPts val="1200"/>
              <a:buFont typeface="Arial"/>
              <a:buNone/>
            </a:pPr>
            <a:r>
              <a:rPr b="0" lang="en-US" sz="1200"/>
              <a:t>Trang trình bày này chỉ đơn giản là cho thấy rằng có một hệ sinh thái công cụ lớn và phong phú bao quanh hệ thống Hadoop cốt lõi giúp nâng cao khả năng của nó.</a:t>
            </a:r>
            <a:endParaRPr b="0" sz="1200"/>
          </a:p>
          <a:p>
            <a:pPr indent="0" lvl="0" marL="0" marR="0" rtl="0" algn="l">
              <a:lnSpc>
                <a:spcPct val="100000"/>
              </a:lnSpc>
              <a:spcBef>
                <a:spcPts val="360"/>
              </a:spcBef>
              <a:spcAft>
                <a:spcPts val="0"/>
              </a:spcAft>
              <a:buClr>
                <a:schemeClr val="dk1"/>
              </a:buClr>
              <a:buSzPts val="1200"/>
              <a:buFont typeface="Arial"/>
              <a:buNone/>
            </a:pPr>
            <a:r>
              <a:t/>
            </a:r>
            <a:endParaRPr/>
          </a:p>
          <a:p>
            <a:pPr indent="0" lvl="0" marL="0" rtl="0" algn="l">
              <a:spcBef>
                <a:spcPts val="0"/>
              </a:spcBef>
              <a:spcAft>
                <a:spcPts val="0"/>
              </a:spcAft>
              <a:buNone/>
            </a:pPr>
            <a:r>
              <a:rPr b="1" lang="en-US"/>
              <a:t>[Thông điệp chính]</a:t>
            </a:r>
            <a:endParaRPr/>
          </a:p>
          <a:p>
            <a:pPr indent="0" lvl="0" marL="0" rtl="0" algn="l">
              <a:spcBef>
                <a:spcPts val="0"/>
              </a:spcBef>
              <a:spcAft>
                <a:spcPts val="0"/>
              </a:spcAft>
              <a:buNone/>
            </a:pPr>
            <a:r>
              <a:rPr lang="en-US"/>
              <a:t>Giới thiệu slide thảo luận về các công cụ hệ sinh thái Hadoop nâng cao nền tảng Hadoop.</a:t>
            </a:r>
            <a:endParaRPr/>
          </a:p>
        </p:txBody>
      </p:sp>
      <p:sp>
        <p:nvSpPr>
          <p:cNvPr id="1948" name="Google Shape;1948;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p6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1" name="Google Shape;1971;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sz="1200"/>
              <a:t>Chúng tôi đã đề cập đến Hadoop nhưng bây giờ sẽ chuyển sang một hướng mới và so sánh Hadoop với Spark.</a:t>
            </a:r>
            <a:endParaRPr/>
          </a:p>
          <a:p>
            <a:pPr indent="0" lvl="0" marL="0" marR="0" rtl="0" algn="l">
              <a:lnSpc>
                <a:spcPct val="100000"/>
              </a:lnSpc>
              <a:spcBef>
                <a:spcPts val="360"/>
              </a:spcBef>
              <a:spcAft>
                <a:spcPts val="0"/>
              </a:spcAft>
              <a:buClr>
                <a:schemeClr val="dk1"/>
              </a:buClr>
              <a:buSzPts val="1200"/>
              <a:buFont typeface="Arial"/>
              <a:buNone/>
            </a:pPr>
            <a:r>
              <a:rPr b="0" lang="en-US" sz="1200"/>
              <a:t>Spark được coi là công cụ tính toán thế hệ tiếp theo cho Hadoop.</a:t>
            </a:r>
            <a:endParaRPr/>
          </a:p>
          <a:p>
            <a:pPr indent="0" lvl="0" marL="0" marR="0" rtl="0" algn="l">
              <a:lnSpc>
                <a:spcPct val="100000"/>
              </a:lnSpc>
              <a:spcBef>
                <a:spcPts val="360"/>
              </a:spcBef>
              <a:spcAft>
                <a:spcPts val="0"/>
              </a:spcAft>
              <a:buClr>
                <a:schemeClr val="dk1"/>
              </a:buClr>
              <a:buSzPts val="1200"/>
              <a:buFont typeface="Arial"/>
              <a:buNone/>
            </a:pPr>
            <a:r>
              <a:t/>
            </a:r>
            <a:endParaRPr b="0" sz="1200"/>
          </a:p>
          <a:p>
            <a:pPr indent="0" lvl="0" marL="0" marR="0" rtl="0" algn="l">
              <a:lnSpc>
                <a:spcPct val="100000"/>
              </a:lnSpc>
              <a:spcBef>
                <a:spcPts val="360"/>
              </a:spcBef>
              <a:spcAft>
                <a:spcPts val="0"/>
              </a:spcAft>
              <a:buClr>
                <a:schemeClr val="dk1"/>
              </a:buClr>
              <a:buSzPts val="1200"/>
              <a:buFont typeface="Arial"/>
              <a:buNone/>
            </a:pPr>
            <a:r>
              <a:rPr b="0" lang="en-US" sz="1200"/>
              <a:t>Chúng tôi sẽ tiếp tục tương tự đầu bếp. Cho học sinh xem giá của bộ nhớ.</a:t>
            </a:r>
            <a:endParaRPr/>
          </a:p>
          <a:p>
            <a:pPr indent="0" lvl="0" marL="0" marR="0" rtl="0" algn="l">
              <a:lnSpc>
                <a:spcPct val="100000"/>
              </a:lnSpc>
              <a:spcBef>
                <a:spcPts val="360"/>
              </a:spcBef>
              <a:spcAft>
                <a:spcPts val="0"/>
              </a:spcAft>
              <a:buClr>
                <a:schemeClr val="dk1"/>
              </a:buClr>
              <a:buSzPts val="1200"/>
              <a:buFont typeface="Arial"/>
              <a:buNone/>
            </a:pPr>
            <a:r>
              <a:rPr b="0" lang="en-US" sz="1200"/>
              <a:t>Hãy nhớ rằng thang đo y là logarit. Mỗi lần giảm 1 đơn vị tương ứng với mức giảm giá 1/10.</a:t>
            </a:r>
            <a:endParaRPr/>
          </a:p>
          <a:p>
            <a:pPr indent="0" lvl="0" marL="0" marR="0" rtl="0" algn="l">
              <a:lnSpc>
                <a:spcPct val="100000"/>
              </a:lnSpc>
              <a:spcBef>
                <a:spcPts val="360"/>
              </a:spcBef>
              <a:spcAft>
                <a:spcPts val="0"/>
              </a:spcAft>
              <a:buClr>
                <a:schemeClr val="dk1"/>
              </a:buClr>
              <a:buSzPts val="1200"/>
              <a:buFont typeface="Arial"/>
              <a:buNone/>
            </a:pPr>
            <a:r>
              <a:t/>
            </a:r>
            <a:endParaRPr b="0" sz="1200"/>
          </a:p>
          <a:p>
            <a:pPr indent="0" lvl="0" marL="0" marR="0" rtl="0" algn="l">
              <a:lnSpc>
                <a:spcPct val="100000"/>
              </a:lnSpc>
              <a:spcBef>
                <a:spcPts val="360"/>
              </a:spcBef>
              <a:spcAft>
                <a:spcPts val="0"/>
              </a:spcAft>
              <a:buClr>
                <a:schemeClr val="dk1"/>
              </a:buClr>
              <a:buSzPts val="1200"/>
              <a:buFont typeface="Arial"/>
              <a:buNone/>
            </a:pPr>
            <a:r>
              <a:rPr b="0" lang="en-US" sz="1200"/>
              <a:t>Trước đây, khi Hadoop đang được phát triển, giá bộ nhớ vẫn còn quá cao để coi chúng là phương tiện lưu trữ khả thi.</a:t>
            </a:r>
            <a:endParaRPr/>
          </a:p>
          <a:p>
            <a:pPr indent="0" lvl="0" marL="0" marR="0" rtl="0" algn="l">
              <a:lnSpc>
                <a:spcPct val="100000"/>
              </a:lnSpc>
              <a:spcBef>
                <a:spcPts val="360"/>
              </a:spcBef>
              <a:spcAft>
                <a:spcPts val="0"/>
              </a:spcAft>
              <a:buClr>
                <a:schemeClr val="dk1"/>
              </a:buClr>
              <a:buSzPts val="1200"/>
              <a:buFont typeface="Arial"/>
              <a:buNone/>
            </a:pPr>
            <a:r>
              <a:rPr b="0" lang="en-US" sz="1200"/>
              <a:t>Tuy nhiên, giá tiếp tục giảm theo cấp số nhân.</a:t>
            </a:r>
            <a:endParaRPr/>
          </a:p>
          <a:p>
            <a:pPr indent="0" lvl="0" marL="0" marR="0" rtl="0" algn="l">
              <a:lnSpc>
                <a:spcPct val="100000"/>
              </a:lnSpc>
              <a:spcBef>
                <a:spcPts val="360"/>
              </a:spcBef>
              <a:spcAft>
                <a:spcPts val="0"/>
              </a:spcAft>
              <a:buClr>
                <a:schemeClr val="dk1"/>
              </a:buClr>
              <a:buSzPts val="1200"/>
              <a:buFont typeface="Arial"/>
              <a:buNone/>
            </a:pPr>
            <a:r>
              <a:rPr b="0" lang="en-US" sz="1200"/>
              <a:t>Giờ đây, các kỹ sư có thể sử dụng các thiết bị bộ nhớ như một phần kiến trúc của họ trong khi vẫn giảm chi phí.</a:t>
            </a:r>
            <a:endParaRPr/>
          </a:p>
          <a:p>
            <a:pPr indent="0" lvl="0" marL="0" marR="0" rtl="0" algn="l">
              <a:lnSpc>
                <a:spcPct val="100000"/>
              </a:lnSpc>
              <a:spcBef>
                <a:spcPts val="360"/>
              </a:spcBef>
              <a:spcAft>
                <a:spcPts val="0"/>
              </a:spcAft>
              <a:buClr>
                <a:schemeClr val="dk1"/>
              </a:buClr>
              <a:buSzPts val="1200"/>
              <a:buFont typeface="Arial"/>
              <a:buNone/>
            </a:pPr>
            <a:r>
              <a:rPr b="0" lang="en-US" sz="1200"/>
              <a:t>Đây là lúc chúng ta bắt đầu nghe về "xử lý trong bộ nhớ"</a:t>
            </a:r>
            <a:endParaRPr/>
          </a:p>
          <a:p>
            <a:pPr indent="0" lvl="0" marL="0" marR="0" rtl="0" algn="l">
              <a:lnSpc>
                <a:spcPct val="100000"/>
              </a:lnSpc>
              <a:spcBef>
                <a:spcPts val="360"/>
              </a:spcBef>
              <a:spcAft>
                <a:spcPts val="0"/>
              </a:spcAft>
              <a:buClr>
                <a:schemeClr val="dk1"/>
              </a:buClr>
              <a:buSzPts val="1200"/>
              <a:buFont typeface="Arial"/>
              <a:buNone/>
            </a:pPr>
            <a:r>
              <a:t/>
            </a:r>
            <a:endParaRPr b="0" sz="1200"/>
          </a:p>
          <a:p>
            <a:pPr indent="0" lvl="0" marL="0" marR="0" rtl="0" algn="l">
              <a:lnSpc>
                <a:spcPct val="100000"/>
              </a:lnSpc>
              <a:spcBef>
                <a:spcPts val="360"/>
              </a:spcBef>
              <a:spcAft>
                <a:spcPts val="0"/>
              </a:spcAft>
              <a:buClr>
                <a:schemeClr val="dk1"/>
              </a:buClr>
              <a:buSzPts val="1200"/>
              <a:buFont typeface="Arial"/>
              <a:buNone/>
            </a:pPr>
            <a:r>
              <a:rPr b="0" lang="en-US" sz="1200"/>
              <a:t>Thảo luận với sinh viên nếu họ nhớ lần đầu tiên họ có máy tính với bộ nhớ SSD.</a:t>
            </a:r>
            <a:endParaRPr/>
          </a:p>
          <a:p>
            <a:pPr indent="0" lvl="0" marL="0" marR="0" rtl="0" algn="l">
              <a:lnSpc>
                <a:spcPct val="100000"/>
              </a:lnSpc>
              <a:spcBef>
                <a:spcPts val="360"/>
              </a:spcBef>
              <a:spcAft>
                <a:spcPts val="0"/>
              </a:spcAft>
              <a:buClr>
                <a:schemeClr val="dk1"/>
              </a:buClr>
              <a:buSzPts val="1200"/>
              <a:buFont typeface="Arial"/>
              <a:buNone/>
            </a:pPr>
            <a:r>
              <a:rPr b="0" lang="en-US" sz="1200"/>
              <a:t>Yêu cầu họ nhớ lại trải nghiệm đó.</a:t>
            </a:r>
            <a:endParaRPr/>
          </a:p>
          <a:p>
            <a:pPr indent="0" lvl="0" marL="0" marR="0" rtl="0" algn="l">
              <a:lnSpc>
                <a:spcPct val="100000"/>
              </a:lnSpc>
              <a:spcBef>
                <a:spcPts val="360"/>
              </a:spcBef>
              <a:spcAft>
                <a:spcPts val="0"/>
              </a:spcAft>
              <a:buClr>
                <a:schemeClr val="dk1"/>
              </a:buClr>
              <a:buSzPts val="1200"/>
              <a:buFont typeface="Arial"/>
              <a:buNone/>
            </a:pPr>
            <a:r>
              <a:rPr b="0" lang="en-US" sz="1200"/>
              <a:t>Đối với hầu hết, đó là sự thay đổi cuộc sống và trải nghiệm cả ngày lẫn đêm so với làm việc với các máy tính hoàn toàn dựa trên đĩa.</a:t>
            </a:r>
            <a:endParaRPr/>
          </a:p>
          <a:p>
            <a:pPr indent="0" lvl="0" marL="0" marR="0" rtl="0" algn="l">
              <a:lnSpc>
                <a:spcPct val="100000"/>
              </a:lnSpc>
              <a:spcBef>
                <a:spcPts val="360"/>
              </a:spcBef>
              <a:spcAft>
                <a:spcPts val="0"/>
              </a:spcAft>
              <a:buClr>
                <a:schemeClr val="dk1"/>
              </a:buClr>
              <a:buSzPts val="1200"/>
              <a:buFont typeface="Arial"/>
              <a:buNone/>
            </a:pPr>
            <a:r>
              <a:rPr b="0" lang="en-US" sz="1200"/>
              <a:t>Trước đây, máy tính chỉ mất vài phút để khởi động trong khi chỉ vài giây sau khi bộ nhớ SSD được phổ biến rộng rãi.</a:t>
            </a:r>
            <a:endParaRPr b="0" sz="1200"/>
          </a:p>
          <a:p>
            <a:pPr indent="0" lvl="0" marL="0" marR="0" rtl="0" algn="l">
              <a:lnSpc>
                <a:spcPct val="100000"/>
              </a:lnSpc>
              <a:spcBef>
                <a:spcPts val="360"/>
              </a:spcBef>
              <a:spcAft>
                <a:spcPts val="0"/>
              </a:spcAft>
              <a:buClr>
                <a:schemeClr val="dk1"/>
              </a:buClr>
              <a:buSzPts val="1200"/>
              <a:buFont typeface="Arial"/>
              <a:buNone/>
            </a:pPr>
            <a:r>
              <a:t/>
            </a:r>
            <a:endParaRPr b="0" sz="1200"/>
          </a:p>
          <a:p>
            <a:pPr indent="0" lvl="0" marL="0" marR="0" rtl="0" algn="l">
              <a:lnSpc>
                <a:spcPct val="100000"/>
              </a:lnSpc>
              <a:spcBef>
                <a:spcPts val="360"/>
              </a:spcBef>
              <a:spcAft>
                <a:spcPts val="0"/>
              </a:spcAft>
              <a:buClr>
                <a:schemeClr val="dk1"/>
              </a:buClr>
              <a:buSzPts val="1200"/>
              <a:buFont typeface="Arial"/>
              <a:buNone/>
            </a:pPr>
            <a:r>
              <a:rPr b="1" lang="en-US" sz="1200"/>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t>Giá bộ nhớ tiếp tục giảm khiến các loại kiến trúc khác trở nên khả thi.</a:t>
            </a:r>
            <a:endParaRPr/>
          </a:p>
          <a:p>
            <a:pPr indent="0" lvl="0" marL="0" marR="0" rtl="0" algn="l">
              <a:lnSpc>
                <a:spcPct val="100000"/>
              </a:lnSpc>
              <a:spcBef>
                <a:spcPts val="360"/>
              </a:spcBef>
              <a:spcAft>
                <a:spcPts val="0"/>
              </a:spcAft>
              <a:buClr>
                <a:schemeClr val="dk1"/>
              </a:buClr>
              <a:buSzPts val="1200"/>
              <a:buFont typeface="Arial"/>
              <a:buNone/>
            </a:pPr>
            <a:r>
              <a:rPr b="0" lang="en-US" sz="1200"/>
              <a:t>Điện toán trong bộ nhớ ra đời bắt đầu cung cấp các đơn đặt hàng có hiệu suất tốt hơn</a:t>
            </a:r>
            <a:endParaRPr b="0" sz="1200"/>
          </a:p>
          <a:p>
            <a:pPr indent="0" lvl="0" marL="0" marR="0" rtl="0" algn="l">
              <a:lnSpc>
                <a:spcPct val="100000"/>
              </a:lnSpc>
              <a:spcBef>
                <a:spcPts val="360"/>
              </a:spcBef>
              <a:spcAft>
                <a:spcPts val="0"/>
              </a:spcAft>
              <a:buClr>
                <a:schemeClr val="dk1"/>
              </a:buClr>
              <a:buSzPts val="1200"/>
              <a:buFont typeface="Arial"/>
              <a:buNone/>
            </a:pPr>
            <a:r>
              <a:t/>
            </a:r>
            <a:endParaRPr b="0" sz="1200"/>
          </a:p>
          <a:p>
            <a:pPr indent="0" lvl="0" marL="0" marR="0" rtl="0" algn="l">
              <a:lnSpc>
                <a:spcPct val="100000"/>
              </a:lnSpc>
              <a:spcBef>
                <a:spcPts val="360"/>
              </a:spcBef>
              <a:spcAft>
                <a:spcPts val="0"/>
              </a:spcAft>
              <a:buClr>
                <a:schemeClr val="dk1"/>
              </a:buClr>
              <a:buSzPts val="1200"/>
              <a:buFont typeface="Arial"/>
              <a:buNone/>
            </a:pPr>
            <a:r>
              <a:rPr b="1" lang="en-US" sz="1200"/>
              <a:t>[Tài liệu tham khảo]</a:t>
            </a:r>
            <a:endParaRPr/>
          </a:p>
          <a:p>
            <a:pPr indent="0" lvl="0" marL="0" marR="0" rtl="0" algn="l">
              <a:lnSpc>
                <a:spcPct val="100000"/>
              </a:lnSpc>
              <a:spcBef>
                <a:spcPts val="360"/>
              </a:spcBef>
              <a:spcAft>
                <a:spcPts val="0"/>
              </a:spcAft>
              <a:buClr>
                <a:schemeClr val="dk1"/>
              </a:buClr>
              <a:buSzPts val="1200"/>
              <a:buFont typeface="Arial"/>
              <a:buNone/>
            </a:pPr>
            <a:r>
              <a:rPr lang="en-US"/>
              <a:t>https://en.wikipedia.org/wiki/In-memory_processing</a:t>
            </a:r>
            <a:endParaRPr/>
          </a:p>
          <a:p>
            <a:pPr indent="0" lvl="0" marL="0" rtl="0" algn="l">
              <a:spcBef>
                <a:spcPts val="0"/>
              </a:spcBef>
              <a:spcAft>
                <a:spcPts val="0"/>
              </a:spcAft>
              <a:buNone/>
            </a:pPr>
            <a:r>
              <a:t/>
            </a:r>
            <a:endParaRPr/>
          </a:p>
        </p:txBody>
      </p:sp>
      <p:sp>
        <p:nvSpPr>
          <p:cNvPr id="1972" name="Google Shape;1972;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p5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7" name="Google Shape;1987;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u="none"/>
              <a:t>[Thông điệp chính]</a:t>
            </a:r>
            <a:endParaRPr u="none"/>
          </a:p>
          <a:p>
            <a:pPr indent="0" lvl="0" marL="0" rtl="0" algn="l">
              <a:spcBef>
                <a:spcPts val="0"/>
              </a:spcBef>
              <a:spcAft>
                <a:spcPts val="0"/>
              </a:spcAft>
              <a:buNone/>
            </a:pPr>
            <a:r>
              <a:rPr lang="en-US"/>
              <a:t>Mặc dù hiện có các lựa chọn thay thế cho Hadoop, đặc biệt là trong các dịch vụ dựa trên đám mây như AWS, Azure hoặc Google Cloud Platform, Hadoop là nền tảng đầu tiên cho thế giới thấy rằng có thể lưu trữ và xử lý lượng dữ liệu khổng lồ.</a:t>
            </a:r>
            <a:endParaRPr/>
          </a:p>
          <a:p>
            <a:pPr indent="0" lvl="0" marL="0" rtl="0" algn="l">
              <a:spcBef>
                <a:spcPts val="0"/>
              </a:spcBef>
              <a:spcAft>
                <a:spcPts val="0"/>
              </a:spcAft>
              <a:buNone/>
            </a:pPr>
            <a:r>
              <a:rPr lang="en-US"/>
              <a:t>Nó đã làm như vậy trong khi cho phép các cụm phát triển khi lượng dữ liệu tăng lên.</a:t>
            </a:r>
            <a:endParaRPr/>
          </a:p>
        </p:txBody>
      </p:sp>
      <p:sp>
        <p:nvSpPr>
          <p:cNvPr id="1988" name="Google Shape;1988;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p6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6" name="Google Shape;1996;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sz="1200"/>
              <a:t>Xem lại mô hình vận hành MapReduce đã được trình bày trong Bài 1 của chương này.</a:t>
            </a:r>
            <a:endParaRPr/>
          </a:p>
          <a:p>
            <a:pPr indent="0" lvl="0" marL="0" marR="0" rtl="0" algn="l">
              <a:lnSpc>
                <a:spcPct val="100000"/>
              </a:lnSpc>
              <a:spcBef>
                <a:spcPts val="360"/>
              </a:spcBef>
              <a:spcAft>
                <a:spcPts val="0"/>
              </a:spcAft>
              <a:buClr>
                <a:schemeClr val="dk1"/>
              </a:buClr>
              <a:buSzPts val="1200"/>
              <a:buFont typeface="Arial"/>
              <a:buNone/>
            </a:pPr>
            <a:r>
              <a:rPr b="0" lang="en-US" sz="1200"/>
              <a:t>Thảo luận về sự khác biệt và lợi thế của việc có đĩa liên quan đến từng giai đoạn, như trong MR hoặc đơn giản là hoạt động trong bộ nhớ xuyên suốt (ngoại trừ giai đoạn</a:t>
            </a:r>
            <a:endParaRPr/>
          </a:p>
          <a:p>
            <a:pPr indent="0" lvl="0" marL="0" marR="0" rtl="0" algn="l">
              <a:lnSpc>
                <a:spcPct val="100000"/>
              </a:lnSpc>
              <a:spcBef>
                <a:spcPts val="360"/>
              </a:spcBef>
              <a:spcAft>
                <a:spcPts val="0"/>
              </a:spcAft>
              <a:buClr>
                <a:schemeClr val="dk1"/>
              </a:buClr>
              <a:buSzPts val="1200"/>
              <a:buFont typeface="Arial"/>
              <a:buNone/>
            </a:pPr>
            <a:r>
              <a:rPr b="0" lang="en-US" sz="1200"/>
              <a:t>lần đọc đầu tiên và lần viết cuối cùng)</a:t>
            </a:r>
            <a:endParaRPr b="0" sz="1200"/>
          </a:p>
          <a:p>
            <a:pPr indent="0" lvl="0" marL="0" marR="0" rtl="0" algn="l">
              <a:lnSpc>
                <a:spcPct val="100000"/>
              </a:lnSpc>
              <a:spcBef>
                <a:spcPts val="360"/>
              </a:spcBef>
              <a:spcAft>
                <a:spcPts val="0"/>
              </a:spcAft>
              <a:buClr>
                <a:schemeClr val="dk1"/>
              </a:buClr>
              <a:buSzPts val="1200"/>
              <a:buFont typeface="Arial"/>
              <a:buNone/>
            </a:pPr>
            <a:r>
              <a:t/>
            </a:r>
            <a:endParaRPr b="0" sz="1200"/>
          </a:p>
          <a:p>
            <a:pPr indent="0" lvl="0" marL="0" marR="0" rtl="0" algn="l">
              <a:lnSpc>
                <a:spcPct val="100000"/>
              </a:lnSpc>
              <a:spcBef>
                <a:spcPts val="360"/>
              </a:spcBef>
              <a:spcAft>
                <a:spcPts val="0"/>
              </a:spcAft>
              <a:buClr>
                <a:schemeClr val="dk1"/>
              </a:buClr>
              <a:buSzPts val="1200"/>
              <a:buFont typeface="Arial"/>
              <a:buNone/>
            </a:pPr>
            <a:r>
              <a:rPr b="1" lang="en-US" sz="1200"/>
              <a:t>[Thông điệp chính]</a:t>
            </a:r>
            <a:endParaRPr b="0" sz="1200"/>
          </a:p>
          <a:p>
            <a:pPr indent="0" lvl="0" marL="0" marR="0" rtl="0" algn="l">
              <a:lnSpc>
                <a:spcPct val="100000"/>
              </a:lnSpc>
              <a:spcBef>
                <a:spcPts val="360"/>
              </a:spcBef>
              <a:spcAft>
                <a:spcPts val="0"/>
              </a:spcAft>
              <a:buClr>
                <a:schemeClr val="dk1"/>
              </a:buClr>
              <a:buSzPts val="1200"/>
              <a:buFont typeface="Arial"/>
              <a:buNone/>
            </a:pPr>
            <a:r>
              <a:rPr b="0" lang="en-US" sz="1200"/>
              <a:t>So sánh cách hoạt động của MapReduce (sử dụng đĩa làm phương tiện trao đổi dữ liệu giữa các giai đoạn) và Spark,</a:t>
            </a:r>
            <a:endParaRPr/>
          </a:p>
          <a:p>
            <a:pPr indent="0" lvl="0" marL="0" marR="0" rtl="0" algn="l">
              <a:lnSpc>
                <a:spcPct val="100000"/>
              </a:lnSpc>
              <a:spcBef>
                <a:spcPts val="360"/>
              </a:spcBef>
              <a:spcAft>
                <a:spcPts val="0"/>
              </a:spcAft>
              <a:buClr>
                <a:schemeClr val="dk1"/>
              </a:buClr>
              <a:buSzPts val="1200"/>
              <a:buFont typeface="Arial"/>
              <a:buNone/>
            </a:pPr>
            <a:r>
              <a:rPr b="0" lang="en-US" sz="1200"/>
              <a:t>lúc đầu chỉ đọc từ đĩa và sau đó tiếp tục hoạt động trong bộ nhớ.</a:t>
            </a:r>
            <a:endParaRPr b="1" sz="1200"/>
          </a:p>
          <a:p>
            <a:pPr indent="0" lvl="0" marL="0" marR="0" rtl="0" algn="l">
              <a:lnSpc>
                <a:spcPct val="100000"/>
              </a:lnSpc>
              <a:spcBef>
                <a:spcPts val="360"/>
              </a:spcBef>
              <a:spcAft>
                <a:spcPts val="0"/>
              </a:spcAft>
              <a:buClr>
                <a:schemeClr val="dk1"/>
              </a:buClr>
              <a:buSzPts val="1200"/>
              <a:buFont typeface="Arial"/>
              <a:buNone/>
            </a:pPr>
            <a:r>
              <a:t/>
            </a:r>
            <a:endParaRPr/>
          </a:p>
          <a:p>
            <a:pPr indent="0" lvl="0" marL="0" rtl="0" algn="l">
              <a:spcBef>
                <a:spcPts val="0"/>
              </a:spcBef>
              <a:spcAft>
                <a:spcPts val="0"/>
              </a:spcAft>
              <a:buNone/>
            </a:pPr>
            <a:r>
              <a:t/>
            </a:r>
            <a:endParaRPr/>
          </a:p>
        </p:txBody>
      </p:sp>
      <p:sp>
        <p:nvSpPr>
          <p:cNvPr id="1997" name="Google Shape;1997;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p6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3" name="Google Shape;2033;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sz="1200"/>
              <a:t>Đây là một cái nhìn tổng quan rất cao về những lợi thế của Spark.</a:t>
            </a:r>
            <a:endParaRPr/>
          </a:p>
          <a:p>
            <a:pPr indent="0" lvl="0" marL="0" marR="0" rtl="0" algn="l">
              <a:lnSpc>
                <a:spcPct val="100000"/>
              </a:lnSpc>
              <a:spcBef>
                <a:spcPts val="360"/>
              </a:spcBef>
              <a:spcAft>
                <a:spcPts val="0"/>
              </a:spcAft>
              <a:buClr>
                <a:schemeClr val="dk1"/>
              </a:buClr>
              <a:buSzPts val="1200"/>
              <a:buFont typeface="Arial"/>
              <a:buNone/>
            </a:pPr>
            <a:r>
              <a:rPr b="0" lang="en-US" sz="1200"/>
              <a:t>Nó hiện là một trong những chủ đề nóng nhất của xử lý Dữ liệu lớn.</a:t>
            </a:r>
            <a:endParaRPr/>
          </a:p>
          <a:p>
            <a:pPr indent="0" lvl="0" marL="0" marR="0" rtl="0" algn="l">
              <a:lnSpc>
                <a:spcPct val="100000"/>
              </a:lnSpc>
              <a:spcBef>
                <a:spcPts val="360"/>
              </a:spcBef>
              <a:spcAft>
                <a:spcPts val="0"/>
              </a:spcAft>
              <a:buClr>
                <a:schemeClr val="dk1"/>
              </a:buClr>
              <a:buSzPts val="1200"/>
              <a:buFont typeface="Arial"/>
              <a:buNone/>
            </a:pPr>
            <a:r>
              <a:rPr b="0" lang="en-US" sz="1200"/>
              <a:t>Chúng tôi sẽ dành toàn bộ một chương dài chỉ về Spark.</a:t>
            </a:r>
            <a:endParaRPr/>
          </a:p>
          <a:p>
            <a:pPr indent="0" lvl="0" marL="0" marR="0" rtl="0" algn="l">
              <a:lnSpc>
                <a:spcPct val="100000"/>
              </a:lnSpc>
              <a:spcBef>
                <a:spcPts val="360"/>
              </a:spcBef>
              <a:spcAft>
                <a:spcPts val="0"/>
              </a:spcAft>
              <a:buClr>
                <a:schemeClr val="dk1"/>
              </a:buClr>
              <a:buSzPts val="1200"/>
              <a:buFont typeface="Arial"/>
              <a:buNone/>
            </a:pPr>
            <a:r>
              <a:rPr b="0" lang="en-US" sz="1200"/>
              <a:t>Đừng cảm thấy cần phải đi vào quá nhiều chi tiết ngoài sự khác biệt rõ ràng do tính toán trong bộ nhớ.</a:t>
            </a:r>
            <a:endParaRPr b="0" sz="1200"/>
          </a:p>
          <a:p>
            <a:pPr indent="0" lvl="0" marL="0" marR="0" rtl="0" algn="l">
              <a:lnSpc>
                <a:spcPct val="100000"/>
              </a:lnSpc>
              <a:spcBef>
                <a:spcPts val="360"/>
              </a:spcBef>
              <a:spcAft>
                <a:spcPts val="0"/>
              </a:spcAft>
              <a:buClr>
                <a:schemeClr val="dk1"/>
              </a:buClr>
              <a:buSzPts val="1200"/>
              <a:buFont typeface="Arial"/>
              <a:buNone/>
            </a:pPr>
            <a:r>
              <a:t/>
            </a:r>
            <a:endParaRPr b="0" sz="1200"/>
          </a:p>
          <a:p>
            <a:pPr indent="0" lvl="0" marL="0" marR="0" rtl="0" algn="l">
              <a:lnSpc>
                <a:spcPct val="100000"/>
              </a:lnSpc>
              <a:spcBef>
                <a:spcPts val="360"/>
              </a:spcBef>
              <a:spcAft>
                <a:spcPts val="0"/>
              </a:spcAft>
              <a:buClr>
                <a:schemeClr val="dk1"/>
              </a:buClr>
              <a:buSzPts val="1200"/>
              <a:buFont typeface="Arial"/>
              <a:buNone/>
            </a:pPr>
            <a:r>
              <a:rPr b="1" lang="en-US" sz="1200"/>
              <a:t>[Thông điệp chính]</a:t>
            </a:r>
            <a:endParaRPr b="0" sz="1200"/>
          </a:p>
          <a:p>
            <a:pPr indent="0" lvl="0" marL="0" marR="0" rtl="0" algn="l">
              <a:lnSpc>
                <a:spcPct val="100000"/>
              </a:lnSpc>
              <a:spcBef>
                <a:spcPts val="360"/>
              </a:spcBef>
              <a:spcAft>
                <a:spcPts val="0"/>
              </a:spcAft>
              <a:buClr>
                <a:schemeClr val="dk1"/>
              </a:buClr>
              <a:buSzPts val="1200"/>
              <a:buFont typeface="Arial"/>
              <a:buNone/>
            </a:pPr>
            <a:r>
              <a:rPr b="0" lang="en-US" sz="1200"/>
              <a:t>Spark nhanh hơn nhiều so với MR và cũng tích hợp tốt Hadoop và các công cụ hệ sinh thái Hadoop khác.</a:t>
            </a:r>
            <a:endParaRPr/>
          </a:p>
          <a:p>
            <a:pPr indent="0" lvl="0" marL="0" marR="0" rtl="0" algn="l">
              <a:lnSpc>
                <a:spcPct val="100000"/>
              </a:lnSpc>
              <a:spcBef>
                <a:spcPts val="360"/>
              </a:spcBef>
              <a:spcAft>
                <a:spcPts val="0"/>
              </a:spcAft>
              <a:buClr>
                <a:schemeClr val="dk1"/>
              </a:buClr>
              <a:buSzPts val="1200"/>
              <a:buFont typeface="Arial"/>
              <a:buNone/>
            </a:pPr>
            <a:r>
              <a:rPr b="0" lang="en-US" sz="1200"/>
              <a:t>Nó có API lập trình mạnh mẽ nhưng dễ dàng hơn nhiều.</a:t>
            </a:r>
            <a:endParaRPr/>
          </a:p>
          <a:p>
            <a:pPr indent="0" lvl="0" marL="0" marR="0" rtl="0" algn="l">
              <a:lnSpc>
                <a:spcPct val="100000"/>
              </a:lnSpc>
              <a:spcBef>
                <a:spcPts val="360"/>
              </a:spcBef>
              <a:spcAft>
                <a:spcPts val="0"/>
              </a:spcAft>
              <a:buClr>
                <a:schemeClr val="dk1"/>
              </a:buClr>
              <a:buSzPts val="1200"/>
              <a:buFont typeface="Arial"/>
              <a:buNone/>
            </a:pPr>
            <a:r>
              <a:rPr b="0" lang="en-US" sz="1200"/>
              <a:t>Tất cả những lợi thế này làm cho Spark trở thành ứng cử viên tự nhiên với tư cách là công cụ tính toán thay thế cho Hadoop.</a:t>
            </a:r>
            <a:endParaRPr/>
          </a:p>
        </p:txBody>
      </p:sp>
      <p:sp>
        <p:nvSpPr>
          <p:cNvPr id="2034" name="Google Shape;2034;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p6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3" name="Google Shape;2043;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sz="1200"/>
              <a:t>Tất cả các API khác sẽ được đề cập trong Chương 6 ngoại trừ API GraphX. quy trình GraphX</a:t>
            </a:r>
            <a:endParaRPr/>
          </a:p>
          <a:p>
            <a:pPr indent="0" lvl="0" marL="0" marR="0" rtl="0" algn="l">
              <a:lnSpc>
                <a:spcPct val="100000"/>
              </a:lnSpc>
              <a:spcBef>
                <a:spcPts val="360"/>
              </a:spcBef>
              <a:spcAft>
                <a:spcPts val="0"/>
              </a:spcAft>
              <a:buClr>
                <a:schemeClr val="dk1"/>
              </a:buClr>
              <a:buSzPts val="1200"/>
              <a:buFont typeface="Arial"/>
              <a:buNone/>
            </a:pPr>
            <a:r>
              <a:rPr b="0" lang="en-US" sz="1200"/>
              <a:t>các nút và các cạnh. Ví dụ đơn giản nhất để cung cấp cho sinh viên là facebook hoặc một số khác</a:t>
            </a:r>
            <a:endParaRPr/>
          </a:p>
          <a:p>
            <a:pPr indent="0" lvl="0" marL="0" marR="0" rtl="0" algn="l">
              <a:lnSpc>
                <a:spcPct val="100000"/>
              </a:lnSpc>
              <a:spcBef>
                <a:spcPts val="360"/>
              </a:spcBef>
              <a:spcAft>
                <a:spcPts val="0"/>
              </a:spcAft>
              <a:buClr>
                <a:schemeClr val="dk1"/>
              </a:buClr>
              <a:buSzPts val="1200"/>
              <a:buFont typeface="Arial"/>
              <a:buNone/>
            </a:pPr>
            <a:r>
              <a:rPr b="0" lang="en-US" sz="1200"/>
              <a:t>dịch vụ mạng xã hội. Trong facebook, các nút có thể được coi là người dùng và các cạnh là các mối quan hệ</a:t>
            </a:r>
            <a:endParaRPr/>
          </a:p>
          <a:p>
            <a:pPr indent="0" lvl="0" marL="0" marR="0" rtl="0" algn="l">
              <a:lnSpc>
                <a:spcPct val="100000"/>
              </a:lnSpc>
              <a:spcBef>
                <a:spcPts val="360"/>
              </a:spcBef>
              <a:spcAft>
                <a:spcPts val="0"/>
              </a:spcAft>
              <a:buClr>
                <a:schemeClr val="dk1"/>
              </a:buClr>
              <a:buSzPts val="1200"/>
              <a:buFont typeface="Arial"/>
              <a:buNone/>
            </a:pPr>
            <a:r>
              <a:rPr b="0" lang="en-US" sz="1200"/>
              <a:t>giữa các nút (người dùng). Một cạnh có thể là một người bạn, gia đình. Kết nối các nút với các cạnh phơi bày</a:t>
            </a:r>
            <a:endParaRPr/>
          </a:p>
          <a:p>
            <a:pPr indent="0" lvl="0" marL="0" marR="0" rtl="0" algn="l">
              <a:lnSpc>
                <a:spcPct val="100000"/>
              </a:lnSpc>
              <a:spcBef>
                <a:spcPts val="360"/>
              </a:spcBef>
              <a:spcAft>
                <a:spcPts val="0"/>
              </a:spcAft>
              <a:buClr>
                <a:schemeClr val="dk1"/>
              </a:buClr>
              <a:buSzPts val="1200"/>
              <a:buFont typeface="Arial"/>
              <a:buNone/>
            </a:pPr>
            <a:r>
              <a:rPr b="0" lang="en-US" sz="1200"/>
              <a:t>các mối quan hệ chẳng hạn như "bạn có những người bạn chung xyz", v.v.</a:t>
            </a:r>
            <a:endParaRPr b="0" sz="1200"/>
          </a:p>
          <a:p>
            <a:pPr indent="0" lvl="0" marL="0" marR="0" rtl="0" algn="l">
              <a:lnSpc>
                <a:spcPct val="100000"/>
              </a:lnSpc>
              <a:spcBef>
                <a:spcPts val="360"/>
              </a:spcBef>
              <a:spcAft>
                <a:spcPts val="0"/>
              </a:spcAft>
              <a:buClr>
                <a:schemeClr val="dk1"/>
              </a:buClr>
              <a:buSzPts val="1200"/>
              <a:buFont typeface="Arial"/>
              <a:buNone/>
            </a:pPr>
            <a:r>
              <a:t/>
            </a:r>
            <a:endParaRPr b="0" sz="1200"/>
          </a:p>
          <a:p>
            <a:pPr indent="0" lvl="0" marL="0" marR="0" rtl="0" algn="l">
              <a:lnSpc>
                <a:spcPct val="100000"/>
              </a:lnSpc>
              <a:spcBef>
                <a:spcPts val="360"/>
              </a:spcBef>
              <a:spcAft>
                <a:spcPts val="0"/>
              </a:spcAft>
              <a:buClr>
                <a:schemeClr val="dk1"/>
              </a:buClr>
              <a:buSzPts val="1200"/>
              <a:buFont typeface="Arial"/>
              <a:buNone/>
            </a:pPr>
            <a:r>
              <a:rPr b="1" lang="en-US" sz="1200"/>
              <a:t>[Thông điệp chính]</a:t>
            </a:r>
            <a:endParaRPr b="0" sz="1200"/>
          </a:p>
          <a:p>
            <a:pPr indent="0" lvl="0" marL="0" marR="0" rtl="0" algn="l">
              <a:lnSpc>
                <a:spcPct val="100000"/>
              </a:lnSpc>
              <a:spcBef>
                <a:spcPts val="360"/>
              </a:spcBef>
              <a:spcAft>
                <a:spcPts val="0"/>
              </a:spcAft>
              <a:buClr>
                <a:schemeClr val="dk1"/>
              </a:buClr>
              <a:buSzPts val="1200"/>
              <a:buFont typeface="Arial"/>
              <a:buNone/>
            </a:pPr>
            <a:r>
              <a:rPr b="0" lang="en-US" sz="1200"/>
              <a:t>Apache Spark là một khung xử lý hiển thị nhiều API như được hiển thị trên slide.</a:t>
            </a:r>
            <a:endParaRPr b="0" sz="1200"/>
          </a:p>
          <a:p>
            <a:pPr indent="0" lvl="0" marL="0" marR="0" rtl="0" algn="l">
              <a:lnSpc>
                <a:spcPct val="100000"/>
              </a:lnSpc>
              <a:spcBef>
                <a:spcPts val="360"/>
              </a:spcBef>
              <a:spcAft>
                <a:spcPts val="0"/>
              </a:spcAft>
              <a:buClr>
                <a:schemeClr val="dk1"/>
              </a:buClr>
              <a:buSzPts val="1200"/>
              <a:buFont typeface="Arial"/>
              <a:buNone/>
            </a:pPr>
            <a:r>
              <a:t/>
            </a:r>
            <a:endParaRPr b="1" sz="1200"/>
          </a:p>
          <a:p>
            <a:pPr indent="0" lvl="0" marL="0" marR="0" rtl="0" algn="l">
              <a:lnSpc>
                <a:spcPct val="100000"/>
              </a:lnSpc>
              <a:spcBef>
                <a:spcPts val="360"/>
              </a:spcBef>
              <a:spcAft>
                <a:spcPts val="0"/>
              </a:spcAft>
              <a:buClr>
                <a:schemeClr val="dk1"/>
              </a:buClr>
              <a:buSzPts val="1200"/>
              <a:buFont typeface="Arial"/>
              <a:buNone/>
            </a:pPr>
            <a:r>
              <a:t/>
            </a:r>
            <a:endParaRPr/>
          </a:p>
          <a:p>
            <a:pPr indent="0" lvl="0" marL="0" rtl="0" algn="l">
              <a:spcBef>
                <a:spcPts val="0"/>
              </a:spcBef>
              <a:spcAft>
                <a:spcPts val="0"/>
              </a:spcAft>
              <a:buNone/>
            </a:pPr>
            <a:r>
              <a:t/>
            </a:r>
            <a:endParaRPr/>
          </a:p>
        </p:txBody>
      </p:sp>
      <p:sp>
        <p:nvSpPr>
          <p:cNvPr id="2044" name="Google Shape;2044;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p6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8" name="Google Shape;2058;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sz="1200"/>
              <a:t>Trong khi Spark là nhà vô địch mới cho nhiều khu vực xử lý, MR vẫn giữ vững vị trí.</a:t>
            </a:r>
            <a:endParaRPr/>
          </a:p>
          <a:p>
            <a:pPr indent="0" lvl="0" marL="0" marR="0" rtl="0" algn="l">
              <a:lnSpc>
                <a:spcPct val="100000"/>
              </a:lnSpc>
              <a:spcBef>
                <a:spcPts val="360"/>
              </a:spcBef>
              <a:spcAft>
                <a:spcPts val="0"/>
              </a:spcAft>
              <a:buClr>
                <a:schemeClr val="dk1"/>
              </a:buClr>
              <a:buSzPts val="1200"/>
              <a:buFont typeface="Arial"/>
              <a:buNone/>
            </a:pPr>
            <a:r>
              <a:rPr b="0" lang="en-US" sz="1200"/>
              <a:t>Khi chúng ta có hàng Petabyte dữ liệu thực sự để xử lý, MapReduce vẫn là lựa chọn an toàn hơn nhiều so với Spark.</a:t>
            </a:r>
            <a:endParaRPr/>
          </a:p>
          <a:p>
            <a:pPr indent="0" lvl="0" marL="0" marR="0" rtl="0" algn="l">
              <a:lnSpc>
                <a:spcPct val="100000"/>
              </a:lnSpc>
              <a:spcBef>
                <a:spcPts val="360"/>
              </a:spcBef>
              <a:spcAft>
                <a:spcPts val="0"/>
              </a:spcAft>
              <a:buClr>
                <a:schemeClr val="dk1"/>
              </a:buClr>
              <a:buSzPts val="1200"/>
              <a:buFont typeface="Arial"/>
              <a:buNone/>
            </a:pPr>
            <a:r>
              <a:rPr b="0" lang="en-US" sz="1200"/>
              <a:t>Điều này là do MR sử dụng đĩa để lưu trữ kết quả trung gian.</a:t>
            </a:r>
            <a:endParaRPr/>
          </a:p>
          <a:p>
            <a:pPr indent="0" lvl="0" marL="0" marR="0" rtl="0" algn="l">
              <a:lnSpc>
                <a:spcPct val="100000"/>
              </a:lnSpc>
              <a:spcBef>
                <a:spcPts val="360"/>
              </a:spcBef>
              <a:spcAft>
                <a:spcPts val="0"/>
              </a:spcAft>
              <a:buClr>
                <a:schemeClr val="dk1"/>
              </a:buClr>
              <a:buSzPts val="1200"/>
              <a:buFont typeface="Arial"/>
              <a:buNone/>
            </a:pPr>
            <a:r>
              <a:rPr b="0" lang="en-US" sz="1200"/>
              <a:t>Tuy nhiên, Spark không sử dụng đĩa và mọi thứ vẫn còn trong bộ nhớ, điều đó khiến Spark gặp phải các sự cố hết bộ nhớ.</a:t>
            </a:r>
            <a:endParaRPr/>
          </a:p>
          <a:p>
            <a:pPr indent="0" lvl="0" marL="0" marR="0" rtl="0" algn="l">
              <a:lnSpc>
                <a:spcPct val="100000"/>
              </a:lnSpc>
              <a:spcBef>
                <a:spcPts val="360"/>
              </a:spcBef>
              <a:spcAft>
                <a:spcPts val="0"/>
              </a:spcAft>
              <a:buClr>
                <a:schemeClr val="dk1"/>
              </a:buClr>
              <a:buSzPts val="1200"/>
              <a:buFont typeface="Arial"/>
              <a:buNone/>
            </a:pPr>
            <a:r>
              <a:rPr b="0" lang="en-US" sz="1200"/>
              <a:t>Không có gì tệ hơn việc xử lý dữ liệu của bạn trong 36 giờ qua chỉ để nó chết.</a:t>
            </a:r>
            <a:endParaRPr/>
          </a:p>
          <a:p>
            <a:pPr indent="0" lvl="0" marL="0" marR="0" rtl="0" algn="l">
              <a:lnSpc>
                <a:spcPct val="100000"/>
              </a:lnSpc>
              <a:spcBef>
                <a:spcPts val="360"/>
              </a:spcBef>
              <a:spcAft>
                <a:spcPts val="0"/>
              </a:spcAft>
              <a:buClr>
                <a:schemeClr val="dk1"/>
              </a:buClr>
              <a:buSzPts val="1200"/>
              <a:buFont typeface="Arial"/>
              <a:buNone/>
            </a:pPr>
            <a:r>
              <a:rPr b="0" lang="en-US" sz="1200"/>
              <a:t>MR linh hoạt hơn nhiều đối với các loại lỗi này bởi thực tế là nó sử dụng đĩa để lưu trữ lâu dài các kết quả trung gian.</a:t>
            </a:r>
            <a:endParaRPr b="0" sz="1200"/>
          </a:p>
          <a:p>
            <a:pPr indent="0" lvl="0" marL="0" marR="0" rtl="0" algn="l">
              <a:lnSpc>
                <a:spcPct val="100000"/>
              </a:lnSpc>
              <a:spcBef>
                <a:spcPts val="360"/>
              </a:spcBef>
              <a:spcAft>
                <a:spcPts val="0"/>
              </a:spcAft>
              <a:buClr>
                <a:schemeClr val="dk1"/>
              </a:buClr>
              <a:buSzPts val="1200"/>
              <a:buFont typeface="Arial"/>
              <a:buNone/>
            </a:pPr>
            <a:r>
              <a:t/>
            </a:r>
            <a:endParaRPr b="0" sz="1200"/>
          </a:p>
          <a:p>
            <a:pPr indent="0" lvl="0" marL="0" marR="0" rtl="0" algn="l">
              <a:lnSpc>
                <a:spcPct val="100000"/>
              </a:lnSpc>
              <a:spcBef>
                <a:spcPts val="360"/>
              </a:spcBef>
              <a:spcAft>
                <a:spcPts val="0"/>
              </a:spcAft>
              <a:buClr>
                <a:schemeClr val="dk1"/>
              </a:buClr>
              <a:buSzPts val="1200"/>
              <a:buFont typeface="Arial"/>
              <a:buNone/>
            </a:pPr>
            <a:r>
              <a:rPr b="1" lang="en-US" sz="1200"/>
              <a:t>[Thông điệp chính]</a:t>
            </a:r>
            <a:endParaRPr b="0" sz="1200"/>
          </a:p>
          <a:p>
            <a:pPr indent="0" lvl="0" marL="0" marR="0" rtl="0" algn="l">
              <a:lnSpc>
                <a:spcPct val="100000"/>
              </a:lnSpc>
              <a:spcBef>
                <a:spcPts val="360"/>
              </a:spcBef>
              <a:spcAft>
                <a:spcPts val="0"/>
              </a:spcAft>
              <a:buClr>
                <a:schemeClr val="dk1"/>
              </a:buClr>
              <a:buSzPts val="1200"/>
              <a:buFont typeface="Arial"/>
              <a:buNone/>
            </a:pPr>
            <a:r>
              <a:rPr b="0" lang="en-US" sz="1200"/>
              <a:t>So sánh Hadoop và Spark và trình bày điểm nổi bật của từng công cụ.</a:t>
            </a:r>
            <a:endParaRPr/>
          </a:p>
          <a:p>
            <a:pPr indent="0" lvl="0" marL="0" marR="0" rtl="0" algn="l">
              <a:lnSpc>
                <a:spcPct val="100000"/>
              </a:lnSpc>
              <a:spcBef>
                <a:spcPts val="360"/>
              </a:spcBef>
              <a:spcAft>
                <a:spcPts val="0"/>
              </a:spcAft>
              <a:buClr>
                <a:schemeClr val="dk1"/>
              </a:buClr>
              <a:buSzPts val="1200"/>
              <a:buFont typeface="Arial"/>
              <a:buNone/>
            </a:pPr>
            <a:r>
              <a:rPr b="0" lang="en-US" sz="1200"/>
              <a:t>Nói một cách rất thô sơ và cơ bản, MR tốt hơn cho xử lý hàng loạt thông lượng cao trong khi Spark vượt trội hơn nhiều đối với xử lý tương tác có độ trễ thấp.</a:t>
            </a:r>
            <a:endParaRPr/>
          </a:p>
          <a:p>
            <a:pPr indent="0" lvl="0" marL="0" rtl="0" algn="l">
              <a:spcBef>
                <a:spcPts val="0"/>
              </a:spcBef>
              <a:spcAft>
                <a:spcPts val="0"/>
              </a:spcAft>
              <a:buNone/>
            </a:pPr>
            <a:r>
              <a:t/>
            </a:r>
            <a:endParaRPr/>
          </a:p>
        </p:txBody>
      </p:sp>
      <p:sp>
        <p:nvSpPr>
          <p:cNvPr id="2059" name="Google Shape;2059;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p6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5" name="Google Shape;2085;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rtl="0" algn="l">
              <a:spcBef>
                <a:spcPts val="0"/>
              </a:spcBef>
              <a:spcAft>
                <a:spcPts val="0"/>
              </a:spcAft>
              <a:buNone/>
            </a:pPr>
            <a:r>
              <a:rPr lang="en-US"/>
              <a:t>Các dự án cốt lõi của Hadoop là HDFS và MapReduce, nhưng cũng có nhiều dự án phụ khác.</a:t>
            </a:r>
            <a:endParaRPr/>
          </a:p>
          <a:p>
            <a:pPr indent="0" lvl="0" marL="0" rtl="0" algn="l">
              <a:spcBef>
                <a:spcPts val="0"/>
              </a:spcBef>
              <a:spcAft>
                <a:spcPts val="0"/>
              </a:spcAft>
              <a:buNone/>
            </a:pPr>
            <a:r>
              <a:rPr lang="en-US"/>
              <a:t>Hệ sinh thái Hadoop có thể được coi là một tập hợp các tiểu dự án khác nhau tạo nên khuôn khổ đó.</a:t>
            </a:r>
            <a:endParaRPr/>
          </a:p>
          <a:p>
            <a:pPr indent="0" lvl="0" marL="0" rtl="0" algn="l">
              <a:spcBef>
                <a:spcPts val="0"/>
              </a:spcBef>
              <a:spcAft>
                <a:spcPts val="0"/>
              </a:spcAft>
              <a:buNone/>
            </a:pPr>
            <a:r>
              <a:rPr lang="en-US"/>
              <a:t>Chúng ta sẽ xem xét từng phần của hệ sinh thái Hadoop</a:t>
            </a:r>
            <a:endParaRPr/>
          </a:p>
        </p:txBody>
      </p:sp>
      <p:sp>
        <p:nvSpPr>
          <p:cNvPr id="2086" name="Google Shape;2086;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a:t>
            </a:r>
            <a:endParaRPr b="1"/>
          </a:p>
          <a:p>
            <a:pPr indent="0" lvl="0" marL="0" rtl="0" algn="l">
              <a:spcBef>
                <a:spcPts val="360"/>
              </a:spcBef>
              <a:spcAft>
                <a:spcPts val="0"/>
              </a:spcAft>
              <a:buNone/>
            </a:pPr>
            <a:r>
              <a:rPr b="0" lang="en-US" sz="1200"/>
              <a:t>Slide trước là một so sánh phối cảnh rất đơn giản giữa dự đoán và quy định.</a:t>
            </a:r>
            <a:endParaRPr/>
          </a:p>
          <a:p>
            <a:pPr indent="0" lvl="0" marL="0" rtl="0" algn="l">
              <a:spcBef>
                <a:spcPts val="360"/>
              </a:spcBef>
              <a:spcAft>
                <a:spcPts val="0"/>
              </a:spcAft>
              <a:buNone/>
            </a:pPr>
            <a:r>
              <a:rPr b="0" lang="en-US" sz="1200"/>
              <a:t>Tại đây, chúng tôi cũng sẽ thực hiện các bước ở giữa.</a:t>
            </a:r>
            <a:endParaRPr/>
          </a:p>
          <a:p>
            <a:pPr indent="0" lvl="0" marL="0" rtl="0" algn="l">
              <a:spcBef>
                <a:spcPts val="360"/>
              </a:spcBef>
              <a:spcAft>
                <a:spcPts val="0"/>
              </a:spcAft>
              <a:buNone/>
            </a:pPr>
            <a:r>
              <a:t/>
            </a:r>
            <a:endParaRPr b="0" sz="1200"/>
          </a:p>
          <a:p>
            <a:pPr indent="0" lvl="0" marL="0" rtl="0" algn="l">
              <a:spcBef>
                <a:spcPts val="360"/>
              </a:spcBef>
              <a:spcAft>
                <a:spcPts val="0"/>
              </a:spcAft>
              <a:buNone/>
            </a:pPr>
            <a:r>
              <a:rPr b="0" lang="en-US" sz="1200"/>
              <a:t>Màu xanh nhạt là quy trình thủ công.</a:t>
            </a:r>
            <a:endParaRPr/>
          </a:p>
          <a:p>
            <a:pPr indent="0" lvl="0" marL="0" rtl="0" algn="l">
              <a:spcBef>
                <a:spcPts val="360"/>
              </a:spcBef>
              <a:spcAft>
                <a:spcPts val="0"/>
              </a:spcAft>
              <a:buNone/>
            </a:pPr>
            <a:r>
              <a:rPr b="0" lang="en-US" sz="1200"/>
              <a:t>Chúng tôi muốn giảm thiểu điều này và lý tưởng nhất là loại bỏ nó hoàn toàn và tự động hóa nó.</a:t>
            </a:r>
            <a:endParaRPr/>
          </a:p>
          <a:p>
            <a:pPr indent="0" lvl="0" marL="0" rtl="0" algn="l">
              <a:spcBef>
                <a:spcPts val="360"/>
              </a:spcBef>
              <a:spcAft>
                <a:spcPts val="0"/>
              </a:spcAft>
              <a:buNone/>
            </a:pPr>
            <a:r>
              <a:rPr b="0" lang="en-US" sz="1200"/>
              <a:t>Màu xám là các quyết định được đưa ra sau một số quy trình thủ công và sau đó các hành động được thực hiện.</a:t>
            </a:r>
            <a:endParaRPr/>
          </a:p>
          <a:p>
            <a:pPr indent="0" lvl="0" marL="0" rtl="0" algn="l">
              <a:spcBef>
                <a:spcPts val="360"/>
              </a:spcBef>
              <a:spcAft>
                <a:spcPts val="0"/>
              </a:spcAft>
              <a:buNone/>
            </a:pPr>
            <a:r>
              <a:rPr b="0" lang="en-US" sz="1200"/>
              <a:t>Trong hệ thống cuối cùng và tự động nhất, tất cả quy trình thủ công đã bị loại bỏ và tất cả các quyết định được tạo tự động và thậm chí một số hành động được bắt đầu tự động.</a:t>
            </a:r>
            <a:endParaRPr/>
          </a:p>
        </p:txBody>
      </p:sp>
      <p:sp>
        <p:nvSpPr>
          <p:cNvPr id="127" name="Google Shape;12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p7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6" name="Google Shape;2096;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a:t>
            </a:r>
            <a:endParaRPr/>
          </a:p>
          <a:p>
            <a:pPr indent="0" lvl="0" marL="0" rtl="0" algn="l">
              <a:spcBef>
                <a:spcPts val="0"/>
              </a:spcBef>
              <a:spcAft>
                <a:spcPts val="0"/>
              </a:spcAft>
              <a:buNone/>
            </a:pPr>
            <a:r>
              <a:rPr lang="en-US"/>
              <a:t>Trong chuỗi slide tiếp theo, chúng ta sẽ phân loại các công cụ hệ sinh thái khác nhau trong hệ sinh thái Hadoop.</a:t>
            </a:r>
            <a:endParaRPr/>
          </a:p>
          <a:p>
            <a:pPr indent="0" lvl="0" marL="0" rtl="0" algn="l">
              <a:spcBef>
                <a:spcPts val="0"/>
              </a:spcBef>
              <a:spcAft>
                <a:spcPts val="0"/>
              </a:spcAft>
              <a:buNone/>
            </a:pPr>
            <a:r>
              <a:rPr lang="en-US"/>
              <a:t>Chúng ta sẽ theo đường dẫn dữ liệu đã được giới thiệu trong Bài 1 của Chương 2.</a:t>
            </a:r>
            <a:endParaRPr/>
          </a:p>
          <a:p>
            <a:pPr indent="0" lvl="0" marL="0" rtl="0" algn="l">
              <a:spcBef>
                <a:spcPts val="0"/>
              </a:spcBef>
              <a:spcAft>
                <a:spcPts val="0"/>
              </a:spcAft>
              <a:buNone/>
            </a:pPr>
            <a:r>
              <a:rPr lang="en-US"/>
              <a:t>Đừng đi sâu vào chi tiết cho từng công cụ của hệ sinh thái.</a:t>
            </a:r>
            <a:endParaRPr/>
          </a:p>
          <a:p>
            <a:pPr indent="0" lvl="0" marL="0" rtl="0" algn="l">
              <a:spcBef>
                <a:spcPts val="0"/>
              </a:spcBef>
              <a:spcAft>
                <a:spcPts val="0"/>
              </a:spcAft>
              <a:buNone/>
            </a:pPr>
            <a:r>
              <a:rPr lang="en-US"/>
              <a:t>Dành khoảng một câu để mô tả từng công cụ của hệ sinh thái.</a:t>
            </a:r>
            <a:endParaRPr/>
          </a:p>
          <a:p>
            <a:pPr indent="0" lvl="0" marL="0" rtl="0" algn="l">
              <a:spcBef>
                <a:spcPts val="0"/>
              </a:spcBef>
              <a:spcAft>
                <a:spcPts val="0"/>
              </a:spcAft>
              <a:buNone/>
            </a:pPr>
            <a:r>
              <a:rPr lang="en-US"/>
              <a:t>Các slide này đóng vai trò là bản đồ cho từng công cụ và vai trò của chúng trong hệ sinh thái.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Trang trình bày ban đầu này hiển thị toàn bộ đường dẫn dữ liệu. Trong loạt slide tiếp theo, chúng ta sẽ đề cập đến từng giai đoạn của đường dẫn dữ liệu.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Nhập và lưu trữ &gt; Tiền xử lý dữ liệu &gt; Phân tích dữ liệu &gt; Trực quan hóa và trình bày.</a:t>
            </a:r>
            <a:endParaRPr/>
          </a:p>
          <a:p>
            <a:pPr indent="0" lvl="0" marL="0" rtl="0" algn="l">
              <a:spcBef>
                <a:spcPts val="0"/>
              </a:spcBef>
              <a:spcAft>
                <a:spcPts val="0"/>
              </a:spcAft>
              <a:buNone/>
            </a:pPr>
            <a:r>
              <a:rPr lang="en-US"/>
              <a:t>Chúng tôi cũng tạo các mô hình dữ liệu bằng cách sử dụng máy học để phân tích theo quy định.</a:t>
            </a:r>
            <a:endParaRPr/>
          </a:p>
        </p:txBody>
      </p:sp>
      <p:sp>
        <p:nvSpPr>
          <p:cNvPr id="2097" name="Google Shape;2097;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3" name="Shape 2193"/>
        <p:cNvGrpSpPr/>
        <p:nvPr/>
      </p:nvGrpSpPr>
      <p:grpSpPr>
        <a:xfrm>
          <a:off x="0" y="0"/>
          <a:ext cx="0" cy="0"/>
          <a:chOff x="0" y="0"/>
          <a:chExt cx="0" cy="0"/>
        </a:xfrm>
      </p:grpSpPr>
      <p:sp>
        <p:nvSpPr>
          <p:cNvPr id="2194" name="Google Shape;2194;p7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5" name="Google Shape;2195;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u="none"/>
              <a:t>[Thông điệp chính]</a:t>
            </a:r>
            <a:endParaRPr u="none"/>
          </a:p>
          <a:p>
            <a:pPr indent="0" lvl="0" marL="0" rtl="0" algn="l">
              <a:spcBef>
                <a:spcPts val="0"/>
              </a:spcBef>
              <a:spcAft>
                <a:spcPts val="0"/>
              </a:spcAft>
              <a:buNone/>
            </a:pPr>
            <a:r>
              <a:rPr b="1" lang="en-US" u="sng"/>
              <a:t>Lớp nhập dữ liệu</a:t>
            </a:r>
            <a:endParaRPr b="1" u="sng"/>
          </a:p>
          <a:p>
            <a:pPr indent="0" lvl="0" marL="0" rtl="0" algn="l">
              <a:spcBef>
                <a:spcPts val="0"/>
              </a:spcBef>
              <a:spcAft>
                <a:spcPts val="0"/>
              </a:spcAft>
              <a:buNone/>
            </a:pPr>
            <a:r>
              <a:rPr lang="en-US"/>
              <a:t>Trong lớp này, chúng tôi sử dụng nhiều công cụ khác nhau để nhập dữ liệu từ nhiều nguồn dữ liệu khác nhau.</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Sqoop</a:t>
            </a:r>
            <a:r>
              <a:rPr lang="en-US"/>
              <a:t>: Một công cụ để di chuyển dữ liệu từ cơ sở dữ liệu quan hệ đến và từ Hadoop.</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Flume</a:t>
            </a:r>
            <a:r>
              <a:rPr lang="en-US"/>
              <a:t>: Với Flume, bạn xác định nguồn, kênh và phần chìm cho phép thu thập dữ liệu truyền phát.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Streamset/NiFi</a:t>
            </a:r>
            <a:r>
              <a:rPr lang="en-US"/>
              <a:t>: Mặc dù</a:t>
            </a:r>
            <a:r>
              <a:rPr lang="en-US"/>
              <a:t> hai công cụ này là những công cụ hoàn toàn riêng biệt nhưng cả hai đều cung cấp giao diện dựa trên GUI để xác định quy trình nhập dữ liệu.</a:t>
            </a:r>
            <a:endParaRPr/>
          </a:p>
          <a:p>
            <a:pPr indent="0" lvl="0" marL="0" rtl="0" algn="l">
              <a:spcBef>
                <a:spcPts val="0"/>
              </a:spcBef>
              <a:spcAft>
                <a:spcPts val="0"/>
              </a:spcAft>
              <a:buNone/>
            </a:pPr>
            <a:r>
              <a:rPr lang="en-US"/>
              <a:t>Trên thực tế, chúng cung cấp nhiều hơn bao gồm chuyển đổi phút và xử lý dữ liệu đến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Kafka</a:t>
            </a:r>
            <a:r>
              <a:rPr lang="en-US"/>
              <a:t>: là hệ thống người đăng ký của nhà xuất bản tách riêng nhà sản xuất (nguồn dữ liệu) và người tiêu dùng (dữ liệu).</a:t>
            </a:r>
            <a:endParaRPr/>
          </a:p>
          <a:p>
            <a:pPr indent="0" lvl="0" marL="0" rtl="0" algn="l">
              <a:spcBef>
                <a:spcPts val="0"/>
              </a:spcBef>
              <a:spcAft>
                <a:spcPts val="0"/>
              </a:spcAft>
              <a:buNone/>
            </a:pPr>
            <a:r>
              <a:rPr lang="en-US"/>
              <a:t>Trong các ứng dụng phát trực tuyến, nó hoạt động hiệu quả như một bộ đệm bền cho dữ liệu thời gian thực mới.</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u="sng"/>
              <a:t>Lớp lưu trữ</a:t>
            </a:r>
            <a:endParaRPr b="1" u="sng"/>
          </a:p>
          <a:p>
            <a:pPr indent="0" lvl="0" marL="0" rtl="0" algn="l">
              <a:spcBef>
                <a:spcPts val="0"/>
              </a:spcBef>
              <a:spcAft>
                <a:spcPts val="0"/>
              </a:spcAft>
              <a:buNone/>
            </a:pPr>
            <a:r>
              <a:t/>
            </a:r>
            <a:endParaRPr/>
          </a:p>
          <a:p>
            <a:pPr indent="0" lvl="0" marL="0" rtl="0" algn="l">
              <a:spcBef>
                <a:spcPts val="0"/>
              </a:spcBef>
              <a:spcAft>
                <a:spcPts val="0"/>
              </a:spcAft>
              <a:buNone/>
            </a:pPr>
            <a:r>
              <a:rPr b="1" lang="en-US"/>
              <a:t>HDFS</a:t>
            </a:r>
            <a:r>
              <a:rPr lang="en-US"/>
              <a:t>: Hệ thống tệp phân tán Hadoop (Hadoop Distributed File System ). Hệ thống lưu trữ cốt lõi của Hadoop.</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NoSql</a:t>
            </a:r>
            <a:r>
              <a:rPr lang="en-US"/>
              <a:t>: Chúng tôi sẽ đề cập đến chủ đề này một cách rộng rãi trong một chương sau. Không chỉ SQL là giải pháp thay thế dữ liệu lớn cho RDBMS. Tuy nhiên, lược đồ không cứng nhắc và năng động.</a:t>
            </a:r>
            <a:endParaRPr/>
          </a:p>
          <a:p>
            <a:pPr indent="0" lvl="0" marL="0" rtl="0" algn="l">
              <a:spcBef>
                <a:spcPts val="0"/>
              </a:spcBef>
              <a:spcAft>
                <a:spcPts val="0"/>
              </a:spcAft>
              <a:buNone/>
            </a:pPr>
            <a:r>
              <a:rPr lang="en-US"/>
              <a:t>NoSQL sẽ không tuân thủ ACID. Chúng tôi sẽ đề cập đến định nghĩa về ACID và các hệ thống giao dịch trong chương NoSQL.</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Kudu</a:t>
            </a:r>
            <a:r>
              <a:rPr lang="en-US"/>
              <a:t>: Một giải pháp thay thế cho HDFS do Cloudera phát triển sau này. HDFS mạnh về thông lượng dữ liệu. Hbase, một hệ thống NoSQL hoạt động trong hệ sinh thái Hadoop có độ trễ cao.</a:t>
            </a:r>
            <a:endParaRPr/>
          </a:p>
          <a:p>
            <a:pPr indent="0" lvl="0" marL="0" rtl="0" algn="l">
              <a:spcBef>
                <a:spcPts val="0"/>
              </a:spcBef>
              <a:spcAft>
                <a:spcPts val="0"/>
              </a:spcAft>
              <a:buNone/>
            </a:pPr>
            <a:r>
              <a:rPr lang="en-US"/>
              <a:t>Kudo cố gắng thành thạo cả thông lượng và độ trễ</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In-Memory Databases </a:t>
            </a:r>
            <a:r>
              <a:rPr b="0" lang="en-US"/>
              <a:t>và</a:t>
            </a:r>
            <a:r>
              <a:rPr lang="en-US"/>
              <a:t> </a:t>
            </a:r>
            <a:r>
              <a:rPr b="1" lang="en-US"/>
              <a:t>RDBMS</a:t>
            </a:r>
            <a:r>
              <a:rPr lang="en-US"/>
              <a:t>: Cả hai đều là hệ thống cơ sở dữ liệu thông thường. Tuy nhiên, với sự sẵn có của các thiết bị bộ nhớ chi phí thấp, cơ sở dữ liệu</a:t>
            </a:r>
            <a:endParaRPr/>
          </a:p>
          <a:p>
            <a:pPr indent="0" lvl="0" marL="0" rtl="0" algn="l">
              <a:spcBef>
                <a:spcPts val="0"/>
              </a:spcBef>
              <a:spcAft>
                <a:spcPts val="0"/>
              </a:spcAft>
              <a:buNone/>
            </a:pPr>
            <a:r>
              <a:rPr lang="en-US"/>
              <a:t>trong đó dữ liệu nằm hoàn toàn trong bộ nhớ đã trở nên phổ biến.</a:t>
            </a:r>
            <a:endParaRPr/>
          </a:p>
        </p:txBody>
      </p:sp>
      <p:sp>
        <p:nvSpPr>
          <p:cNvPr id="2196" name="Google Shape;2196;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p7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5" name="Google Shape;2295;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u="none"/>
              <a:t>[Thông điệp chính]</a:t>
            </a:r>
            <a:endParaRPr/>
          </a:p>
          <a:p>
            <a:pPr indent="0" lvl="0" marL="0" rtl="0" algn="l">
              <a:spcBef>
                <a:spcPts val="0"/>
              </a:spcBef>
              <a:spcAft>
                <a:spcPts val="0"/>
              </a:spcAft>
              <a:buNone/>
            </a:pPr>
            <a:r>
              <a:rPr lang="en-US"/>
              <a:t>Trong lớp tiền xử lý, dữ liệu đã nhập hoặc lưu trữ được xử lý và sẵn sàng cho lớp tiếp theo (thường được gọi là ETL – Trích xuất tải chuyển đổi), nơi dữ liệu sẽ được truy vấn hoặc chuyển đến thuật toán học máy để tạo mô hình dữ liệu.</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Apache Spark: </a:t>
            </a:r>
            <a:r>
              <a:rPr lang="en-US"/>
              <a:t>Spark là một công cụ xử lý trong bộ nhớ có mục đích chung. Nó hiện là công cụ được sử dụng nhiều nhất để chuyển đổi và xử lý trước dữ liệu. Chúng tôi sẽ dành toàn bộ một chương cho Spark.</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Apache Hive: </a:t>
            </a:r>
            <a:r>
              <a:rPr lang="en-US"/>
              <a:t>Hive cho phép người dùng truy vấn dữ liệu lớn bằng SQL. Đó là lý tưởng cho xử lý batch.</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Apache Pig: </a:t>
            </a:r>
            <a:r>
              <a:rPr lang="en-US"/>
              <a:t>Pig sử dụng một tập lệnh giống như ngôn ngữ (Pig latin) giúp sử dụng chuyển đổi và xử lý dữ liệu.</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Apache Map Reduce</a:t>
            </a:r>
            <a:r>
              <a:rPr lang="en-US"/>
              <a:t>: Map Reduce là công cụ xử lý dữ liệu gốc trong nền tảng Hadoop. Các nhà phát triển sử dụng Java để tạo Mappers và Reducers. (Chúng tôi sẽ đề cập đến điều này có nghĩa là gì trong bài sau)</a:t>
            </a:r>
            <a:endParaRPr/>
          </a:p>
        </p:txBody>
      </p:sp>
      <p:sp>
        <p:nvSpPr>
          <p:cNvPr id="2296" name="Google Shape;2296;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p7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4" name="Google Shape;2394;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u="none"/>
              <a:t>[Thông điệp chính]</a:t>
            </a:r>
            <a:endParaRPr/>
          </a:p>
          <a:p>
            <a:pPr indent="0" lvl="0" marL="0" rtl="0" algn="l">
              <a:spcBef>
                <a:spcPts val="0"/>
              </a:spcBef>
              <a:spcAft>
                <a:spcPts val="0"/>
              </a:spcAft>
              <a:buNone/>
            </a:pPr>
            <a:r>
              <a:rPr lang="en-US"/>
              <a:t>Trong lớp phân tích, dữ liệu được xử lý trước được truy vấn để tạo phân tích chẩn đoán và dự đoán. (Chúng tôi sẽ xác định sự khác biệt giữa phân tích chẩn đoán, dự đoán và kê đơn trong chương sau)</a:t>
            </a:r>
            <a:endParaRPr/>
          </a:p>
          <a:p>
            <a:pPr indent="0" lvl="0" marL="0" rtl="0" algn="l">
              <a:spcBef>
                <a:spcPts val="0"/>
              </a:spcBef>
              <a:spcAft>
                <a:spcPts val="0"/>
              </a:spcAft>
              <a:buNone/>
            </a:pPr>
            <a:r>
              <a:rPr lang="en-US"/>
              <a:t>Hầu hết các doanh nghiệp phân tích hai loại dữ liệu khác nhau.</a:t>
            </a:r>
            <a:endParaRPr/>
          </a:p>
          <a:p>
            <a:pPr indent="0" lvl="0" marL="0" rtl="0" algn="l">
              <a:spcBef>
                <a:spcPts val="0"/>
              </a:spcBef>
              <a:spcAft>
                <a:spcPts val="0"/>
              </a:spcAft>
              <a:buNone/>
            </a:pPr>
            <a:r>
              <a:rPr lang="en-US"/>
              <a:t>Trong lớp batch, dữ liệu lịch sử được phân tích.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Trong lớp tốc độ, dữ liệu phát trực tuyến theo thời gian thực được phân tích cho các sự kiện hiện tại.</a:t>
            </a:r>
            <a:endParaRPr/>
          </a:p>
          <a:p>
            <a:pPr indent="0" lvl="0" marL="0" rtl="0" algn="l">
              <a:spcBef>
                <a:spcPts val="0"/>
              </a:spcBef>
              <a:spcAft>
                <a:spcPts val="0"/>
              </a:spcAft>
              <a:buNone/>
            </a:pPr>
            <a:r>
              <a:rPr lang="en-US"/>
              <a:t>Thông thường, cũng có một lớp phục vụ trong đó dữ liệu từ lớp tốc độ và lớp hàng loạt được kết hợp.</a:t>
            </a:r>
            <a:endParaRPr/>
          </a:p>
          <a:p>
            <a:pPr indent="0" lvl="0" marL="0" rtl="0" algn="l">
              <a:spcBef>
                <a:spcPts val="0"/>
              </a:spcBef>
              <a:spcAft>
                <a:spcPts val="0"/>
              </a:spcAft>
              <a:buNone/>
            </a:pPr>
            <a:r>
              <a:rPr lang="en-US"/>
              <a:t>Điều này cho phép dữ liệu lịch sử được so sánh với dữ liệu hiện tại theo thời gian thực từ các điểm bất thường tiềm ẩn.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Apache Spark Streaming</a:t>
            </a:r>
            <a:r>
              <a:rPr lang="en-US"/>
              <a:t>:  Đây là phần công cụ phân tích luồng của Apache Spark</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Hive</a:t>
            </a:r>
            <a:r>
              <a:rPr lang="en-US"/>
              <a:t>: Được bảo hiểm trước đây. Hive có thể được sử dụng cho cả tiền xử lý và truy vấn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Impala</a:t>
            </a:r>
            <a:r>
              <a:rPr lang="en-US"/>
              <a:t>: Phân tích dữ liệu lớn sử dụng SQL. Impala được tối ưu hóa cho các truy vấn tương tác và đặc biệt.</a:t>
            </a:r>
            <a:endParaRPr/>
          </a:p>
        </p:txBody>
      </p:sp>
      <p:sp>
        <p:nvSpPr>
          <p:cNvPr id="2395" name="Google Shape;2395;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1" name="Shape 2491"/>
        <p:cNvGrpSpPr/>
        <p:nvPr/>
      </p:nvGrpSpPr>
      <p:grpSpPr>
        <a:xfrm>
          <a:off x="0" y="0"/>
          <a:ext cx="0" cy="0"/>
          <a:chOff x="0" y="0"/>
          <a:chExt cx="0" cy="0"/>
        </a:xfrm>
      </p:grpSpPr>
      <p:sp>
        <p:nvSpPr>
          <p:cNvPr id="2492" name="Google Shape;2492;p7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3" name="Google Shape;2493;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a:t>
            </a:r>
            <a:endParaRPr/>
          </a:p>
          <a:p>
            <a:pPr indent="0" lvl="0" marL="0" rtl="0" algn="l">
              <a:spcBef>
                <a:spcPts val="0"/>
              </a:spcBef>
              <a:spcAft>
                <a:spcPts val="0"/>
              </a:spcAft>
              <a:buNone/>
            </a:pPr>
            <a:r>
              <a:rPr lang="en-US"/>
              <a:t>Lớp trình bày này là nơi dữ liệu được trực quan hóa.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Danh sách này bao gồm một số gói phần mềm trực quan phổ biến hơn</a:t>
            </a:r>
            <a:endParaRPr/>
          </a:p>
          <a:p>
            <a:pPr indent="0" lvl="0" marL="0" rtl="0" algn="l">
              <a:spcBef>
                <a:spcPts val="0"/>
              </a:spcBef>
              <a:spcAft>
                <a:spcPts val="0"/>
              </a:spcAft>
              <a:buNone/>
            </a:pPr>
            <a:r>
              <a:rPr lang="en-US"/>
              <a:t>Elaticsearch/Kibana: Elaticsearch là một công cụ tìm kiếm tương tự như Solr.</a:t>
            </a:r>
            <a:endParaRPr/>
          </a:p>
          <a:p>
            <a:pPr indent="0" lvl="0" marL="0" rtl="0" algn="l">
              <a:spcBef>
                <a:spcPts val="0"/>
              </a:spcBef>
              <a:spcAft>
                <a:spcPts val="0"/>
              </a:spcAft>
              <a:buNone/>
            </a:pPr>
            <a:r>
              <a:rPr lang="en-US"/>
              <a:t>Sau khi dữ liệu được lập chỉ mục, Kibana là công cụ cho phép người dùng tạo bảng điều khiển và trực quan hóa.</a:t>
            </a:r>
            <a:endParaRPr/>
          </a:p>
        </p:txBody>
      </p:sp>
      <p:sp>
        <p:nvSpPr>
          <p:cNvPr id="2494" name="Google Shape;2494;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p7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1" name="Google Shape;2591;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a:t>
            </a:r>
            <a:endParaRPr/>
          </a:p>
          <a:p>
            <a:pPr indent="0" lvl="0" marL="0" rtl="0" algn="l">
              <a:spcBef>
                <a:spcPts val="0"/>
              </a:spcBef>
              <a:spcAft>
                <a:spcPts val="0"/>
              </a:spcAft>
              <a:buNone/>
            </a:pPr>
            <a:r>
              <a:rPr lang="en-US"/>
              <a:t>Hiện tại, xu hướng là Edge to AI.</a:t>
            </a:r>
            <a:endParaRPr/>
          </a:p>
          <a:p>
            <a:pPr indent="0" lvl="0" marL="0" rtl="0" algn="l">
              <a:spcBef>
                <a:spcPts val="0"/>
              </a:spcBef>
              <a:spcAft>
                <a:spcPts val="0"/>
              </a:spcAft>
              <a:buNone/>
            </a:pPr>
            <a:r>
              <a:rPr lang="en-US"/>
              <a:t>Điều này có nghĩa là các bộ dữ liệu được thu thập từ các thiết bị biên (cảm biến, IoT, máy chủ web, v.v.) được thu thập và áp dụng trí tuệ nhân tạo.</a:t>
            </a:r>
            <a:endParaRPr/>
          </a:p>
          <a:p>
            <a:pPr indent="0" lvl="0" marL="0" rtl="0" algn="l">
              <a:spcBef>
                <a:spcPts val="0"/>
              </a:spcBef>
              <a:spcAft>
                <a:spcPts val="0"/>
              </a:spcAft>
              <a:buNone/>
            </a:pPr>
            <a:r>
              <a:rPr lang="en-US"/>
              <a:t>Chuyển động dữ liệu cho trang trình bày này được hiển thị bằng các đường màu xanh lam.</a:t>
            </a:r>
            <a:endParaRPr/>
          </a:p>
          <a:p>
            <a:pPr indent="0" lvl="0" marL="0" rtl="0" algn="l">
              <a:spcBef>
                <a:spcPts val="0"/>
              </a:spcBef>
              <a:spcAft>
                <a:spcPts val="0"/>
              </a:spcAft>
              <a:buNone/>
            </a:pPr>
            <a:r>
              <a:rPr lang="en-US"/>
              <a:t>Sau khi dữ liệu được xử lý trước, nó được chuyển đến lớp mô hình nơi mô hình dữ liệu được tạo.</a:t>
            </a:r>
            <a:endParaRPr/>
          </a:p>
          <a:p>
            <a:pPr indent="0" lvl="0" marL="0" rtl="0" algn="l">
              <a:spcBef>
                <a:spcPts val="0"/>
              </a:spcBef>
              <a:spcAft>
                <a:spcPts val="0"/>
              </a:spcAft>
              <a:buNone/>
            </a:pPr>
            <a:r>
              <a:rPr lang="en-US"/>
              <a:t>Trong lớp suy luận, mô hình được áp dụng trên dữ liệu đến để tạo dự đoán.</a:t>
            </a:r>
            <a:endParaRPr/>
          </a:p>
          <a:p>
            <a:pPr indent="0" lvl="0" marL="0" rtl="0" algn="l">
              <a:spcBef>
                <a:spcPts val="0"/>
              </a:spcBef>
              <a:spcAft>
                <a:spcPts val="0"/>
              </a:spcAft>
              <a:buNone/>
            </a:pPr>
            <a:r>
              <a:rPr lang="en-US"/>
              <a:t>Mô hình hiện tại được cập nhật liên tục bằng cách cập nhật mô hình với các bộ dữ liệu lớn hơn khi chúng được biên dịch và cập nhật trong lớp lưu trữ dữ liệu.</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Tensorframes</a:t>
            </a:r>
            <a:r>
              <a:rPr lang="en-US"/>
              <a:t>: Cho phép các nhà phát triển thao tác với Apache Spark Dataframes bằng các chương trình TensorFlow.</a:t>
            </a:r>
            <a:endParaRPr/>
          </a:p>
          <a:p>
            <a:pPr indent="0" lvl="0" marL="0" rtl="0" algn="l">
              <a:spcBef>
                <a:spcPts val="0"/>
              </a:spcBef>
              <a:spcAft>
                <a:spcPts val="0"/>
              </a:spcAft>
              <a:buNone/>
            </a:pPr>
            <a:r>
              <a:rPr lang="en-US"/>
              <a:t>Chúng tôi sẽ đề cập chi tiết về Spark Dataframes trong một chương khác.</a:t>
            </a:r>
            <a:endParaRPr/>
          </a:p>
          <a:p>
            <a:pPr indent="0" lvl="0" marL="0" rtl="0" algn="l">
              <a:spcBef>
                <a:spcPts val="0"/>
              </a:spcBef>
              <a:spcAft>
                <a:spcPts val="0"/>
              </a:spcAft>
              <a:buNone/>
            </a:pPr>
            <a:r>
              <a:rPr lang="en-US"/>
              <a:t>Nói một cách đơn giản, nó cho phép các nhà phát triển chạy Tensorflow trên Spark</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Apache Spark ML/Mllib</a:t>
            </a:r>
            <a:r>
              <a:rPr lang="en-US"/>
              <a:t>: Mô-đun máy học của Apache Spark. Cung cấp nhiều "công cụ ước tính" như hồi quy logistic để tạo mô hình dữ liệu</a:t>
            </a:r>
            <a:endParaRPr/>
          </a:p>
          <a:p>
            <a:pPr indent="0" lvl="0" marL="0" rtl="0" algn="l">
              <a:spcBef>
                <a:spcPts val="0"/>
              </a:spcBef>
              <a:spcAft>
                <a:spcPts val="0"/>
              </a:spcAft>
              <a:buNone/>
            </a:pPr>
            <a:r>
              <a:t/>
            </a:r>
            <a:endParaRPr/>
          </a:p>
        </p:txBody>
      </p:sp>
      <p:sp>
        <p:nvSpPr>
          <p:cNvPr id="2592" name="Google Shape;2592;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7" name="Shape 2687"/>
        <p:cNvGrpSpPr/>
        <p:nvPr/>
      </p:nvGrpSpPr>
      <p:grpSpPr>
        <a:xfrm>
          <a:off x="0" y="0"/>
          <a:ext cx="0" cy="0"/>
          <a:chOff x="0" y="0"/>
          <a:chExt cx="0" cy="0"/>
        </a:xfrm>
      </p:grpSpPr>
      <p:sp>
        <p:nvSpPr>
          <p:cNvPr id="2688" name="Google Shape;2688;p7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9" name="Google Shape;2689;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a:t>
            </a:r>
            <a:endParaRPr/>
          </a:p>
          <a:p>
            <a:pPr indent="0" lvl="0" marL="0" rtl="0" algn="l">
              <a:spcBef>
                <a:spcPts val="0"/>
              </a:spcBef>
              <a:spcAft>
                <a:spcPts val="0"/>
              </a:spcAft>
              <a:buNone/>
            </a:pPr>
            <a:r>
              <a:rPr lang="en-US"/>
              <a:t>Hãy để học sinh giải quyết các câu hỏi cơ bản.</a:t>
            </a:r>
            <a:endParaRPr/>
          </a:p>
          <a:p>
            <a:pPr indent="0" lvl="0" marL="0" rtl="0" algn="l">
              <a:spcBef>
                <a:spcPts val="0"/>
              </a:spcBef>
              <a:spcAft>
                <a:spcPts val="0"/>
              </a:spcAft>
              <a:buNone/>
            </a:pPr>
            <a:r>
              <a:rPr lang="en-US"/>
              <a:t>Làm cho họ nhắc nhở nội dung chính của bài này.</a:t>
            </a:r>
            <a:endParaRPr/>
          </a:p>
          <a:p>
            <a:pPr indent="0" lvl="0" marL="0" rtl="0" algn="l">
              <a:spcBef>
                <a:spcPts val="0"/>
              </a:spcBef>
              <a:spcAft>
                <a:spcPts val="0"/>
              </a:spcAft>
              <a:buNone/>
            </a:pPr>
            <a:r>
              <a:t/>
            </a:r>
            <a:endParaRPr/>
          </a:p>
        </p:txBody>
      </p:sp>
      <p:sp>
        <p:nvSpPr>
          <p:cNvPr id="2690" name="Google Shape;2690;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6" name="Shape 2696"/>
        <p:cNvGrpSpPr/>
        <p:nvPr/>
      </p:nvGrpSpPr>
      <p:grpSpPr>
        <a:xfrm>
          <a:off x="0" y="0"/>
          <a:ext cx="0" cy="0"/>
          <a:chOff x="0" y="0"/>
          <a:chExt cx="0" cy="0"/>
        </a:xfrm>
      </p:grpSpPr>
      <p:sp>
        <p:nvSpPr>
          <p:cNvPr id="2697" name="Google Shape;2697;p7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8" name="Google Shape;2698;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a:t>
            </a:r>
            <a:endParaRPr/>
          </a:p>
          <a:p>
            <a:pPr indent="0" lvl="0" marL="0" rtl="0" algn="l">
              <a:spcBef>
                <a:spcPts val="0"/>
              </a:spcBef>
              <a:spcAft>
                <a:spcPts val="0"/>
              </a:spcAft>
              <a:buNone/>
            </a:pPr>
            <a:r>
              <a:rPr lang="en-US"/>
              <a:t>Hãy để học sinh giải quyết các câu hỏi cơ bản.</a:t>
            </a:r>
            <a:endParaRPr/>
          </a:p>
          <a:p>
            <a:pPr indent="0" lvl="0" marL="0" rtl="0" algn="l">
              <a:spcBef>
                <a:spcPts val="0"/>
              </a:spcBef>
              <a:spcAft>
                <a:spcPts val="0"/>
              </a:spcAft>
              <a:buNone/>
            </a:pPr>
            <a:r>
              <a:rPr lang="en-US"/>
              <a:t>Làm cho họ nhắc nội dung chính của bài này.</a:t>
            </a:r>
            <a:endParaRPr/>
          </a:p>
        </p:txBody>
      </p:sp>
      <p:sp>
        <p:nvSpPr>
          <p:cNvPr id="2699" name="Google Shape;2699;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5" name="Shape 2705"/>
        <p:cNvGrpSpPr/>
        <p:nvPr/>
      </p:nvGrpSpPr>
      <p:grpSpPr>
        <a:xfrm>
          <a:off x="0" y="0"/>
          <a:ext cx="0" cy="0"/>
          <a:chOff x="0" y="0"/>
          <a:chExt cx="0" cy="0"/>
        </a:xfrm>
      </p:grpSpPr>
      <p:sp>
        <p:nvSpPr>
          <p:cNvPr id="2706" name="Google Shape;2706;p7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7" name="Google Shape;2707;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a:t>
            </a:r>
            <a:endParaRPr/>
          </a:p>
          <a:p>
            <a:pPr indent="0" lvl="0" marL="0" rtl="0" algn="l">
              <a:spcBef>
                <a:spcPts val="0"/>
              </a:spcBef>
              <a:spcAft>
                <a:spcPts val="0"/>
              </a:spcAft>
              <a:buNone/>
            </a:pPr>
            <a:r>
              <a:rPr lang="en-US"/>
              <a:t>Hãy để học sinh giải quyết các câu hỏi cơ bản.</a:t>
            </a:r>
            <a:endParaRPr/>
          </a:p>
          <a:p>
            <a:pPr indent="0" lvl="0" marL="0" rtl="0" algn="l">
              <a:spcBef>
                <a:spcPts val="0"/>
              </a:spcBef>
              <a:spcAft>
                <a:spcPts val="0"/>
              </a:spcAft>
              <a:buNone/>
            </a:pPr>
            <a:r>
              <a:rPr lang="en-US"/>
              <a:t>Làm cho họ nhắc nội dung chính của bài này.</a:t>
            </a:r>
            <a:endParaRPr/>
          </a:p>
        </p:txBody>
      </p:sp>
      <p:sp>
        <p:nvSpPr>
          <p:cNvPr id="2708" name="Google Shape;2708;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7" name="Shape 2767"/>
        <p:cNvGrpSpPr/>
        <p:nvPr/>
      </p:nvGrpSpPr>
      <p:grpSpPr>
        <a:xfrm>
          <a:off x="0" y="0"/>
          <a:ext cx="0" cy="0"/>
          <a:chOff x="0" y="0"/>
          <a:chExt cx="0" cy="0"/>
        </a:xfrm>
      </p:grpSpPr>
      <p:sp>
        <p:nvSpPr>
          <p:cNvPr id="2768" name="Google Shape;2768;p7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9" name="Google Shape;2769;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a:t>
            </a:r>
            <a:endParaRPr/>
          </a:p>
          <a:p>
            <a:pPr indent="0" lvl="0" marL="0" rtl="0" algn="l">
              <a:spcBef>
                <a:spcPts val="0"/>
              </a:spcBef>
              <a:spcAft>
                <a:spcPts val="0"/>
              </a:spcAft>
              <a:buNone/>
            </a:pPr>
            <a:r>
              <a:rPr lang="en-US"/>
              <a:t>Hãy để học sinh giải quyết các câu hỏi cơ bản.</a:t>
            </a:r>
            <a:endParaRPr/>
          </a:p>
          <a:p>
            <a:pPr indent="0" lvl="0" marL="0" rtl="0" algn="l">
              <a:spcBef>
                <a:spcPts val="0"/>
              </a:spcBef>
              <a:spcAft>
                <a:spcPts val="0"/>
              </a:spcAft>
              <a:buNone/>
            </a:pPr>
            <a:r>
              <a:rPr lang="en-US"/>
              <a:t>Làm cho họ nhắc nội dung chính của bài này.</a:t>
            </a:r>
            <a:endParaRPr/>
          </a:p>
        </p:txBody>
      </p:sp>
      <p:sp>
        <p:nvSpPr>
          <p:cNvPr id="2770" name="Google Shape;2770;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[Thông điệp chính]</a:t>
            </a:r>
            <a:endParaRPr b="0" sz="1200"/>
          </a:p>
          <a:p>
            <a:pPr indent="0" lvl="0" marL="0" rtl="0" algn="l">
              <a:spcBef>
                <a:spcPts val="360"/>
              </a:spcBef>
              <a:spcAft>
                <a:spcPts val="0"/>
              </a:spcAft>
              <a:buNone/>
            </a:pPr>
            <a:r>
              <a:rPr b="0" lang="en-US" sz="1200"/>
              <a:t>Việc xử lý Big Data thường trải qua các bước tương tự.</a:t>
            </a:r>
            <a:endParaRPr/>
          </a:p>
          <a:p>
            <a:pPr indent="0" lvl="0" marL="0" rtl="0" algn="l">
              <a:spcBef>
                <a:spcPts val="360"/>
              </a:spcBef>
              <a:spcAft>
                <a:spcPts val="0"/>
              </a:spcAft>
              <a:buNone/>
            </a:pPr>
            <a:r>
              <a:rPr b="0" lang="en-US" sz="1200"/>
              <a:t>Dữ liệu được thu thập và sắp xếp (đã làm sạch và sẵn sàng để phân tích).</a:t>
            </a:r>
            <a:endParaRPr/>
          </a:p>
          <a:p>
            <a:pPr indent="0" lvl="0" marL="0" rtl="0" algn="l">
              <a:spcBef>
                <a:spcPts val="360"/>
              </a:spcBef>
              <a:spcAft>
                <a:spcPts val="0"/>
              </a:spcAft>
              <a:buNone/>
            </a:pPr>
            <a:r>
              <a:rPr b="0" lang="en-US" sz="1200"/>
              <a:t>Các báo cáo được tạo từ hiệu suất chính và truy vấn hoạt động cho doanh nghiệp.</a:t>
            </a:r>
            <a:endParaRPr/>
          </a:p>
          <a:p>
            <a:pPr indent="0" lvl="0" marL="0" rtl="0" algn="l">
              <a:spcBef>
                <a:spcPts val="360"/>
              </a:spcBef>
              <a:spcAft>
                <a:spcPts val="0"/>
              </a:spcAft>
              <a:buNone/>
            </a:pPr>
            <a:r>
              <a:rPr b="0" lang="en-US" sz="1200"/>
              <a:t>Dữ liệu được quản lý và truy vấn được tiếp tục chuyển đến cơ sở dữ liệu hoạt động (cơ sở dữ liệu được các doanh nghiệp sử dụng cho các hoạt động hàng ngày).</a:t>
            </a:r>
            <a:endParaRPr/>
          </a:p>
          <a:p>
            <a:pPr indent="0" lvl="0" marL="0" rtl="0" algn="l">
              <a:spcBef>
                <a:spcPts val="360"/>
              </a:spcBef>
              <a:spcAft>
                <a:spcPts val="0"/>
              </a:spcAft>
              <a:buNone/>
            </a:pPr>
            <a:r>
              <a:rPr b="0" lang="en-US" sz="1200"/>
              <a:t>Thông thường, ở giai đoạn này, bảng điều khiển và hình ảnh trực quan được tạo để giúp những người ra quyết định hiểu rõ hơn về phân tích.</a:t>
            </a:r>
            <a:endParaRPr/>
          </a:p>
          <a:p>
            <a:pPr indent="0" lvl="0" marL="0" rtl="0" algn="l">
              <a:spcBef>
                <a:spcPts val="360"/>
              </a:spcBef>
              <a:spcAft>
                <a:spcPts val="0"/>
              </a:spcAft>
              <a:buNone/>
            </a:pPr>
            <a:r>
              <a:rPr b="0" lang="en-US" sz="1200"/>
              <a:t>Cuối cùng, dữ liệu được nhà khoa học dữ liệu sử dụng để tạo ra các mô hình dự đoán sao cho các công ty có thể chuyển từ</a:t>
            </a:r>
            <a:endParaRPr/>
          </a:p>
        </p:txBody>
      </p:sp>
      <p:sp>
        <p:nvSpPr>
          <p:cNvPr id="161" name="Google Shape;16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5" name="Shape 2835"/>
        <p:cNvGrpSpPr/>
        <p:nvPr/>
      </p:nvGrpSpPr>
      <p:grpSpPr>
        <a:xfrm>
          <a:off x="0" y="0"/>
          <a:ext cx="0" cy="0"/>
          <a:chOff x="0" y="0"/>
          <a:chExt cx="0" cy="0"/>
        </a:xfrm>
      </p:grpSpPr>
      <p:sp>
        <p:nvSpPr>
          <p:cNvPr id="2836" name="Google Shape;2836;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7" name="Google Shape;2837;p80:notes"/>
          <p:cNvSpPr/>
          <p:nvPr>
            <p:ph idx="2" type="sldImg"/>
          </p:nvPr>
        </p:nvSpPr>
        <p:spPr>
          <a:xfrm>
            <a:off x="129159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1" name="Shape 2841"/>
        <p:cNvGrpSpPr/>
        <p:nvPr/>
      </p:nvGrpSpPr>
      <p:grpSpPr>
        <a:xfrm>
          <a:off x="0" y="0"/>
          <a:ext cx="0" cy="0"/>
          <a:chOff x="0" y="0"/>
          <a:chExt cx="0" cy="0"/>
        </a:xfrm>
      </p:grpSpPr>
      <p:sp>
        <p:nvSpPr>
          <p:cNvPr id="2842" name="Google Shape;2842;p8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3" name="Google Shape;2843;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 </a:t>
            </a:r>
            <a:endParaRPr/>
          </a:p>
          <a:p>
            <a:pPr indent="0" lvl="0" marL="0" rtl="0" algn="l">
              <a:spcBef>
                <a:spcPts val="0"/>
              </a:spcBef>
              <a:spcAft>
                <a:spcPts val="0"/>
              </a:spcAft>
              <a:buNone/>
            </a:pPr>
            <a:r>
              <a:rPr lang="en-US"/>
              <a:t>Trong hai phần tiếp theo, chúng ta sẽ xem xét chi tiết hai chức năng cốt lõi của Hadoop.</a:t>
            </a:r>
            <a:endParaRPr/>
          </a:p>
          <a:p>
            <a:pPr indent="0" lvl="0" marL="0" rtl="0" algn="l">
              <a:spcBef>
                <a:spcPts val="0"/>
              </a:spcBef>
              <a:spcAft>
                <a:spcPts val="0"/>
              </a:spcAft>
              <a:buNone/>
            </a:pPr>
            <a:r>
              <a:rPr lang="en-US"/>
              <a:t>Chúng tôi sẽ đề cập đến HDFS (lưu trữ lượng dữ liệu khổng lồ) và Yarn/MapReduce (xử lý lượng dữ liệu khổng lồ)</a:t>
            </a:r>
            <a:endParaRPr/>
          </a:p>
          <a:p>
            <a:pPr indent="0" lvl="0" marL="0" rtl="0" algn="l">
              <a:spcBef>
                <a:spcPts val="0"/>
              </a:spcBef>
              <a:spcAft>
                <a:spcPts val="0"/>
              </a:spcAft>
              <a:buNone/>
            </a:pPr>
            <a:r>
              <a:rPr lang="en-US"/>
              <a:t>Chúng tôi đã đề cập đến mô hình tính toán MapReduce, vì vậy, ở đây, chúng tôi đề cập đến cách phân bổ tài nguyên thông qua YARN cho MR.</a:t>
            </a:r>
            <a:endParaRPr/>
          </a:p>
        </p:txBody>
      </p:sp>
      <p:sp>
        <p:nvSpPr>
          <p:cNvPr id="2844" name="Google Shape;2844;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2" name="Shape 2852"/>
        <p:cNvGrpSpPr/>
        <p:nvPr/>
      </p:nvGrpSpPr>
      <p:grpSpPr>
        <a:xfrm>
          <a:off x="0" y="0"/>
          <a:ext cx="0" cy="0"/>
          <a:chOff x="0" y="0"/>
          <a:chExt cx="0" cy="0"/>
        </a:xfrm>
      </p:grpSpPr>
      <p:sp>
        <p:nvSpPr>
          <p:cNvPr id="2853" name="Google Shape;2853;p8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4" name="Google Shape;2854;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[Hướng dẫn của giảng viên] </a:t>
            </a:r>
            <a:endParaRPr/>
          </a:p>
          <a:p>
            <a:pPr indent="0" lvl="0" marL="0" marR="0" rtl="0" algn="l">
              <a:lnSpc>
                <a:spcPct val="100000"/>
              </a:lnSpc>
              <a:spcBef>
                <a:spcPts val="360"/>
              </a:spcBef>
              <a:spcAft>
                <a:spcPts val="0"/>
              </a:spcAft>
              <a:buClr>
                <a:schemeClr val="dk1"/>
              </a:buClr>
              <a:buSzPts val="1200"/>
              <a:buFont typeface="Arial"/>
              <a:buNone/>
            </a:pPr>
            <a:r>
              <a:rPr b="0" lang="en-US" sz="1200"/>
              <a:t>Trong các hệ thống phân tán song song, thường có 2 loại kiến trúc – master/slave (M/S) và leader/follower (L/F).</a:t>
            </a:r>
            <a:endParaRPr/>
          </a:p>
          <a:p>
            <a:pPr indent="0" lvl="0" marL="0" marR="0" rtl="0" algn="l">
              <a:lnSpc>
                <a:spcPct val="100000"/>
              </a:lnSpc>
              <a:spcBef>
                <a:spcPts val="360"/>
              </a:spcBef>
              <a:spcAft>
                <a:spcPts val="0"/>
              </a:spcAft>
              <a:buClr>
                <a:schemeClr val="dk1"/>
              </a:buClr>
              <a:buSzPts val="1200"/>
              <a:buFont typeface="Arial"/>
              <a:buNone/>
            </a:pPr>
            <a:r>
              <a:rPr b="0" lang="en-US" sz="1200"/>
              <a:t>Các điểm phân biệt chính giữa hai kiến trúc này là a) trong M/S, chủ và nô lệ thực thi daemon/phần mềm khác nhau, trong khi ở L/F, cả hai đều chạy cùng một mã.</a:t>
            </a:r>
            <a:endParaRPr/>
          </a:p>
          <a:p>
            <a:pPr indent="0" lvl="0" marL="0" marR="0" rtl="0" algn="l">
              <a:lnSpc>
                <a:spcPct val="100000"/>
              </a:lnSpc>
              <a:spcBef>
                <a:spcPts val="360"/>
              </a:spcBef>
              <a:spcAft>
                <a:spcPts val="0"/>
              </a:spcAft>
              <a:buClr>
                <a:schemeClr val="dk1"/>
              </a:buClr>
              <a:buSzPts val="1200"/>
              <a:buFont typeface="Arial"/>
              <a:buNone/>
            </a:pPr>
            <a:r>
              <a:rPr b="0" lang="en-US" sz="1200"/>
              <a:t>Điều này dẫn đến điểm thứ hai. Trong M/S, có một điểm thất bại duy nhất (các bậc thầy), trong khi ở L/F, nếu bất kỳ người lãnh đạo nào thất bại, bất kỳ người theo dõi nào khác có thể tiếp quản vì họ đang chạy cùng một mã.</a:t>
            </a:r>
            <a:endParaRPr b="0" sz="1200"/>
          </a:p>
          <a:p>
            <a:pPr indent="0" lvl="0" marL="0" marR="0" rtl="0" algn="l">
              <a:lnSpc>
                <a:spcPct val="100000"/>
              </a:lnSpc>
              <a:spcBef>
                <a:spcPts val="360"/>
              </a:spcBef>
              <a:spcAft>
                <a:spcPts val="0"/>
              </a:spcAft>
              <a:buClr>
                <a:schemeClr val="dk1"/>
              </a:buClr>
              <a:buSzPts val="1200"/>
              <a:buFont typeface="Arial"/>
              <a:buNone/>
            </a:pPr>
            <a:r>
              <a:t/>
            </a:r>
            <a:endParaRPr b="0" sz="1200">
              <a:solidFill>
                <a:schemeClr val="dk1"/>
              </a:solidFill>
            </a:endParaRPr>
          </a:p>
          <a:p>
            <a:pPr indent="0" lvl="0" marL="0" marR="0" rtl="0" algn="l">
              <a:lnSpc>
                <a:spcPct val="100000"/>
              </a:lnSpc>
              <a:spcBef>
                <a:spcPts val="360"/>
              </a:spcBef>
              <a:spcAft>
                <a:spcPts val="0"/>
              </a:spcAft>
              <a:buClr>
                <a:schemeClr val="dk1"/>
              </a:buClr>
              <a:buSzPts val="1200"/>
              <a:buFont typeface="Arial"/>
              <a:buNone/>
            </a:pPr>
            <a:r>
              <a:rPr b="1" lang="en-US"/>
              <a:t>[Thông điệp chính]</a:t>
            </a:r>
            <a:endParaRPr/>
          </a:p>
          <a:p>
            <a:pPr indent="0" lvl="0" marL="0" rtl="0" algn="l">
              <a:spcBef>
                <a:spcPts val="0"/>
              </a:spcBef>
              <a:spcAft>
                <a:spcPts val="0"/>
              </a:spcAft>
              <a:buNone/>
            </a:pPr>
            <a:r>
              <a:rPr b="0" lang="en-US" sz="1200"/>
              <a:t>HDFS là một kiến trúc M/S.</a:t>
            </a:r>
            <a:endParaRPr/>
          </a:p>
          <a:p>
            <a:pPr indent="0" lvl="0" marL="0" rtl="0" algn="l">
              <a:spcBef>
                <a:spcPts val="0"/>
              </a:spcBef>
              <a:spcAft>
                <a:spcPts val="0"/>
              </a:spcAft>
              <a:buNone/>
            </a:pPr>
            <a:r>
              <a:rPr b="0" lang="en-US" sz="1200"/>
              <a:t>Các daemon chủ là NameNode cùng với Standy Node (chế độ không HA) hoặc Nút phụ (chế độ HA).</a:t>
            </a:r>
            <a:endParaRPr/>
          </a:p>
          <a:p>
            <a:pPr indent="0" lvl="0" marL="0" rtl="0" algn="l">
              <a:spcBef>
                <a:spcPts val="0"/>
              </a:spcBef>
              <a:spcAft>
                <a:spcPts val="0"/>
              </a:spcAft>
              <a:buNone/>
            </a:pPr>
            <a:r>
              <a:rPr b="0" lang="en-US" sz="1200"/>
              <a:t>Tất cả các nút tớ (công nhân) đều chạy DataNode</a:t>
            </a:r>
            <a:endParaRPr/>
          </a:p>
        </p:txBody>
      </p:sp>
      <p:sp>
        <p:nvSpPr>
          <p:cNvPr id="2855" name="Google Shape;2855;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8" name="Shape 2878"/>
        <p:cNvGrpSpPr/>
        <p:nvPr/>
      </p:nvGrpSpPr>
      <p:grpSpPr>
        <a:xfrm>
          <a:off x="0" y="0"/>
          <a:ext cx="0" cy="0"/>
          <a:chOff x="0" y="0"/>
          <a:chExt cx="0" cy="0"/>
        </a:xfrm>
      </p:grpSpPr>
      <p:sp>
        <p:nvSpPr>
          <p:cNvPr id="2879" name="Google Shape;2879;p8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0" name="Google Shape;2880;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sz="1200"/>
          </a:p>
          <a:p>
            <a:pPr indent="0" lvl="0" marL="0" rtl="0" algn="l">
              <a:spcBef>
                <a:spcPts val="0"/>
              </a:spcBef>
              <a:spcAft>
                <a:spcPts val="0"/>
              </a:spcAft>
              <a:buNone/>
            </a:pPr>
            <a:r>
              <a:rPr b="0" lang="en-US" sz="1200"/>
              <a:t>Một điểm chính cần nhấn mạnh - đó là phần tiếp theo của cuộc thảo luận của chúng tôi về sự chuyển đổi mô hình từ dựa trên phần cứng sang dựa trên phần mềm - đó là HDFS được cung cấp dịch vụ thông qua các ứng dụng Java.</a:t>
            </a:r>
            <a:endParaRPr b="0" sz="1200"/>
          </a:p>
          <a:p>
            <a:pPr indent="0" lvl="0" marL="0" rtl="0" algn="l">
              <a:spcBef>
                <a:spcPts val="0"/>
              </a:spcBef>
              <a:spcAft>
                <a:spcPts val="0"/>
              </a:spcAft>
              <a:buNone/>
            </a:pPr>
            <a:r>
              <a:t/>
            </a:r>
            <a:endParaRPr b="0" sz="1200">
              <a:solidFill>
                <a:schemeClr val="dk1"/>
              </a:solidFill>
            </a:endParaRPr>
          </a:p>
          <a:p>
            <a:pPr indent="0" lvl="0" marL="0" marR="0" rtl="0" algn="l">
              <a:lnSpc>
                <a:spcPct val="100000"/>
              </a:lnSpc>
              <a:spcBef>
                <a:spcPts val="360"/>
              </a:spcBef>
              <a:spcAft>
                <a:spcPts val="0"/>
              </a:spcAft>
              <a:buClr>
                <a:schemeClr val="dk1"/>
              </a:buClr>
              <a:buSzPts val="1200"/>
              <a:buFont typeface="Arial"/>
              <a:buNone/>
            </a:pPr>
            <a:r>
              <a:rPr b="1" lang="en-US"/>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t>HDFS chạy trên Linux. Trên thực tế, các tệp được lưu trữ dưới dạng tệp Linux thông thường.</a:t>
            </a:r>
            <a:endParaRPr/>
          </a:p>
          <a:p>
            <a:pPr indent="0" lvl="0" marL="0" marR="0" rtl="0" algn="l">
              <a:lnSpc>
                <a:spcPct val="100000"/>
              </a:lnSpc>
              <a:spcBef>
                <a:spcPts val="360"/>
              </a:spcBef>
              <a:spcAft>
                <a:spcPts val="0"/>
              </a:spcAft>
              <a:buClr>
                <a:schemeClr val="dk1"/>
              </a:buClr>
              <a:buSzPts val="1200"/>
              <a:buFont typeface="Arial"/>
              <a:buNone/>
            </a:pPr>
            <a:r>
              <a:rPr b="0" lang="en-US" sz="1200"/>
              <a:t>Tuy nhiên, quyền truy cập vào các tệp này bị giới hạn đối với người dùng HDFS (vâng, một người dùng Linux thực tế có tên HDFS đã được tạo).</a:t>
            </a:r>
            <a:endParaRPr/>
          </a:p>
          <a:p>
            <a:pPr indent="0" lvl="0" marL="0" marR="0" rtl="0" algn="l">
              <a:lnSpc>
                <a:spcPct val="100000"/>
              </a:lnSpc>
              <a:spcBef>
                <a:spcPts val="360"/>
              </a:spcBef>
              <a:spcAft>
                <a:spcPts val="0"/>
              </a:spcAft>
              <a:buClr>
                <a:schemeClr val="dk1"/>
              </a:buClr>
              <a:buSzPts val="1200"/>
              <a:buFont typeface="Arial"/>
              <a:buNone/>
            </a:pPr>
            <a:r>
              <a:rPr b="0" lang="en-US" sz="1200"/>
              <a:t>Một điểm quan trọng khác là HDFS có thể ra đời vì thành phần cốt lõi (ổ đĩa rẻ và hiệu quả) đã sẵn có.</a:t>
            </a:r>
            <a:endParaRPr/>
          </a:p>
          <a:p>
            <a:pPr indent="0" lvl="0" marL="0" marR="0" rtl="0" algn="l">
              <a:lnSpc>
                <a:spcPct val="100000"/>
              </a:lnSpc>
              <a:spcBef>
                <a:spcPts val="360"/>
              </a:spcBef>
              <a:spcAft>
                <a:spcPts val="0"/>
              </a:spcAft>
              <a:buClr>
                <a:schemeClr val="dk1"/>
              </a:buClr>
              <a:buSzPts val="1200"/>
              <a:buFont typeface="Arial"/>
              <a:buNone/>
            </a:pPr>
            <a:r>
              <a:rPr b="0" lang="en-US" sz="1200"/>
              <a:t>Bạn nên tiếp tục so sánh với người đầu bếp mà chúng ta đã sử dụng trong các chương trước.</a:t>
            </a:r>
            <a:endParaRPr/>
          </a:p>
          <a:p>
            <a:pPr indent="0" lvl="0" marL="0" marR="0" rtl="0" algn="l">
              <a:lnSpc>
                <a:spcPct val="100000"/>
              </a:lnSpc>
              <a:spcBef>
                <a:spcPts val="360"/>
              </a:spcBef>
              <a:spcAft>
                <a:spcPts val="0"/>
              </a:spcAft>
              <a:buClr>
                <a:schemeClr val="dk1"/>
              </a:buClr>
              <a:buSzPts val="1200"/>
              <a:buFont typeface="Arial"/>
              <a:buNone/>
            </a:pPr>
            <a:r>
              <a:t/>
            </a:r>
            <a:endParaRPr b="0" sz="1200"/>
          </a:p>
          <a:p>
            <a:pPr indent="0" lvl="0" marL="0" marR="0" rtl="0" algn="l">
              <a:lnSpc>
                <a:spcPct val="100000"/>
              </a:lnSpc>
              <a:spcBef>
                <a:spcPts val="360"/>
              </a:spcBef>
              <a:spcAft>
                <a:spcPts val="0"/>
              </a:spcAft>
              <a:buClr>
                <a:schemeClr val="dk1"/>
              </a:buClr>
              <a:buSzPts val="1200"/>
              <a:buFont typeface="Arial"/>
              <a:buNone/>
            </a:pPr>
            <a:r>
              <a:rPr b="0" lang="en-US" sz="1200"/>
              <a:t>Chúng tôi có thể xử lý lượng dữ liệu cực lớn bằng cách phân vùng chúng thành các khối và xử lý song song từng khối.</a:t>
            </a:r>
            <a:endParaRPr b="1" sz="1200">
              <a:solidFill>
                <a:schemeClr val="dk1"/>
              </a:solidFill>
            </a:endParaRPr>
          </a:p>
          <a:p>
            <a:pPr indent="0" lvl="0" marL="0" marR="0" rtl="0" algn="l">
              <a:lnSpc>
                <a:spcPct val="100000"/>
              </a:lnSpc>
              <a:spcBef>
                <a:spcPts val="360"/>
              </a:spcBef>
              <a:spcAft>
                <a:spcPts val="0"/>
              </a:spcAft>
              <a:buClr>
                <a:schemeClr val="dk1"/>
              </a:buClr>
              <a:buSzPts val="1200"/>
              <a:buFont typeface="Arial"/>
              <a:buNone/>
            </a:pPr>
            <a:r>
              <a:t/>
            </a:r>
            <a:endParaRPr/>
          </a:p>
        </p:txBody>
      </p:sp>
      <p:sp>
        <p:nvSpPr>
          <p:cNvPr id="2881" name="Google Shape;2881;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5" name="Shape 2895"/>
        <p:cNvGrpSpPr/>
        <p:nvPr/>
      </p:nvGrpSpPr>
      <p:grpSpPr>
        <a:xfrm>
          <a:off x="0" y="0"/>
          <a:ext cx="0" cy="0"/>
          <a:chOff x="0" y="0"/>
          <a:chExt cx="0" cy="0"/>
        </a:xfrm>
      </p:grpSpPr>
      <p:sp>
        <p:nvSpPr>
          <p:cNvPr id="2896" name="Google Shape;2896;p8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7" name="Google Shape;2897;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839"/>
              <a:buFont typeface="Arial"/>
              <a:buNone/>
            </a:pPr>
            <a:r>
              <a:rPr b="1" lang="en-US" sz="839"/>
              <a:t>[Hướng dẫn của giảng viên] </a:t>
            </a:r>
            <a:endParaRPr/>
          </a:p>
          <a:p>
            <a:pPr indent="0" lvl="0" marL="0" marR="0" rtl="0" algn="l">
              <a:lnSpc>
                <a:spcPct val="80000"/>
              </a:lnSpc>
              <a:spcBef>
                <a:spcPts val="252"/>
              </a:spcBef>
              <a:spcAft>
                <a:spcPts val="0"/>
              </a:spcAft>
              <a:buClr>
                <a:schemeClr val="dk1"/>
              </a:buClr>
              <a:buSzPts val="840"/>
              <a:buFont typeface="Arial"/>
              <a:buNone/>
            </a:pPr>
            <a:r>
              <a:t/>
            </a:r>
            <a:endParaRPr b="0" sz="839">
              <a:solidFill>
                <a:schemeClr val="dk1"/>
              </a:solidFill>
            </a:endParaRPr>
          </a:p>
          <a:p>
            <a:pPr indent="0" lvl="0" marL="0" marR="0" rtl="0" algn="l">
              <a:lnSpc>
                <a:spcPct val="80000"/>
              </a:lnSpc>
              <a:spcBef>
                <a:spcPts val="252"/>
              </a:spcBef>
              <a:spcAft>
                <a:spcPts val="0"/>
              </a:spcAft>
              <a:buClr>
                <a:schemeClr val="dk1"/>
              </a:buClr>
              <a:buSzPts val="839"/>
              <a:buFont typeface="Arial"/>
              <a:buNone/>
            </a:pPr>
            <a:r>
              <a:rPr b="1" lang="en-US" sz="839"/>
              <a:t>[Thông điệp chính]</a:t>
            </a:r>
            <a:endParaRPr/>
          </a:p>
          <a:p>
            <a:pPr indent="0" lvl="0" marL="0" rtl="0" algn="l">
              <a:lnSpc>
                <a:spcPct val="80000"/>
              </a:lnSpc>
              <a:spcBef>
                <a:spcPts val="0"/>
              </a:spcBef>
              <a:spcAft>
                <a:spcPts val="0"/>
              </a:spcAft>
              <a:buNone/>
            </a:pPr>
            <a:r>
              <a:rPr lang="en-US" sz="839"/>
              <a:t>HDFS đạt được khả năng chịu lỗi bằng cách sao chép các khối dữ liệu và đảm bảo rằng các khối này không bao giờ bị sao chép quá mức.</a:t>
            </a:r>
            <a:endParaRPr sz="839"/>
          </a:p>
          <a:p>
            <a:pPr indent="0" lvl="0" marL="0" rtl="0" algn="l">
              <a:lnSpc>
                <a:spcPct val="80000"/>
              </a:lnSpc>
              <a:spcBef>
                <a:spcPts val="0"/>
              </a:spcBef>
              <a:spcAft>
                <a:spcPts val="0"/>
              </a:spcAft>
              <a:buNone/>
            </a:pPr>
            <a:r>
              <a:rPr lang="en-US" sz="839"/>
              <a:t>Nếu có bao giờ, các khối được sao chép dưới mức, NameNode sẽ hướng dẫn DataNode tạo các bản sao cho đến khi hệ số sao chép được thỏa mãn.</a:t>
            </a:r>
            <a:endParaRPr sz="839"/>
          </a:p>
          <a:p>
            <a:pPr indent="0" lvl="0" marL="0" rtl="0" algn="l">
              <a:lnSpc>
                <a:spcPct val="80000"/>
              </a:lnSpc>
              <a:spcBef>
                <a:spcPts val="0"/>
              </a:spcBef>
              <a:spcAft>
                <a:spcPts val="0"/>
              </a:spcAft>
              <a:buNone/>
            </a:pPr>
            <a:r>
              <a:t/>
            </a:r>
            <a:endParaRPr sz="839"/>
          </a:p>
          <a:p>
            <a:pPr indent="-171450" lvl="0" marL="171450" rtl="0" algn="l">
              <a:lnSpc>
                <a:spcPct val="80000"/>
              </a:lnSpc>
              <a:spcBef>
                <a:spcPts val="0"/>
              </a:spcBef>
              <a:spcAft>
                <a:spcPts val="0"/>
              </a:spcAft>
              <a:buClr>
                <a:schemeClr val="dk1"/>
              </a:buClr>
              <a:buSzPts val="839"/>
              <a:buFont typeface="Arial"/>
              <a:buChar char="•"/>
            </a:pPr>
            <a:r>
              <a:rPr lang="en-US" sz="839"/>
              <a:t>Tính khả dụng: Một lợi ích phụ của việc sao chép các khối dữ liệu là người dùng và ứng dụng truy cập các khối dữ liệu này hiện có thể tiếp cận chúng từ nhiều nút dữ liệu. Nếu đĩa chứa khối dữ liệu hiện đang bận, thì sẽ có thêm 2 nút dữ liệu (chúng tôi sẽ giả sử hệ số sao chép là 3 xuyên suốt trừ khi có ghi chú khác) từ đó chúng tôi có thể thử lấy khối dữ liệu.</a:t>
            </a:r>
            <a:endParaRPr/>
          </a:p>
          <a:p>
            <a:pPr indent="-118110" lvl="0" marL="171450" rtl="0" algn="l">
              <a:lnSpc>
                <a:spcPct val="80000"/>
              </a:lnSpc>
              <a:spcBef>
                <a:spcPts val="0"/>
              </a:spcBef>
              <a:spcAft>
                <a:spcPts val="0"/>
              </a:spcAft>
              <a:buClr>
                <a:schemeClr val="dk1"/>
              </a:buClr>
              <a:buSzPts val="840"/>
              <a:buFont typeface="Arial"/>
              <a:buNone/>
            </a:pPr>
            <a:r>
              <a:t/>
            </a:r>
            <a:endParaRPr sz="839"/>
          </a:p>
          <a:p>
            <a:pPr indent="-171450" lvl="0" marL="171450" rtl="0" algn="l">
              <a:lnSpc>
                <a:spcPct val="80000"/>
              </a:lnSpc>
              <a:spcBef>
                <a:spcPts val="0"/>
              </a:spcBef>
              <a:spcAft>
                <a:spcPts val="0"/>
              </a:spcAft>
              <a:buClr>
                <a:schemeClr val="dk1"/>
              </a:buClr>
              <a:buSzPts val="839"/>
              <a:buFont typeface="Arial"/>
              <a:buChar char="•"/>
            </a:pPr>
            <a:r>
              <a:rPr lang="en-US" sz="839"/>
              <a:t>Có thể mở rộng: Khi chúng tôi tạo cụm Hadoop, không phải lúc nào chúng tôi cũng sử dụng tất cả các khay đĩa vật lý có sẵn trên máy chủ.</a:t>
            </a:r>
            <a:endParaRPr/>
          </a:p>
          <a:p>
            <a:pPr indent="0" lvl="0" marL="0" rtl="0" algn="l">
              <a:lnSpc>
                <a:spcPct val="80000"/>
              </a:lnSpc>
              <a:spcBef>
                <a:spcPts val="0"/>
              </a:spcBef>
              <a:spcAft>
                <a:spcPts val="0"/>
              </a:spcAft>
              <a:buClr>
                <a:schemeClr val="dk1"/>
              </a:buClr>
              <a:buSzPts val="839"/>
              <a:buFont typeface="Arial"/>
              <a:buNone/>
            </a:pPr>
            <a:r>
              <a:rPr lang="en-US" sz="839"/>
              <a:t>Có một vài lý do cho việc này.</a:t>
            </a:r>
            <a:endParaRPr/>
          </a:p>
          <a:p>
            <a:pPr indent="0" lvl="0" marL="0" rtl="0" algn="l">
              <a:lnSpc>
                <a:spcPct val="80000"/>
              </a:lnSpc>
              <a:spcBef>
                <a:spcPts val="0"/>
              </a:spcBef>
              <a:spcAft>
                <a:spcPts val="0"/>
              </a:spcAft>
              <a:buClr>
                <a:schemeClr val="dk1"/>
              </a:buClr>
              <a:buSzPts val="839"/>
              <a:buFont typeface="Arial"/>
              <a:buNone/>
            </a:pPr>
            <a:r>
              <a:rPr lang="en-US" sz="839"/>
              <a:t>Một là cho phép mở rộng trong tương lai – tức là thêm nhiều đĩa hơn để tăng dung lượng lưu trữ HDFS. Một cách khác là giảm tiếp xúc với thất bại.</a:t>
            </a:r>
            <a:endParaRPr/>
          </a:p>
          <a:p>
            <a:pPr indent="0" lvl="0" marL="0" rtl="0" algn="l">
              <a:lnSpc>
                <a:spcPct val="80000"/>
              </a:lnSpc>
              <a:spcBef>
                <a:spcPts val="0"/>
              </a:spcBef>
              <a:spcAft>
                <a:spcPts val="0"/>
              </a:spcAft>
              <a:buClr>
                <a:schemeClr val="dk1"/>
              </a:buClr>
              <a:buSzPts val="839"/>
              <a:buFont typeface="Arial"/>
              <a:buNone/>
            </a:pPr>
            <a:r>
              <a:rPr lang="en-US" sz="839"/>
              <a:t>Càng có nhiều đĩa trên một máy chủ, càng có nhiều lỗi đĩa xảy ra nếu máy chủ tự chết.</a:t>
            </a:r>
            <a:endParaRPr/>
          </a:p>
          <a:p>
            <a:pPr indent="0" lvl="0" marL="0" rtl="0" algn="l">
              <a:lnSpc>
                <a:spcPct val="80000"/>
              </a:lnSpc>
              <a:spcBef>
                <a:spcPts val="0"/>
              </a:spcBef>
              <a:spcAft>
                <a:spcPts val="0"/>
              </a:spcAft>
              <a:buClr>
                <a:schemeClr val="dk1"/>
              </a:buClr>
              <a:buSzPts val="839"/>
              <a:buFont typeface="Arial"/>
              <a:buNone/>
            </a:pPr>
            <a:r>
              <a:rPr lang="en-US" sz="839"/>
              <a:t>Khi chúng tôi mở rộng các cụm Hadoop, thông thường chúng tôi sẽ thêm các ổ đĩa bổ sung vào các khay ổ đĩa có sẵn hoặc thêm các máy chủ có ổ đĩa.</a:t>
            </a:r>
            <a:endParaRPr/>
          </a:p>
          <a:p>
            <a:pPr indent="0" lvl="0" marL="0" rtl="0" algn="l">
              <a:lnSpc>
                <a:spcPct val="80000"/>
              </a:lnSpc>
              <a:spcBef>
                <a:spcPts val="0"/>
              </a:spcBef>
              <a:spcAft>
                <a:spcPts val="0"/>
              </a:spcAft>
              <a:buClr>
                <a:schemeClr val="dk1"/>
              </a:buClr>
              <a:buSzPts val="839"/>
              <a:buFont typeface="Arial"/>
              <a:buNone/>
            </a:pPr>
            <a:r>
              <a:rPr lang="en-US" sz="839"/>
              <a:t>Tùy chọn thứ hai có nghĩa là lưu trữ và tính toán được kết hợp chặt chẽ với nhau.</a:t>
            </a:r>
            <a:endParaRPr/>
          </a:p>
          <a:p>
            <a:pPr indent="0" lvl="0" marL="0" rtl="0" algn="l">
              <a:lnSpc>
                <a:spcPct val="80000"/>
              </a:lnSpc>
              <a:spcBef>
                <a:spcPts val="0"/>
              </a:spcBef>
              <a:spcAft>
                <a:spcPts val="0"/>
              </a:spcAft>
              <a:buClr>
                <a:schemeClr val="dk1"/>
              </a:buClr>
              <a:buSzPts val="839"/>
              <a:buFont typeface="Arial"/>
              <a:buNone/>
            </a:pPr>
            <a:r>
              <a:rPr lang="en-US" sz="839"/>
              <a:t>Khi Hadoop lần đầu tiên ra mắt, đây không được coi là một vấn đề.</a:t>
            </a:r>
            <a:endParaRPr/>
          </a:p>
          <a:p>
            <a:pPr indent="0" lvl="0" marL="0" rtl="0" algn="l">
              <a:lnSpc>
                <a:spcPct val="80000"/>
              </a:lnSpc>
              <a:spcBef>
                <a:spcPts val="0"/>
              </a:spcBef>
              <a:spcAft>
                <a:spcPts val="0"/>
              </a:spcAft>
              <a:buClr>
                <a:schemeClr val="dk1"/>
              </a:buClr>
              <a:buSzPts val="839"/>
              <a:buFont typeface="Arial"/>
              <a:buNone/>
            </a:pPr>
            <a:r>
              <a:rPr lang="en-US" sz="839"/>
              <a:t>Các kỹ sư nghĩ rằng giá đĩa sẽ tiếp tục giảm và việc thêm đĩa để đáp ứng nhu cầu của quá trình dồn dữ liệu sẽ dễ dàng được đáp ứng.</a:t>
            </a:r>
            <a:endParaRPr/>
          </a:p>
          <a:p>
            <a:pPr indent="0" lvl="0" marL="0" rtl="0" algn="l">
              <a:lnSpc>
                <a:spcPct val="80000"/>
              </a:lnSpc>
              <a:spcBef>
                <a:spcPts val="0"/>
              </a:spcBef>
              <a:spcAft>
                <a:spcPts val="0"/>
              </a:spcAft>
              <a:buClr>
                <a:schemeClr val="dk1"/>
              </a:buClr>
              <a:buSzPts val="839"/>
              <a:buFont typeface="Arial"/>
              <a:buNone/>
            </a:pPr>
            <a:r>
              <a:rPr lang="en-US" sz="839"/>
              <a:t>Tuy nhiên, vận tốc (1 trong 3V của Dữ liệu lớn) có thể đã bị đánh giá thấp. Các doanh nghiệp bắt đầu cảm thấy khó khăn khi liên tục mở rộng cụm Hadoop của họ.</a:t>
            </a:r>
            <a:endParaRPr/>
          </a:p>
          <a:p>
            <a:pPr indent="0" lvl="0" marL="0" rtl="0" algn="l">
              <a:lnSpc>
                <a:spcPct val="80000"/>
              </a:lnSpc>
              <a:spcBef>
                <a:spcPts val="0"/>
              </a:spcBef>
              <a:spcAft>
                <a:spcPts val="0"/>
              </a:spcAft>
              <a:buClr>
                <a:schemeClr val="dk1"/>
              </a:buClr>
              <a:buSzPts val="839"/>
              <a:buFont typeface="Arial"/>
              <a:buNone/>
            </a:pPr>
            <a:r>
              <a:rPr lang="en-US" sz="839"/>
              <a:t>Thực tế là tính toán và lưu trữ được liên kết chặt chẽ khiến vấn đề trở nên tồi tệ hơn.</a:t>
            </a:r>
            <a:endParaRPr/>
          </a:p>
          <a:p>
            <a:pPr indent="0" lvl="0" marL="0" rtl="0" algn="l">
              <a:lnSpc>
                <a:spcPct val="80000"/>
              </a:lnSpc>
              <a:spcBef>
                <a:spcPts val="0"/>
              </a:spcBef>
              <a:spcAft>
                <a:spcPts val="0"/>
              </a:spcAft>
              <a:buClr>
                <a:schemeClr val="dk1"/>
              </a:buClr>
              <a:buSzPts val="839"/>
              <a:buFont typeface="Arial"/>
              <a:buNone/>
            </a:pPr>
            <a:r>
              <a:rPr lang="en-US" sz="839"/>
              <a:t>Ngày nay, nhiều doanh nghiệp đang xem xét việc kết hợp các giải pháp đám mây công cộng để tự động thêm tính toán khi cần thiết và sau đó chấm dứt chúng khi kết thúc.</a:t>
            </a:r>
            <a:endParaRPr/>
          </a:p>
          <a:p>
            <a:pPr indent="-118110" lvl="0" marL="171450" rtl="0" algn="l">
              <a:lnSpc>
                <a:spcPct val="80000"/>
              </a:lnSpc>
              <a:spcBef>
                <a:spcPts val="0"/>
              </a:spcBef>
              <a:spcAft>
                <a:spcPts val="0"/>
              </a:spcAft>
              <a:buClr>
                <a:schemeClr val="dk1"/>
              </a:buClr>
              <a:buSzPts val="840"/>
              <a:buFont typeface="Arial"/>
              <a:buNone/>
            </a:pPr>
            <a:r>
              <a:t/>
            </a:r>
            <a:endParaRPr sz="839"/>
          </a:p>
          <a:p>
            <a:pPr indent="-171450" lvl="0" marL="171450" rtl="0" algn="l">
              <a:lnSpc>
                <a:spcPct val="80000"/>
              </a:lnSpc>
              <a:spcBef>
                <a:spcPts val="0"/>
              </a:spcBef>
              <a:spcAft>
                <a:spcPts val="0"/>
              </a:spcAft>
              <a:buClr>
                <a:schemeClr val="dk1"/>
              </a:buClr>
              <a:buSzPts val="839"/>
              <a:buFont typeface="Arial"/>
              <a:buChar char="•"/>
            </a:pPr>
            <a:r>
              <a:rPr lang="en-US" sz="839"/>
              <a:t>Bảo mật: Một cụm Hadoop có thể được Kerborized cũng như xác thực đối với Active Directory hoặc LDAP mở.</a:t>
            </a:r>
            <a:endParaRPr sz="839"/>
          </a:p>
        </p:txBody>
      </p:sp>
      <p:sp>
        <p:nvSpPr>
          <p:cNvPr id="2898" name="Google Shape;2898;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4" name="Shape 2924"/>
        <p:cNvGrpSpPr/>
        <p:nvPr/>
      </p:nvGrpSpPr>
      <p:grpSpPr>
        <a:xfrm>
          <a:off x="0" y="0"/>
          <a:ext cx="0" cy="0"/>
          <a:chOff x="0" y="0"/>
          <a:chExt cx="0" cy="0"/>
        </a:xfrm>
      </p:grpSpPr>
      <p:sp>
        <p:nvSpPr>
          <p:cNvPr id="2925" name="Google Shape;2925;p8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6" name="Google Shape;2926;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839"/>
              <a:buFont typeface="Arial"/>
              <a:buNone/>
            </a:pPr>
            <a:r>
              <a:rPr b="1" lang="en-US" sz="839"/>
              <a:t>[Hướng dẫn của giảng viên] </a:t>
            </a:r>
            <a:endParaRPr/>
          </a:p>
          <a:p>
            <a:pPr indent="0" lvl="0" marL="0" marR="0" rtl="0" algn="l">
              <a:lnSpc>
                <a:spcPct val="80000"/>
              </a:lnSpc>
              <a:spcBef>
                <a:spcPts val="252"/>
              </a:spcBef>
              <a:spcAft>
                <a:spcPts val="0"/>
              </a:spcAft>
              <a:buClr>
                <a:schemeClr val="dk1"/>
              </a:buClr>
              <a:buSzPts val="840"/>
              <a:buFont typeface="Arial"/>
              <a:buNone/>
            </a:pPr>
            <a:r>
              <a:t/>
            </a:r>
            <a:endParaRPr b="0" sz="839">
              <a:solidFill>
                <a:schemeClr val="dk1"/>
              </a:solidFill>
            </a:endParaRPr>
          </a:p>
          <a:p>
            <a:pPr indent="0" lvl="0" marL="0" marR="0" rtl="0" algn="l">
              <a:lnSpc>
                <a:spcPct val="80000"/>
              </a:lnSpc>
              <a:spcBef>
                <a:spcPts val="252"/>
              </a:spcBef>
              <a:spcAft>
                <a:spcPts val="0"/>
              </a:spcAft>
              <a:buClr>
                <a:schemeClr val="dk1"/>
              </a:buClr>
              <a:buSzPts val="839"/>
              <a:buFont typeface="Arial"/>
              <a:buNone/>
            </a:pPr>
            <a:r>
              <a:rPr b="1" lang="en-US" sz="839"/>
              <a:t>[Thông điệp chính]</a:t>
            </a:r>
            <a:endParaRPr/>
          </a:p>
          <a:p>
            <a:pPr indent="0" lvl="0" marL="0" rtl="0" algn="l">
              <a:lnSpc>
                <a:spcPct val="80000"/>
              </a:lnSpc>
              <a:spcBef>
                <a:spcPts val="0"/>
              </a:spcBef>
              <a:spcAft>
                <a:spcPts val="0"/>
              </a:spcAft>
              <a:buNone/>
            </a:pPr>
            <a:r>
              <a:rPr lang="en-US" sz="839"/>
              <a:t>HDFS đạt được khả năng chịu lỗi bằng cách sao chép các khối dữ liệu và đảm bảo rằng các khối này không bao giờ bị sao chép quá mức.</a:t>
            </a:r>
            <a:endParaRPr sz="839"/>
          </a:p>
          <a:p>
            <a:pPr indent="0" lvl="0" marL="0" rtl="0" algn="l">
              <a:lnSpc>
                <a:spcPct val="80000"/>
              </a:lnSpc>
              <a:spcBef>
                <a:spcPts val="0"/>
              </a:spcBef>
              <a:spcAft>
                <a:spcPts val="0"/>
              </a:spcAft>
              <a:buNone/>
            </a:pPr>
            <a:r>
              <a:rPr lang="en-US" sz="839"/>
              <a:t>Nếu có bao giờ, các khối được sao chép dưới mức, NameNode sẽ hướng dẫn DataNode tạo các bản sao cho đến khi hệ số sao chép được thỏa mãn.</a:t>
            </a:r>
            <a:endParaRPr sz="839"/>
          </a:p>
          <a:p>
            <a:pPr indent="0" lvl="0" marL="0" rtl="0" algn="l">
              <a:lnSpc>
                <a:spcPct val="80000"/>
              </a:lnSpc>
              <a:spcBef>
                <a:spcPts val="0"/>
              </a:spcBef>
              <a:spcAft>
                <a:spcPts val="0"/>
              </a:spcAft>
              <a:buNone/>
            </a:pPr>
            <a:r>
              <a:t/>
            </a:r>
            <a:endParaRPr sz="839"/>
          </a:p>
          <a:p>
            <a:pPr indent="-171450" lvl="0" marL="171450" rtl="0" algn="l">
              <a:lnSpc>
                <a:spcPct val="80000"/>
              </a:lnSpc>
              <a:spcBef>
                <a:spcPts val="0"/>
              </a:spcBef>
              <a:spcAft>
                <a:spcPts val="0"/>
              </a:spcAft>
              <a:buClr>
                <a:schemeClr val="dk1"/>
              </a:buClr>
              <a:buSzPts val="839"/>
              <a:buFont typeface="Arial"/>
              <a:buChar char="•"/>
            </a:pPr>
            <a:r>
              <a:rPr lang="en-US" sz="839"/>
              <a:t>Tính khả dụng: Một lợi ích phụ của việc sao chép các khối dữ liệu là người dùng và ứng dụng truy cập các khối dữ liệu này hiện có thể tiếp cận chúng từ nhiều nút dữ liệu. Nếu đĩa chứa khối dữ liệu hiện đang bận, thì sẽ có thêm 2 nút dữ liệu (chúng tôi sẽ giả sử hệ số sao chép là 3 xuyên suốt trừ khi có ghi chú khác) từ đó chúng tôi có thể thử lấy khối dữ liệu.</a:t>
            </a:r>
            <a:endParaRPr/>
          </a:p>
          <a:p>
            <a:pPr indent="-118110" lvl="0" marL="171450" rtl="0" algn="l">
              <a:lnSpc>
                <a:spcPct val="80000"/>
              </a:lnSpc>
              <a:spcBef>
                <a:spcPts val="0"/>
              </a:spcBef>
              <a:spcAft>
                <a:spcPts val="0"/>
              </a:spcAft>
              <a:buClr>
                <a:schemeClr val="dk1"/>
              </a:buClr>
              <a:buSzPts val="840"/>
              <a:buFont typeface="Arial"/>
              <a:buNone/>
            </a:pPr>
            <a:r>
              <a:t/>
            </a:r>
            <a:endParaRPr sz="839"/>
          </a:p>
          <a:p>
            <a:pPr indent="-171450" lvl="0" marL="171450" rtl="0" algn="l">
              <a:lnSpc>
                <a:spcPct val="80000"/>
              </a:lnSpc>
              <a:spcBef>
                <a:spcPts val="0"/>
              </a:spcBef>
              <a:spcAft>
                <a:spcPts val="0"/>
              </a:spcAft>
              <a:buClr>
                <a:schemeClr val="dk1"/>
              </a:buClr>
              <a:buSzPts val="839"/>
              <a:buFont typeface="Arial"/>
              <a:buChar char="•"/>
            </a:pPr>
            <a:r>
              <a:rPr lang="en-US" sz="839"/>
              <a:t>Có thể mở rộng: Khi chúng tôi tạo cụm Hadoop, không phải lúc nào chúng tôi cũng sử dụng tất cả các khay đĩa vật lý có sẵn trên máy chủ.</a:t>
            </a:r>
            <a:endParaRPr/>
          </a:p>
          <a:p>
            <a:pPr indent="0" lvl="0" marL="0" rtl="0" algn="l">
              <a:lnSpc>
                <a:spcPct val="80000"/>
              </a:lnSpc>
              <a:spcBef>
                <a:spcPts val="0"/>
              </a:spcBef>
              <a:spcAft>
                <a:spcPts val="0"/>
              </a:spcAft>
              <a:buClr>
                <a:schemeClr val="dk1"/>
              </a:buClr>
              <a:buSzPts val="839"/>
              <a:buFont typeface="Arial"/>
              <a:buNone/>
            </a:pPr>
            <a:r>
              <a:rPr lang="en-US" sz="839"/>
              <a:t>Có một vài lý do cho việc này.</a:t>
            </a:r>
            <a:endParaRPr/>
          </a:p>
          <a:p>
            <a:pPr indent="0" lvl="0" marL="0" rtl="0" algn="l">
              <a:lnSpc>
                <a:spcPct val="80000"/>
              </a:lnSpc>
              <a:spcBef>
                <a:spcPts val="0"/>
              </a:spcBef>
              <a:spcAft>
                <a:spcPts val="0"/>
              </a:spcAft>
              <a:buClr>
                <a:schemeClr val="dk1"/>
              </a:buClr>
              <a:buSzPts val="839"/>
              <a:buFont typeface="Arial"/>
              <a:buNone/>
            </a:pPr>
            <a:r>
              <a:rPr lang="en-US" sz="839"/>
              <a:t>Một là cho phép mở rộng trong tương lai – tức là thêm nhiều đĩa hơn để tăng dung lượng lưu trữ HDFS. Một cách khác là giảm tiếp xúc với thất bại.</a:t>
            </a:r>
            <a:endParaRPr/>
          </a:p>
          <a:p>
            <a:pPr indent="0" lvl="0" marL="0" rtl="0" algn="l">
              <a:lnSpc>
                <a:spcPct val="80000"/>
              </a:lnSpc>
              <a:spcBef>
                <a:spcPts val="0"/>
              </a:spcBef>
              <a:spcAft>
                <a:spcPts val="0"/>
              </a:spcAft>
              <a:buClr>
                <a:schemeClr val="dk1"/>
              </a:buClr>
              <a:buSzPts val="839"/>
              <a:buFont typeface="Arial"/>
              <a:buNone/>
            </a:pPr>
            <a:r>
              <a:rPr lang="en-US" sz="839"/>
              <a:t>Càng có nhiều đĩa trên một máy chủ, càng có nhiều lỗi đĩa xảy ra nếu máy chủ tự chết.</a:t>
            </a:r>
            <a:endParaRPr/>
          </a:p>
          <a:p>
            <a:pPr indent="0" lvl="0" marL="0" rtl="0" algn="l">
              <a:lnSpc>
                <a:spcPct val="80000"/>
              </a:lnSpc>
              <a:spcBef>
                <a:spcPts val="0"/>
              </a:spcBef>
              <a:spcAft>
                <a:spcPts val="0"/>
              </a:spcAft>
              <a:buClr>
                <a:schemeClr val="dk1"/>
              </a:buClr>
              <a:buSzPts val="839"/>
              <a:buFont typeface="Arial"/>
              <a:buNone/>
            </a:pPr>
            <a:r>
              <a:rPr lang="en-US" sz="839"/>
              <a:t>Khi chúng tôi mở rộng các cụm Hadoop, thông thường chúng tôi sẽ thêm các ổ đĩa bổ sung vào các khay ổ đĩa có sẵn hoặc thêm các máy chủ có ổ đĩa.</a:t>
            </a:r>
            <a:endParaRPr/>
          </a:p>
          <a:p>
            <a:pPr indent="0" lvl="0" marL="0" rtl="0" algn="l">
              <a:lnSpc>
                <a:spcPct val="80000"/>
              </a:lnSpc>
              <a:spcBef>
                <a:spcPts val="0"/>
              </a:spcBef>
              <a:spcAft>
                <a:spcPts val="0"/>
              </a:spcAft>
              <a:buClr>
                <a:schemeClr val="dk1"/>
              </a:buClr>
              <a:buSzPts val="839"/>
              <a:buFont typeface="Arial"/>
              <a:buNone/>
            </a:pPr>
            <a:r>
              <a:rPr lang="en-US" sz="839"/>
              <a:t>Tùy chọn thứ hai có nghĩa là lưu trữ và tính toán được kết hợp chặt chẽ với nhau.</a:t>
            </a:r>
            <a:endParaRPr/>
          </a:p>
          <a:p>
            <a:pPr indent="0" lvl="0" marL="0" rtl="0" algn="l">
              <a:lnSpc>
                <a:spcPct val="80000"/>
              </a:lnSpc>
              <a:spcBef>
                <a:spcPts val="0"/>
              </a:spcBef>
              <a:spcAft>
                <a:spcPts val="0"/>
              </a:spcAft>
              <a:buClr>
                <a:schemeClr val="dk1"/>
              </a:buClr>
              <a:buSzPts val="839"/>
              <a:buFont typeface="Arial"/>
              <a:buNone/>
            </a:pPr>
            <a:r>
              <a:rPr lang="en-US" sz="839"/>
              <a:t>Khi Hadoop lần đầu tiên ra mắt, đây không được coi là một vấn đề.</a:t>
            </a:r>
            <a:endParaRPr/>
          </a:p>
          <a:p>
            <a:pPr indent="0" lvl="0" marL="0" rtl="0" algn="l">
              <a:lnSpc>
                <a:spcPct val="80000"/>
              </a:lnSpc>
              <a:spcBef>
                <a:spcPts val="0"/>
              </a:spcBef>
              <a:spcAft>
                <a:spcPts val="0"/>
              </a:spcAft>
              <a:buClr>
                <a:schemeClr val="dk1"/>
              </a:buClr>
              <a:buSzPts val="839"/>
              <a:buFont typeface="Arial"/>
              <a:buNone/>
            </a:pPr>
            <a:r>
              <a:rPr lang="en-US" sz="839"/>
              <a:t>Các kỹ sư nghĩ rằng giá đĩa sẽ tiếp tục giảm và việc thêm đĩa để đáp ứng nhu cầu của quá trình dồn dữ liệu sẽ dễ dàng được đáp ứng.</a:t>
            </a:r>
            <a:endParaRPr/>
          </a:p>
          <a:p>
            <a:pPr indent="0" lvl="0" marL="0" rtl="0" algn="l">
              <a:lnSpc>
                <a:spcPct val="80000"/>
              </a:lnSpc>
              <a:spcBef>
                <a:spcPts val="0"/>
              </a:spcBef>
              <a:spcAft>
                <a:spcPts val="0"/>
              </a:spcAft>
              <a:buClr>
                <a:schemeClr val="dk1"/>
              </a:buClr>
              <a:buSzPts val="839"/>
              <a:buFont typeface="Arial"/>
              <a:buNone/>
            </a:pPr>
            <a:r>
              <a:rPr lang="en-US" sz="839"/>
              <a:t>Tuy nhiên, vận tốc (1 trong 3V của Dữ liệu lớn) có thể đã bị đánh giá thấp. Các doanh nghiệp bắt đầu cảm thấy khó khăn khi liên tục mở rộng cụm Hadoop của họ.</a:t>
            </a:r>
            <a:endParaRPr/>
          </a:p>
          <a:p>
            <a:pPr indent="0" lvl="0" marL="0" rtl="0" algn="l">
              <a:lnSpc>
                <a:spcPct val="80000"/>
              </a:lnSpc>
              <a:spcBef>
                <a:spcPts val="0"/>
              </a:spcBef>
              <a:spcAft>
                <a:spcPts val="0"/>
              </a:spcAft>
              <a:buClr>
                <a:schemeClr val="dk1"/>
              </a:buClr>
              <a:buSzPts val="839"/>
              <a:buFont typeface="Arial"/>
              <a:buNone/>
            </a:pPr>
            <a:r>
              <a:rPr lang="en-US" sz="839"/>
              <a:t>Thực tế là tính toán và lưu trữ được liên kết chặt chẽ khiến vấn đề trở nên tồi tệ hơn.</a:t>
            </a:r>
            <a:endParaRPr/>
          </a:p>
          <a:p>
            <a:pPr indent="0" lvl="0" marL="0" rtl="0" algn="l">
              <a:lnSpc>
                <a:spcPct val="80000"/>
              </a:lnSpc>
              <a:spcBef>
                <a:spcPts val="0"/>
              </a:spcBef>
              <a:spcAft>
                <a:spcPts val="0"/>
              </a:spcAft>
              <a:buClr>
                <a:schemeClr val="dk1"/>
              </a:buClr>
              <a:buSzPts val="839"/>
              <a:buFont typeface="Arial"/>
              <a:buNone/>
            </a:pPr>
            <a:r>
              <a:rPr lang="en-US" sz="839"/>
              <a:t>Ngày nay, nhiều doanh nghiệp đang xem xét việc kết hợp các giải pháp đám mây công cộng để tự động thêm tính toán khi cần thiết và sau đó chấm dứt chúng khi kết thúc.</a:t>
            </a:r>
            <a:endParaRPr/>
          </a:p>
          <a:p>
            <a:pPr indent="-118110" lvl="0" marL="171450" rtl="0" algn="l">
              <a:lnSpc>
                <a:spcPct val="80000"/>
              </a:lnSpc>
              <a:spcBef>
                <a:spcPts val="0"/>
              </a:spcBef>
              <a:spcAft>
                <a:spcPts val="0"/>
              </a:spcAft>
              <a:buClr>
                <a:schemeClr val="dk1"/>
              </a:buClr>
              <a:buSzPts val="840"/>
              <a:buFont typeface="Arial"/>
              <a:buNone/>
            </a:pPr>
            <a:r>
              <a:t/>
            </a:r>
            <a:endParaRPr sz="839"/>
          </a:p>
          <a:p>
            <a:pPr indent="-171450" lvl="0" marL="171450" rtl="0" algn="l">
              <a:lnSpc>
                <a:spcPct val="80000"/>
              </a:lnSpc>
              <a:spcBef>
                <a:spcPts val="0"/>
              </a:spcBef>
              <a:spcAft>
                <a:spcPts val="0"/>
              </a:spcAft>
              <a:buClr>
                <a:schemeClr val="dk1"/>
              </a:buClr>
              <a:buSzPts val="839"/>
              <a:buFont typeface="Arial"/>
              <a:buChar char="•"/>
            </a:pPr>
            <a:r>
              <a:rPr lang="en-US" sz="839"/>
              <a:t>Bảo mật: Một cụm Hadoop có thể được Kerborized cũng như xác thực đối với Active Directory hoặc LDAP mở.</a:t>
            </a:r>
            <a:endParaRPr sz="839"/>
          </a:p>
        </p:txBody>
      </p:sp>
      <p:sp>
        <p:nvSpPr>
          <p:cNvPr id="2927" name="Google Shape;2927;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3" name="Shape 2953"/>
        <p:cNvGrpSpPr/>
        <p:nvPr/>
      </p:nvGrpSpPr>
      <p:grpSpPr>
        <a:xfrm>
          <a:off x="0" y="0"/>
          <a:ext cx="0" cy="0"/>
          <a:chOff x="0" y="0"/>
          <a:chExt cx="0" cy="0"/>
        </a:xfrm>
      </p:grpSpPr>
      <p:sp>
        <p:nvSpPr>
          <p:cNvPr id="2954" name="Google Shape;2954;p8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5" name="Google Shape;2955;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sz="1200"/>
          </a:p>
          <a:p>
            <a:pPr indent="0" lvl="0" marL="0" rtl="0" algn="l">
              <a:spcBef>
                <a:spcPts val="0"/>
              </a:spcBef>
              <a:spcAft>
                <a:spcPts val="0"/>
              </a:spcAft>
              <a:buNone/>
            </a:pPr>
            <a:r>
              <a:rPr lang="en-US" sz="1200"/>
              <a:t>Vì vậy, ở đây chúng ta có một tình huống đánh đổi kỹ thuật điển hình hoặc vấn đề Goldilocks.</a:t>
            </a:r>
            <a:endParaRPr/>
          </a:p>
          <a:p>
            <a:pPr indent="0" lvl="0" marL="0" rtl="0" algn="l">
              <a:spcBef>
                <a:spcPts val="0"/>
              </a:spcBef>
              <a:spcAft>
                <a:spcPts val="0"/>
              </a:spcAft>
              <a:buNone/>
            </a:pPr>
            <a:r>
              <a:rPr lang="en-US" sz="1200"/>
              <a:t>Kích thước tối ưu để chia một tệp lớn là gì?</a:t>
            </a:r>
            <a:endParaRPr/>
          </a:p>
          <a:p>
            <a:pPr indent="0" lvl="0" marL="0" rtl="0" algn="l">
              <a:spcBef>
                <a:spcPts val="0"/>
              </a:spcBef>
              <a:spcAft>
                <a:spcPts val="0"/>
              </a:spcAft>
              <a:buNone/>
            </a:pPr>
            <a:r>
              <a:rPr lang="en-US" sz="1200"/>
              <a:t>Trong ngữ cảnh của chúng tôi, đây là kích thước khối cho HDFS.</a:t>
            </a:r>
            <a:endParaRPr/>
          </a:p>
          <a:p>
            <a:pPr indent="0" lvl="0" marL="0" rtl="0" algn="l">
              <a:spcBef>
                <a:spcPts val="0"/>
              </a:spcBef>
              <a:spcAft>
                <a:spcPts val="0"/>
              </a:spcAft>
              <a:buNone/>
            </a:pPr>
            <a:r>
              <a:rPr lang="en-US" sz="1200"/>
              <a:t>Hadoop vanilla mã nguồn mở chọn 64 MB trong khi Cloudera chọn 128 MB.</a:t>
            </a:r>
            <a:endParaRPr/>
          </a:p>
          <a:p>
            <a:pPr indent="0" lvl="0" marL="0" rtl="0" algn="l">
              <a:spcBef>
                <a:spcPts val="0"/>
              </a:spcBef>
              <a:spcAft>
                <a:spcPts val="0"/>
              </a:spcAft>
              <a:buNone/>
            </a:pPr>
            <a:r>
              <a:rPr lang="en-US" sz="1200"/>
              <a:t>Các blog của Cloudera chỉ ra rằng 128 MB đã được sử dụng thay cho 64 MB do bộ nhớ lớn và mức tiêu thụ lõi cho 64 MB.</a:t>
            </a:r>
            <a:endParaRPr/>
          </a:p>
          <a:p>
            <a:pPr indent="0" lvl="0" marL="0" rtl="0" algn="l">
              <a:spcBef>
                <a:spcPts val="0"/>
              </a:spcBef>
              <a:spcAft>
                <a:spcPts val="0"/>
              </a:spcAft>
              <a:buNone/>
            </a:pPr>
            <a:r>
              <a:rPr lang="en-US" sz="1200"/>
              <a:t>Thực tế, chúng tôi phải mở gấp đôi số luồng và quy trình để đọc cùng một tệp nếu sử dụng kích thước khối là 64 MB.</a:t>
            </a:r>
            <a:endParaRPr sz="1200"/>
          </a:p>
          <a:p>
            <a:pPr indent="0" lvl="0" marL="0" rtl="0" algn="l">
              <a:spcBef>
                <a:spcPts val="0"/>
              </a:spcBef>
              <a:spcAft>
                <a:spcPts val="0"/>
              </a:spcAft>
              <a:buNone/>
            </a:pPr>
            <a:r>
              <a:t/>
            </a:r>
            <a:endParaRPr b="1"/>
          </a:p>
          <a:p>
            <a:pPr indent="0" lvl="0" marL="0" marR="0" rtl="0" algn="l">
              <a:lnSpc>
                <a:spcPct val="100000"/>
              </a:lnSpc>
              <a:spcBef>
                <a:spcPts val="360"/>
              </a:spcBef>
              <a:spcAft>
                <a:spcPts val="0"/>
              </a:spcAft>
              <a:buClr>
                <a:schemeClr val="dk1"/>
              </a:buClr>
              <a:buSzPts val="1200"/>
              <a:buFont typeface="Arial"/>
              <a:buNone/>
            </a:pPr>
            <a:r>
              <a:rPr b="1" lang="en-US"/>
              <a:t>[Thông điệp chính]</a:t>
            </a:r>
            <a:endParaRPr/>
          </a:p>
          <a:p>
            <a:pPr indent="0" lvl="0" marL="0" marR="0" rtl="0" algn="l">
              <a:lnSpc>
                <a:spcPct val="100000"/>
              </a:lnSpc>
              <a:spcBef>
                <a:spcPts val="360"/>
              </a:spcBef>
              <a:spcAft>
                <a:spcPts val="0"/>
              </a:spcAft>
              <a:buClr>
                <a:schemeClr val="dk1"/>
              </a:buClr>
              <a:buSzPts val="1200"/>
              <a:buFont typeface="Arial"/>
              <a:buNone/>
            </a:pPr>
            <a:r>
              <a:rPr lang="en-US" sz="1200"/>
              <a:t>Chúng tôi tăng tính song song bằng cách phân vùng các tệp lớn và đọc song song. HDFS phân vùng các tệp lớn thành các khối.</a:t>
            </a:r>
            <a:endParaRPr/>
          </a:p>
          <a:p>
            <a:pPr indent="0" lvl="0" marL="0" marR="0" rtl="0" algn="l">
              <a:lnSpc>
                <a:spcPct val="100000"/>
              </a:lnSpc>
              <a:spcBef>
                <a:spcPts val="360"/>
              </a:spcBef>
              <a:spcAft>
                <a:spcPts val="0"/>
              </a:spcAft>
              <a:buClr>
                <a:schemeClr val="dk1"/>
              </a:buClr>
              <a:buSzPts val="1200"/>
              <a:buFont typeface="Arial"/>
              <a:buNone/>
            </a:pPr>
            <a:r>
              <a:rPr lang="en-US" sz="1200"/>
              <a:t>Các khối không phải là các vị trí cố định. Thay vào đó, chúng có kích thước được định cấu hình, nhưng bất kỳ dữ liệu nào nhỏ hơn một khối sẽ chỉ sử dụng hết</a:t>
            </a:r>
            <a:endParaRPr/>
          </a:p>
          <a:p>
            <a:pPr indent="0" lvl="0" marL="0" marR="0" rtl="0" algn="l">
              <a:lnSpc>
                <a:spcPct val="100000"/>
              </a:lnSpc>
              <a:spcBef>
                <a:spcPts val="360"/>
              </a:spcBef>
              <a:spcAft>
                <a:spcPts val="0"/>
              </a:spcAft>
              <a:buClr>
                <a:schemeClr val="dk1"/>
              </a:buClr>
              <a:buSzPts val="1200"/>
              <a:buFont typeface="Arial"/>
              <a:buNone/>
            </a:pPr>
            <a:r>
              <a:rPr lang="en-US" sz="1200"/>
              <a:t>càng nhiều không gian đĩa như dữ liệu thực tế.</a:t>
            </a:r>
            <a:endParaRPr/>
          </a:p>
        </p:txBody>
      </p:sp>
      <p:sp>
        <p:nvSpPr>
          <p:cNvPr id="2956" name="Google Shape;2956;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5" name="Shape 2975"/>
        <p:cNvGrpSpPr/>
        <p:nvPr/>
      </p:nvGrpSpPr>
      <p:grpSpPr>
        <a:xfrm>
          <a:off x="0" y="0"/>
          <a:ext cx="0" cy="0"/>
          <a:chOff x="0" y="0"/>
          <a:chExt cx="0" cy="0"/>
        </a:xfrm>
      </p:grpSpPr>
      <p:sp>
        <p:nvSpPr>
          <p:cNvPr id="2976" name="Google Shape;2976;p8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7" name="Google Shape;2977;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sz="1200"/>
          </a:p>
          <a:p>
            <a:pPr indent="0" lvl="0" marL="0" rtl="0" algn="l">
              <a:spcBef>
                <a:spcPts val="0"/>
              </a:spcBef>
              <a:spcAft>
                <a:spcPts val="0"/>
              </a:spcAft>
              <a:buNone/>
            </a:pPr>
            <a:r>
              <a:rPr b="0" lang="en-US" sz="1200"/>
              <a:t>Khi định cấu hình cụm, bạn có thể gắn thẻ cho mỗi máy chủ bằng id giá đỡ.</a:t>
            </a:r>
            <a:endParaRPr/>
          </a:p>
          <a:p>
            <a:pPr indent="0" lvl="0" marL="0" rtl="0" algn="l">
              <a:spcBef>
                <a:spcPts val="0"/>
              </a:spcBef>
              <a:spcAft>
                <a:spcPts val="0"/>
              </a:spcAft>
              <a:buNone/>
            </a:pPr>
            <a:r>
              <a:rPr b="0" lang="en-US" sz="1200"/>
              <a:t>Điều này cho phép HDFS tạo cấu trúc liên kết giá đỡ bên trong.</a:t>
            </a:r>
            <a:endParaRPr/>
          </a:p>
          <a:p>
            <a:pPr indent="0" lvl="0" marL="0" rtl="0" algn="l">
              <a:spcBef>
                <a:spcPts val="0"/>
              </a:spcBef>
              <a:spcAft>
                <a:spcPts val="0"/>
              </a:spcAft>
              <a:buNone/>
            </a:pPr>
            <a:r>
              <a:rPr b="0" lang="en-US" sz="1200"/>
              <a:t>Nhận thức về giá đỡ và khả năng chịu lỗi sẽ được trình bày trong một vài slide tiếp theo.</a:t>
            </a:r>
            <a:endParaRPr b="0" sz="1200"/>
          </a:p>
          <a:p>
            <a:pPr indent="0" lvl="0" marL="0" rtl="0" algn="l">
              <a:spcBef>
                <a:spcPts val="0"/>
              </a:spcBef>
              <a:spcAft>
                <a:spcPts val="0"/>
              </a:spcAft>
              <a:buNone/>
            </a:pPr>
            <a:r>
              <a:t/>
            </a:r>
            <a:endParaRPr b="1"/>
          </a:p>
          <a:p>
            <a:pPr indent="0" lvl="0" marL="0" marR="0" rtl="0" algn="l">
              <a:lnSpc>
                <a:spcPct val="100000"/>
              </a:lnSpc>
              <a:spcBef>
                <a:spcPts val="360"/>
              </a:spcBef>
              <a:spcAft>
                <a:spcPts val="0"/>
              </a:spcAft>
              <a:buClr>
                <a:schemeClr val="dk1"/>
              </a:buClr>
              <a:buSzPts val="1200"/>
              <a:buFont typeface="Arial"/>
              <a:buNone/>
            </a:pPr>
            <a:r>
              <a:rPr b="1" lang="en-US"/>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a:t>HDFS nhận biết giá đỡ và cố gắng đọc các khối dữ liệu gần hơn bất cứ khi nào có thể.</a:t>
            </a:r>
            <a:endParaRPr b="1" sz="1200">
              <a:solidFill>
                <a:schemeClr val="dk1"/>
              </a:solidFill>
            </a:endParaRPr>
          </a:p>
          <a:p>
            <a:pPr indent="0" lvl="0" marL="0" marR="0" rtl="0" algn="l">
              <a:lnSpc>
                <a:spcPct val="100000"/>
              </a:lnSpc>
              <a:spcBef>
                <a:spcPts val="360"/>
              </a:spcBef>
              <a:spcAft>
                <a:spcPts val="0"/>
              </a:spcAft>
              <a:buClr>
                <a:schemeClr val="dk1"/>
              </a:buClr>
              <a:buSzPts val="1200"/>
              <a:buFont typeface="Arial"/>
              <a:buNone/>
            </a:pPr>
            <a:r>
              <a:t/>
            </a:r>
            <a:endParaRPr b="1" sz="1200">
              <a:solidFill>
                <a:schemeClr val="dk1"/>
              </a:solidFill>
            </a:endParaRPr>
          </a:p>
        </p:txBody>
      </p:sp>
      <p:sp>
        <p:nvSpPr>
          <p:cNvPr id="2978" name="Google Shape;2978;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8" name="Shape 3018"/>
        <p:cNvGrpSpPr/>
        <p:nvPr/>
      </p:nvGrpSpPr>
      <p:grpSpPr>
        <a:xfrm>
          <a:off x="0" y="0"/>
          <a:ext cx="0" cy="0"/>
          <a:chOff x="0" y="0"/>
          <a:chExt cx="0" cy="0"/>
        </a:xfrm>
      </p:grpSpPr>
      <p:sp>
        <p:nvSpPr>
          <p:cNvPr id="3019" name="Google Shape;3019;p8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0" name="Google Shape;3020;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200"/>
              <a:buFont typeface="Arial"/>
              <a:buNone/>
            </a:pPr>
            <a:r>
              <a:rPr b="1" lang="en-US" sz="1200"/>
              <a:t>[Thông điệp chính]</a:t>
            </a:r>
            <a:endParaRPr sz="1200"/>
          </a:p>
          <a:p>
            <a:pPr indent="0" lvl="0" marL="0" rtl="0" algn="l">
              <a:lnSpc>
                <a:spcPct val="90000"/>
              </a:lnSpc>
              <a:spcBef>
                <a:spcPts val="0"/>
              </a:spcBef>
              <a:spcAft>
                <a:spcPts val="0"/>
              </a:spcAft>
              <a:buNone/>
            </a:pPr>
            <a:r>
              <a:rPr lang="en-US" sz="1200"/>
              <a:t>Hệ số nhân bản mặc định là ba có lẽ là tối ưu. Đây là một vấn đề của Goldilocks với "quá nóng" hoặc "quá lạnh".</a:t>
            </a:r>
            <a:endParaRPr/>
          </a:p>
          <a:p>
            <a:pPr indent="0" lvl="0" marL="0" rtl="0" algn="l">
              <a:lnSpc>
                <a:spcPct val="90000"/>
              </a:lnSpc>
              <a:spcBef>
                <a:spcPts val="0"/>
              </a:spcBef>
              <a:spcAft>
                <a:spcPts val="0"/>
              </a:spcAft>
              <a:buNone/>
            </a:pPr>
            <a:r>
              <a:rPr lang="en-US" sz="1200"/>
              <a:t>Replication Factor (RF) = 1 -&gt; không có mạng lưới an toàn. không chịu lỗi</a:t>
            </a:r>
            <a:endParaRPr/>
          </a:p>
          <a:p>
            <a:pPr indent="0" lvl="0" marL="0" rtl="0" algn="l">
              <a:lnSpc>
                <a:spcPct val="90000"/>
              </a:lnSpc>
              <a:spcBef>
                <a:spcPts val="0"/>
              </a:spcBef>
              <a:spcAft>
                <a:spcPts val="0"/>
              </a:spcAft>
              <a:buNone/>
            </a:pPr>
            <a:r>
              <a:rPr lang="en-US" sz="1200"/>
              <a:t>RF = 2 -&gt; Chỉ một lần mất mát (lỗi một đĩa) có thể khiến khối đó rơi vào trạng thái không chịu lỗi</a:t>
            </a:r>
            <a:endParaRPr/>
          </a:p>
          <a:p>
            <a:pPr indent="0" lvl="0" marL="0" rtl="0" algn="l">
              <a:lnSpc>
                <a:spcPct val="90000"/>
              </a:lnSpc>
              <a:spcBef>
                <a:spcPts val="0"/>
              </a:spcBef>
              <a:spcAft>
                <a:spcPts val="0"/>
              </a:spcAft>
              <a:buNone/>
            </a:pPr>
            <a:r>
              <a:rPr lang="en-US" sz="1200"/>
              <a:t>RF = 3 -&gt; Có thể chịu 66% thất bại mà vẫn hồi phục.</a:t>
            </a:r>
            <a:endParaRPr/>
          </a:p>
          <a:p>
            <a:pPr indent="0" lvl="0" marL="0" rtl="0" algn="l">
              <a:lnSpc>
                <a:spcPct val="90000"/>
              </a:lnSpc>
              <a:spcBef>
                <a:spcPts val="0"/>
              </a:spcBef>
              <a:spcAft>
                <a:spcPts val="0"/>
              </a:spcAft>
              <a:buNone/>
            </a:pPr>
            <a:r>
              <a:rPr lang="en-US" sz="1200"/>
              <a:t>RF &gt; 3 -&gt; Ngay cả ở RF là 3, mức sử dụng đĩa của chúng tôi thường dưới 30%. Sẽ có các chi phí bổ sung như HĐH, các chương trình và thư viện khác, v.v.</a:t>
            </a:r>
            <a:endParaRPr/>
          </a:p>
          <a:p>
            <a:pPr indent="0" lvl="0" marL="0" rtl="0" algn="l">
              <a:lnSpc>
                <a:spcPct val="90000"/>
              </a:lnSpc>
              <a:spcBef>
                <a:spcPts val="0"/>
              </a:spcBef>
              <a:spcAft>
                <a:spcPts val="0"/>
              </a:spcAft>
              <a:buNone/>
            </a:pPr>
            <a:r>
              <a:rPr lang="en-US" sz="1200"/>
              <a:t>Điều này đặt ra một gánh nặng lớn cho việc mở rộng hệ thống lưu trữ.</a:t>
            </a:r>
            <a:endParaRPr/>
          </a:p>
          <a:p>
            <a:pPr indent="0" lvl="0" marL="0" rtl="0" algn="l">
              <a:lnSpc>
                <a:spcPct val="90000"/>
              </a:lnSpc>
              <a:spcBef>
                <a:spcPts val="0"/>
              </a:spcBef>
              <a:spcAft>
                <a:spcPts val="0"/>
              </a:spcAft>
              <a:buNone/>
            </a:pPr>
            <a:r>
              <a:rPr lang="en-US" sz="1200"/>
              <a:t>Trên thực tế, chúng ta sẽ thấy rằng trong bộ lưu trữ Hadoop 3.0 EC đã được giới thiệu để giải quyết tình huống này.</a:t>
            </a:r>
            <a:endParaRPr/>
          </a:p>
          <a:p>
            <a:pPr indent="0" lvl="0" marL="0" rtl="0" algn="l">
              <a:lnSpc>
                <a:spcPct val="90000"/>
              </a:lnSpc>
              <a:spcBef>
                <a:spcPts val="0"/>
              </a:spcBef>
              <a:spcAft>
                <a:spcPts val="0"/>
              </a:spcAft>
              <a:buNone/>
            </a:pPr>
            <a:r>
              <a:rPr lang="en-US" sz="1200"/>
              <a:t>Lưu trữ EC sẽ được đề cập sau.</a:t>
            </a:r>
            <a:endParaRPr sz="1200"/>
          </a:p>
          <a:p>
            <a:pPr indent="0" lvl="0" marL="0" marR="0" rtl="0" algn="l">
              <a:lnSpc>
                <a:spcPct val="90000"/>
              </a:lnSpc>
              <a:spcBef>
                <a:spcPts val="360"/>
              </a:spcBef>
              <a:spcAft>
                <a:spcPts val="0"/>
              </a:spcAft>
              <a:buClr>
                <a:schemeClr val="dk1"/>
              </a:buClr>
              <a:buSzPts val="1200"/>
              <a:buFont typeface="Arial"/>
              <a:buNone/>
            </a:pPr>
            <a:r>
              <a:rPr b="1" lang="en-US"/>
              <a:t>[Key Message]</a:t>
            </a:r>
            <a:endParaRPr/>
          </a:p>
          <a:p>
            <a:pPr indent="0" lvl="0" marL="0" rtl="0" algn="l">
              <a:lnSpc>
                <a:spcPct val="90000"/>
              </a:lnSpc>
              <a:spcBef>
                <a:spcPts val="0"/>
              </a:spcBef>
              <a:spcAft>
                <a:spcPts val="0"/>
              </a:spcAft>
              <a:buNone/>
            </a:pPr>
            <a:r>
              <a:rPr lang="en-US" sz="1200"/>
              <a:t>If all the blocks are on the same disk and that disk fails, we have effectively lost all copies of that block.</a:t>
            </a:r>
            <a:endParaRPr/>
          </a:p>
          <a:p>
            <a:pPr indent="0" lvl="0" marL="0" rtl="0" algn="l">
              <a:lnSpc>
                <a:spcPct val="90000"/>
              </a:lnSpc>
              <a:spcBef>
                <a:spcPts val="0"/>
              </a:spcBef>
              <a:spcAft>
                <a:spcPts val="0"/>
              </a:spcAft>
              <a:buNone/>
            </a:pPr>
            <a:r>
              <a:rPr lang="en-US" sz="1200"/>
              <a:t>If all blocks are on the same rack and the switch on that rack fails, all disks and servers on that rack will be cut off and inaccessible.  </a:t>
            </a:r>
            <a:endParaRPr sz="1200"/>
          </a:p>
          <a:p>
            <a:pPr indent="0" lvl="0" marL="0" rtl="0" algn="l">
              <a:lnSpc>
                <a:spcPct val="90000"/>
              </a:lnSpc>
              <a:spcBef>
                <a:spcPts val="0"/>
              </a:spcBef>
              <a:spcAft>
                <a:spcPts val="0"/>
              </a:spcAft>
              <a:buNone/>
            </a:pPr>
            <a:r>
              <a:rPr lang="en-US" sz="1200"/>
              <a:t>This would effectively mean that we do not have any available copies.</a:t>
            </a:r>
            <a:endParaRPr/>
          </a:p>
          <a:p>
            <a:pPr indent="0" lvl="0" marL="0" marR="0" rtl="0" algn="l">
              <a:lnSpc>
                <a:spcPct val="90000"/>
              </a:lnSpc>
              <a:spcBef>
                <a:spcPts val="360"/>
              </a:spcBef>
              <a:spcAft>
                <a:spcPts val="0"/>
              </a:spcAft>
              <a:buClr>
                <a:schemeClr val="dk1"/>
              </a:buClr>
              <a:buSzPts val="1200"/>
              <a:buFont typeface="Arial"/>
              <a:buNone/>
            </a:pPr>
            <a:r>
              <a:t/>
            </a:r>
            <a:endParaRPr b="0" sz="1200">
              <a:solidFill>
                <a:schemeClr val="dk1"/>
              </a:solidFill>
            </a:endParaRPr>
          </a:p>
          <a:p>
            <a:pPr indent="0" lvl="0" marL="0" marR="0" rtl="0" algn="l">
              <a:lnSpc>
                <a:spcPct val="90000"/>
              </a:lnSpc>
              <a:spcBef>
                <a:spcPts val="360"/>
              </a:spcBef>
              <a:spcAft>
                <a:spcPts val="0"/>
              </a:spcAft>
              <a:buClr>
                <a:schemeClr val="dk1"/>
              </a:buClr>
              <a:buSzPts val="1200"/>
              <a:buFont typeface="Arial"/>
              <a:buNone/>
            </a:pPr>
            <a:r>
              <a:t/>
            </a:r>
            <a:endParaRPr/>
          </a:p>
        </p:txBody>
      </p:sp>
      <p:sp>
        <p:nvSpPr>
          <p:cNvPr id="3021" name="Google Shape;3021;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3" name="Shape 3073"/>
        <p:cNvGrpSpPr/>
        <p:nvPr/>
      </p:nvGrpSpPr>
      <p:grpSpPr>
        <a:xfrm>
          <a:off x="0" y="0"/>
          <a:ext cx="0" cy="0"/>
          <a:chOff x="0" y="0"/>
          <a:chExt cx="0" cy="0"/>
        </a:xfrm>
      </p:grpSpPr>
      <p:sp>
        <p:nvSpPr>
          <p:cNvPr id="3074" name="Google Shape;3074;p8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5" name="Google Shape;3075;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sz="1200"/>
          </a:p>
          <a:p>
            <a:pPr indent="0" lvl="0" marL="0" rtl="0" algn="l">
              <a:spcBef>
                <a:spcPts val="0"/>
              </a:spcBef>
              <a:spcAft>
                <a:spcPts val="0"/>
              </a:spcAft>
              <a:buNone/>
            </a:pPr>
            <a:r>
              <a:rPr lang="en-US" sz="1200"/>
              <a:t>Chính sách nhận thức về giá đỡ là sự đánh đổi giữa an toàn (khả năng chịu lỗi) và hiệu suất.</a:t>
            </a:r>
            <a:endParaRPr/>
          </a:p>
          <a:p>
            <a:pPr indent="0" lvl="0" marL="0" rtl="0" algn="l">
              <a:spcBef>
                <a:spcPts val="0"/>
              </a:spcBef>
              <a:spcAft>
                <a:spcPts val="0"/>
              </a:spcAft>
              <a:buNone/>
            </a:pPr>
            <a:r>
              <a:rPr lang="en-US" sz="1200"/>
              <a:t>Rõ ràng là chúng tôi muốn tách các bản sao càng nhiều càng tốt.</a:t>
            </a:r>
            <a:endParaRPr/>
          </a:p>
          <a:p>
            <a:pPr indent="0" lvl="0" marL="0" rtl="0" algn="l">
              <a:spcBef>
                <a:spcPts val="0"/>
              </a:spcBef>
              <a:spcAft>
                <a:spcPts val="0"/>
              </a:spcAft>
              <a:buNone/>
            </a:pPr>
            <a:r>
              <a:rPr lang="en-US" sz="1200"/>
              <a:t>Do đó, đặt tất cả các bản sao trên cùng một giá đỡ sẽ rất nguy hiểm.</a:t>
            </a:r>
            <a:endParaRPr/>
          </a:p>
          <a:p>
            <a:pPr indent="0" lvl="0" marL="0" rtl="0" algn="l">
              <a:spcBef>
                <a:spcPts val="0"/>
              </a:spcBef>
              <a:spcAft>
                <a:spcPts val="0"/>
              </a:spcAft>
              <a:buNone/>
            </a:pPr>
            <a:r>
              <a:rPr lang="en-US" sz="1200"/>
              <a:t>Một lỗi công tắc giá duy nhất sẽ khiến tất cả các bản sao không thể truy cập được.</a:t>
            </a:r>
            <a:endParaRPr/>
          </a:p>
          <a:p>
            <a:pPr indent="0" lvl="0" marL="0" rtl="0" algn="l">
              <a:spcBef>
                <a:spcPts val="0"/>
              </a:spcBef>
              <a:spcAft>
                <a:spcPts val="0"/>
              </a:spcAft>
              <a:buNone/>
            </a:pPr>
            <a:r>
              <a:rPr lang="en-US" sz="1200"/>
              <a:t>Trong trường hợp cực đoan nhất của Nút dữ liệu khác, chúng tôi sẽ đặt mỗi bản sao trên một công tắc khác.</a:t>
            </a:r>
            <a:endParaRPr/>
          </a:p>
          <a:p>
            <a:pPr indent="0" lvl="0" marL="0" rtl="0" algn="l">
              <a:spcBef>
                <a:spcPts val="0"/>
              </a:spcBef>
              <a:spcAft>
                <a:spcPts val="0"/>
              </a:spcAft>
              <a:buNone/>
            </a:pPr>
            <a:r>
              <a:rPr lang="en-US" sz="1200"/>
              <a:t>Tuy nhiên, chiến lược này sẽ ảnh hưởng quá mức đến hiệu suất trong quá trình ghi khối vì chúng tôi sẽ phải chuyển khối qua nhiều thiết bị chuyển mạch giá, phát sinh nhiều lưu lượng mạng.</a:t>
            </a:r>
            <a:endParaRPr/>
          </a:p>
          <a:p>
            <a:pPr indent="0" lvl="0" marL="0" rtl="0" algn="l">
              <a:spcBef>
                <a:spcPts val="0"/>
              </a:spcBef>
              <a:spcAft>
                <a:spcPts val="0"/>
              </a:spcAft>
              <a:buNone/>
            </a:pPr>
            <a:r>
              <a:rPr lang="en-US" sz="1200"/>
              <a:t>Vì vậy, thỏa hiệp là đặt 2 bản sao trên cùng một giá đỡ.</a:t>
            </a:r>
            <a:endParaRPr sz="1200"/>
          </a:p>
          <a:p>
            <a:pPr indent="0" lvl="0" marL="0" rtl="0" algn="l">
              <a:spcBef>
                <a:spcPts val="0"/>
              </a:spcBef>
              <a:spcAft>
                <a:spcPts val="0"/>
              </a:spcAft>
              <a:buNone/>
            </a:pPr>
            <a:r>
              <a:t/>
            </a:r>
            <a:endParaRPr b="0" sz="1200">
              <a:solidFill>
                <a:schemeClr val="dk1"/>
              </a:solidFill>
            </a:endParaRPr>
          </a:p>
          <a:p>
            <a:pPr indent="0" lvl="0" marL="0" marR="0" rtl="0" algn="l">
              <a:lnSpc>
                <a:spcPct val="100000"/>
              </a:lnSpc>
              <a:spcBef>
                <a:spcPts val="360"/>
              </a:spcBef>
              <a:spcAft>
                <a:spcPts val="0"/>
              </a:spcAft>
              <a:buClr>
                <a:schemeClr val="dk1"/>
              </a:buClr>
              <a:buSzPts val="1200"/>
              <a:buFont typeface="Arial"/>
              <a:buNone/>
            </a:pPr>
            <a:r>
              <a:rPr b="1" lang="en-US"/>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rPr>
              <a:t>Giới thiệu chính sách giá đỡ cơ bản và xem cách áp dụng cho hệ số sao chép phổ biến nhất là 3.</a:t>
            </a:r>
            <a:endParaRPr b="1" sz="1200">
              <a:solidFill>
                <a:schemeClr val="dk1"/>
              </a:solidFill>
            </a:endParaRPr>
          </a:p>
          <a:p>
            <a:pPr indent="0" lvl="0" marL="0" marR="0" rtl="0" algn="l">
              <a:lnSpc>
                <a:spcPct val="100000"/>
              </a:lnSpc>
              <a:spcBef>
                <a:spcPts val="360"/>
              </a:spcBef>
              <a:spcAft>
                <a:spcPts val="0"/>
              </a:spcAft>
              <a:buClr>
                <a:schemeClr val="dk1"/>
              </a:buClr>
              <a:buSzPts val="1200"/>
              <a:buFont typeface="Arial"/>
              <a:buNone/>
            </a:pPr>
            <a:r>
              <a:t/>
            </a:r>
            <a:endParaRPr/>
          </a:p>
          <a:p>
            <a:pPr indent="0" lvl="0" marL="0" marR="0" rtl="0" algn="l">
              <a:lnSpc>
                <a:spcPct val="100000"/>
              </a:lnSpc>
              <a:spcBef>
                <a:spcPts val="360"/>
              </a:spcBef>
              <a:spcAft>
                <a:spcPts val="0"/>
              </a:spcAft>
              <a:buClr>
                <a:schemeClr val="dk1"/>
              </a:buClr>
              <a:buSzPts val="1200"/>
              <a:buFont typeface="Arial"/>
              <a:buNone/>
            </a:pPr>
            <a:r>
              <a:t/>
            </a:r>
            <a:endParaRPr/>
          </a:p>
        </p:txBody>
      </p:sp>
      <p:sp>
        <p:nvSpPr>
          <p:cNvPr id="3076" name="Google Shape;3076;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sz="1200"/>
              <a:t>Trong loạt slide tiếp theo, chúng tôi sẽ trình bày một số trường hợp sử dụng Big Data theo ngành.</a:t>
            </a:r>
            <a:endParaRPr b="0" sz="1200"/>
          </a:p>
          <a:p>
            <a:pPr indent="0" lvl="0" marL="0" marR="0" rtl="0" algn="l">
              <a:lnSpc>
                <a:spcPct val="100000"/>
              </a:lnSpc>
              <a:spcBef>
                <a:spcPts val="360"/>
              </a:spcBef>
              <a:spcAft>
                <a:spcPts val="0"/>
              </a:spcAft>
              <a:buClr>
                <a:schemeClr val="dk1"/>
              </a:buClr>
              <a:buSzPts val="1200"/>
              <a:buFont typeface="Arial"/>
              <a:buNone/>
            </a:pPr>
            <a:r>
              <a:t/>
            </a:r>
            <a:endParaRPr b="0" sz="1200"/>
          </a:p>
          <a:p>
            <a:pPr indent="0" lvl="0" marL="0" marR="0" rtl="0" algn="l">
              <a:lnSpc>
                <a:spcPct val="100000"/>
              </a:lnSpc>
              <a:spcBef>
                <a:spcPts val="360"/>
              </a:spcBef>
              <a:spcAft>
                <a:spcPts val="0"/>
              </a:spcAft>
              <a:buClr>
                <a:schemeClr val="dk1"/>
              </a:buClr>
              <a:buSzPts val="1200"/>
              <a:buFont typeface="Arial"/>
              <a:buNone/>
            </a:pPr>
            <a:r>
              <a:rPr b="1" lang="en-US" sz="1200"/>
              <a:t>[Thông điệp chính]</a:t>
            </a:r>
            <a:endParaRPr b="0" sz="1200"/>
          </a:p>
          <a:p>
            <a:pPr indent="0" lvl="0" marL="0" rtl="0" algn="l">
              <a:spcBef>
                <a:spcPts val="360"/>
              </a:spcBef>
              <a:spcAft>
                <a:spcPts val="0"/>
              </a:spcAft>
              <a:buNone/>
            </a:pPr>
            <a:r>
              <a:rPr b="0" lang="en-US" sz="1200"/>
              <a:t>Đề xuất có lẽ là trường hợp sử dụng được triển khai thường xuyên nhất.</a:t>
            </a:r>
            <a:endParaRPr/>
          </a:p>
          <a:p>
            <a:pPr indent="0" lvl="0" marL="0" rtl="0" algn="l">
              <a:spcBef>
                <a:spcPts val="360"/>
              </a:spcBef>
              <a:spcAft>
                <a:spcPts val="0"/>
              </a:spcAft>
              <a:buNone/>
            </a:pPr>
            <a:r>
              <a:rPr b="0" lang="en-US" sz="1200"/>
              <a:t>Đề xuất các mặt hàng là một tính năng mà hầu hết mọi ngành công nghiệp đều có thể sử dụng và hưởng lợi ngay lập tức.</a:t>
            </a:r>
            <a:endParaRPr/>
          </a:p>
          <a:p>
            <a:pPr indent="0" lvl="0" marL="0" rtl="0" algn="l">
              <a:spcBef>
                <a:spcPts val="360"/>
              </a:spcBef>
              <a:spcAft>
                <a:spcPts val="0"/>
              </a:spcAft>
              <a:buNone/>
            </a:pPr>
            <a:r>
              <a:rPr b="0" lang="en-US" sz="1200"/>
              <a:t>Netflix và Amazon có lẽ là 2 trong số những công ty nổi tiếng nhất sử dụng đề xuất rất nhiều và vì lợi ích của họ.</a:t>
            </a:r>
            <a:endParaRPr/>
          </a:p>
        </p:txBody>
      </p:sp>
      <p:sp>
        <p:nvSpPr>
          <p:cNvPr id="221" name="Google Shape;22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p9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0" name="Google Shape;3130;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sz="1200"/>
          </a:p>
          <a:p>
            <a:pPr indent="0" lvl="0" marL="0" rtl="0" algn="l">
              <a:spcBef>
                <a:spcPts val="0"/>
              </a:spcBef>
              <a:spcAft>
                <a:spcPts val="0"/>
              </a:spcAft>
              <a:buNone/>
            </a:pPr>
            <a:r>
              <a:rPr lang="en-US" sz="1200"/>
              <a:t>Một lần nữa, chúng tôi muốn nhấn mạnh rằng Hadoop chỉ là một nhóm phần mềm cung cấp các dịch vụ chính.</a:t>
            </a:r>
            <a:endParaRPr/>
          </a:p>
          <a:p>
            <a:pPr indent="0" lvl="0" marL="0" rtl="0" algn="l">
              <a:spcBef>
                <a:spcPts val="0"/>
              </a:spcBef>
              <a:spcAft>
                <a:spcPts val="0"/>
              </a:spcAft>
              <a:buNone/>
            </a:pPr>
            <a:r>
              <a:rPr lang="en-US" sz="1200"/>
              <a:t>Vì chúng tôi sẽ đề cập chi tiết đến từng daemon trong một vài slide tiếp theo, KHÔNG đi sâu vào chi tiết trong slide này.</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Có một số daemon khác khi chạy ở chế độ High Availability (HA) nhưng chúng sẽ bị che khi chúng ta cover chế độ HA.</a:t>
            </a:r>
            <a:endParaRPr sz="1200"/>
          </a:p>
          <a:p>
            <a:pPr indent="0" lvl="0" marL="0" rtl="0" algn="l">
              <a:spcBef>
                <a:spcPts val="0"/>
              </a:spcBef>
              <a:spcAft>
                <a:spcPts val="0"/>
              </a:spcAft>
              <a:buNone/>
            </a:pPr>
            <a:r>
              <a:t/>
            </a:r>
            <a:endParaRPr b="1"/>
          </a:p>
          <a:p>
            <a:pPr indent="0" lvl="0" marL="0" marR="0" rtl="0" algn="l">
              <a:lnSpc>
                <a:spcPct val="100000"/>
              </a:lnSpc>
              <a:spcBef>
                <a:spcPts val="360"/>
              </a:spcBef>
              <a:spcAft>
                <a:spcPts val="0"/>
              </a:spcAft>
              <a:buClr>
                <a:schemeClr val="dk1"/>
              </a:buClr>
              <a:buSzPts val="1200"/>
              <a:buFont typeface="Arial"/>
              <a:buNone/>
            </a:pPr>
            <a:r>
              <a:rPr b="1" lang="en-US"/>
              <a:t>[Thông điệp chính]</a:t>
            </a:r>
            <a:endParaRPr/>
          </a:p>
          <a:p>
            <a:pPr indent="0" lvl="0" marL="0" rtl="0" algn="l">
              <a:spcBef>
                <a:spcPts val="0"/>
              </a:spcBef>
              <a:spcAft>
                <a:spcPts val="0"/>
              </a:spcAft>
              <a:buNone/>
            </a:pPr>
            <a:r>
              <a:rPr lang="en-US" sz="1200"/>
              <a:t>Slide này đặt tất cả các daemon chính cho HDFS. Đặt tất cả các daemon liên quan đến HDFS trong một trang</a:t>
            </a:r>
            <a:endParaRPr sz="1200"/>
          </a:p>
          <a:p>
            <a:pPr indent="0" lvl="0" marL="0" rtl="0" algn="l">
              <a:spcBef>
                <a:spcPts val="0"/>
              </a:spcBef>
              <a:spcAft>
                <a:spcPts val="0"/>
              </a:spcAft>
              <a:buNone/>
            </a:pPr>
            <a:r>
              <a:rPr lang="en-US" sz="1200"/>
              <a:t>để chúng tôi có thể bắt đầu giới thiệu chúng trong vài slide tiếp theo.</a:t>
            </a:r>
            <a:endParaRPr b="1"/>
          </a:p>
          <a:p>
            <a:pPr indent="0" lvl="0" marL="0" marR="0" rtl="0" algn="l">
              <a:lnSpc>
                <a:spcPct val="100000"/>
              </a:lnSpc>
              <a:spcBef>
                <a:spcPts val="360"/>
              </a:spcBef>
              <a:spcAft>
                <a:spcPts val="0"/>
              </a:spcAft>
              <a:buClr>
                <a:schemeClr val="dk1"/>
              </a:buClr>
              <a:buSzPts val="1200"/>
              <a:buFont typeface="Arial"/>
              <a:buNone/>
            </a:pPr>
            <a:r>
              <a:t/>
            </a:r>
            <a:endParaRPr b="1" sz="1200">
              <a:solidFill>
                <a:schemeClr val="dk1"/>
              </a:solidFill>
            </a:endParaRPr>
          </a:p>
          <a:p>
            <a:pPr indent="0" lvl="0" marL="0" marR="0" rtl="0" algn="l">
              <a:lnSpc>
                <a:spcPct val="100000"/>
              </a:lnSpc>
              <a:spcBef>
                <a:spcPts val="360"/>
              </a:spcBef>
              <a:spcAft>
                <a:spcPts val="0"/>
              </a:spcAft>
              <a:buClr>
                <a:schemeClr val="dk1"/>
              </a:buClr>
              <a:buSzPts val="1200"/>
              <a:buFont typeface="Arial"/>
              <a:buNone/>
            </a:pPr>
            <a:r>
              <a:t/>
            </a:r>
            <a:endParaRPr/>
          </a:p>
        </p:txBody>
      </p:sp>
      <p:sp>
        <p:nvSpPr>
          <p:cNvPr id="3131" name="Google Shape;3131;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0" name="Shape 3150"/>
        <p:cNvGrpSpPr/>
        <p:nvPr/>
      </p:nvGrpSpPr>
      <p:grpSpPr>
        <a:xfrm>
          <a:off x="0" y="0"/>
          <a:ext cx="0" cy="0"/>
          <a:chOff x="0" y="0"/>
          <a:chExt cx="0" cy="0"/>
        </a:xfrm>
      </p:grpSpPr>
      <p:sp>
        <p:nvSpPr>
          <p:cNvPr id="3151" name="Google Shape;3151;p9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2" name="Google Shape;3152;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110"/>
              <a:buFont typeface="Arial"/>
              <a:buNone/>
            </a:pPr>
            <a:r>
              <a:rPr b="1" lang="en-US" sz="1110"/>
              <a:t>[Hướng dẫn của giảng viên]</a:t>
            </a:r>
            <a:endParaRPr sz="1110"/>
          </a:p>
          <a:p>
            <a:pPr indent="0" lvl="0" marL="0" rtl="0" algn="l">
              <a:lnSpc>
                <a:spcPct val="90000"/>
              </a:lnSpc>
              <a:spcBef>
                <a:spcPts val="0"/>
              </a:spcBef>
              <a:spcAft>
                <a:spcPts val="0"/>
              </a:spcAft>
              <a:buNone/>
            </a:pPr>
            <a:r>
              <a:rPr lang="en-US" sz="1110"/>
              <a:t>Chúng tôi muốn sinh viên hiểu rõ siêu dữ liệu không gian tên mà NameNode đang theo dõi trong RAM là gì.</a:t>
            </a:r>
            <a:endParaRPr/>
          </a:p>
          <a:p>
            <a:pPr indent="0" lvl="0" marL="0" rtl="0" algn="l">
              <a:lnSpc>
                <a:spcPct val="90000"/>
              </a:lnSpc>
              <a:spcBef>
                <a:spcPts val="0"/>
              </a:spcBef>
              <a:spcAft>
                <a:spcPts val="0"/>
              </a:spcAft>
              <a:buNone/>
            </a:pPr>
            <a:r>
              <a:rPr lang="en-US" sz="1110"/>
              <a:t>Về bản chất, đó là ánh xạ từ tệp -&gt; Khối -&gt; Vị trí của các khối được sao chép</a:t>
            </a:r>
            <a:endParaRPr sz="1110"/>
          </a:p>
          <a:p>
            <a:pPr indent="0" lvl="0" marL="0" rtl="0" algn="l">
              <a:lnSpc>
                <a:spcPct val="90000"/>
              </a:lnSpc>
              <a:spcBef>
                <a:spcPts val="0"/>
              </a:spcBef>
              <a:spcAft>
                <a:spcPts val="0"/>
              </a:spcAft>
              <a:buNone/>
            </a:pPr>
            <a:r>
              <a:t/>
            </a:r>
            <a:endParaRPr b="1" sz="1110"/>
          </a:p>
          <a:p>
            <a:pPr indent="0" lvl="0" marL="0" rtl="0" algn="l">
              <a:lnSpc>
                <a:spcPct val="90000"/>
              </a:lnSpc>
              <a:spcBef>
                <a:spcPts val="0"/>
              </a:spcBef>
              <a:spcAft>
                <a:spcPts val="0"/>
              </a:spcAft>
              <a:buNone/>
            </a:pPr>
            <a:r>
              <a:t/>
            </a:r>
            <a:endParaRPr b="1" sz="1110"/>
          </a:p>
          <a:p>
            <a:pPr indent="0" lvl="0" marL="0" rtl="0" algn="l">
              <a:lnSpc>
                <a:spcPct val="90000"/>
              </a:lnSpc>
              <a:spcBef>
                <a:spcPts val="0"/>
              </a:spcBef>
              <a:spcAft>
                <a:spcPts val="0"/>
              </a:spcAft>
              <a:buNone/>
            </a:pPr>
            <a:r>
              <a:rPr b="1" lang="en-US" sz="1110"/>
              <a:t>[Thông điệp chính]</a:t>
            </a:r>
            <a:endParaRPr/>
          </a:p>
          <a:p>
            <a:pPr indent="0" lvl="0" marL="0" marR="0" rtl="0" algn="l">
              <a:lnSpc>
                <a:spcPct val="90000"/>
              </a:lnSpc>
              <a:spcBef>
                <a:spcPts val="333"/>
              </a:spcBef>
              <a:spcAft>
                <a:spcPts val="0"/>
              </a:spcAft>
              <a:buClr>
                <a:schemeClr val="dk1"/>
              </a:buClr>
              <a:buSzPts val="1110"/>
              <a:buFont typeface="Arial"/>
              <a:buNone/>
            </a:pPr>
            <a:r>
              <a:rPr b="0" lang="en-US" sz="1110"/>
              <a:t>NameNode giữ ánh xạ tên tệp tới vị trí khối. NameNode giữ thông tin này trong bộ nhớ để có hiệu suất nhanh,</a:t>
            </a:r>
            <a:endParaRPr/>
          </a:p>
          <a:p>
            <a:pPr indent="0" lvl="0" marL="0" marR="0" rtl="0" algn="l">
              <a:lnSpc>
                <a:spcPct val="90000"/>
              </a:lnSpc>
              <a:spcBef>
                <a:spcPts val="333"/>
              </a:spcBef>
              <a:spcAft>
                <a:spcPts val="0"/>
              </a:spcAft>
              <a:buClr>
                <a:schemeClr val="dk1"/>
              </a:buClr>
              <a:buSzPts val="1110"/>
              <a:buFont typeface="Arial"/>
              <a:buNone/>
            </a:pPr>
            <a:r>
              <a:rPr b="0" lang="en-US" sz="1110"/>
              <a:t>tuy nhiên cũng phải lưu vào đĩa cho bền. Điều này thực sự khá quan trọng. Nếu thông tin không gian tên này bị mất, chúng tôi sẽ không còn</a:t>
            </a:r>
            <a:endParaRPr/>
          </a:p>
          <a:p>
            <a:pPr indent="0" lvl="0" marL="0" marR="0" rtl="0" algn="l">
              <a:lnSpc>
                <a:spcPct val="90000"/>
              </a:lnSpc>
              <a:spcBef>
                <a:spcPts val="333"/>
              </a:spcBef>
              <a:spcAft>
                <a:spcPts val="0"/>
              </a:spcAft>
              <a:buClr>
                <a:schemeClr val="dk1"/>
              </a:buClr>
              <a:buSzPts val="1110"/>
              <a:buFont typeface="Arial"/>
              <a:buNone/>
            </a:pPr>
            <a:r>
              <a:rPr b="0" lang="en-US" sz="1110"/>
              <a:t>có thể khôi phục hệ thống tệp HDFS của chúng tôi. Điều này là do các nút dữ liệu chỉ có id khối của các khối mà chúng có trên đĩa.</a:t>
            </a:r>
            <a:endParaRPr/>
          </a:p>
          <a:p>
            <a:pPr indent="0" lvl="0" marL="0" marR="0" rtl="0" algn="l">
              <a:lnSpc>
                <a:spcPct val="90000"/>
              </a:lnSpc>
              <a:spcBef>
                <a:spcPts val="333"/>
              </a:spcBef>
              <a:spcAft>
                <a:spcPts val="0"/>
              </a:spcAft>
              <a:buClr>
                <a:schemeClr val="dk1"/>
              </a:buClr>
              <a:buSzPts val="1110"/>
              <a:buFont typeface="Arial"/>
              <a:buNone/>
            </a:pPr>
            <a:r>
              <a:rPr b="0" lang="en-US" sz="1110"/>
              <a:t>Các nút dữ liệu không biết tệp dữ liệu thuộc về tệp nào. Fsimage và chỉnh sửa là các tệp được sử dụng để lưu trữ lâu dài không gian tên.</a:t>
            </a:r>
            <a:endParaRPr/>
          </a:p>
          <a:p>
            <a:pPr indent="0" lvl="0" marL="0" marR="0" rtl="0" algn="l">
              <a:lnSpc>
                <a:spcPct val="90000"/>
              </a:lnSpc>
              <a:spcBef>
                <a:spcPts val="333"/>
              </a:spcBef>
              <a:spcAft>
                <a:spcPts val="0"/>
              </a:spcAft>
              <a:buClr>
                <a:schemeClr val="dk1"/>
              </a:buClr>
              <a:buSzPts val="1110"/>
              <a:buFont typeface="Arial"/>
              <a:buNone/>
            </a:pPr>
            <a:r>
              <a:rPr b="0" lang="en-US" sz="1110"/>
              <a:t>Thông tin thêm về điều này trong một slide khác về điểm kiểm tra.</a:t>
            </a:r>
            <a:endParaRPr b="0" sz="1110"/>
          </a:p>
          <a:p>
            <a:pPr indent="0" lvl="0" marL="0" marR="0" rtl="0" algn="l">
              <a:lnSpc>
                <a:spcPct val="90000"/>
              </a:lnSpc>
              <a:spcBef>
                <a:spcPts val="333"/>
              </a:spcBef>
              <a:spcAft>
                <a:spcPts val="0"/>
              </a:spcAft>
              <a:buClr>
                <a:schemeClr val="dk1"/>
              </a:buClr>
              <a:buSzPts val="1110"/>
              <a:buFont typeface="Arial"/>
              <a:buNone/>
            </a:pPr>
            <a:r>
              <a:t/>
            </a:r>
            <a:endParaRPr b="1" sz="1110"/>
          </a:p>
          <a:p>
            <a:pPr indent="0" lvl="0" marL="0" marR="0" rtl="0" algn="l">
              <a:lnSpc>
                <a:spcPct val="90000"/>
              </a:lnSpc>
              <a:spcBef>
                <a:spcPts val="333"/>
              </a:spcBef>
              <a:spcAft>
                <a:spcPts val="0"/>
              </a:spcAft>
              <a:buClr>
                <a:schemeClr val="dk1"/>
              </a:buClr>
              <a:buSzPts val="1110"/>
              <a:buFont typeface="Arial"/>
              <a:buNone/>
            </a:pPr>
            <a:r>
              <a:t/>
            </a:r>
            <a:endParaRPr b="1" sz="1110">
              <a:solidFill>
                <a:schemeClr val="dk1"/>
              </a:solidFill>
            </a:endParaRPr>
          </a:p>
          <a:p>
            <a:pPr indent="0" lvl="0" marL="0" marR="0" rtl="0" algn="l">
              <a:lnSpc>
                <a:spcPct val="90000"/>
              </a:lnSpc>
              <a:spcBef>
                <a:spcPts val="333"/>
              </a:spcBef>
              <a:spcAft>
                <a:spcPts val="0"/>
              </a:spcAft>
              <a:buClr>
                <a:schemeClr val="dk1"/>
              </a:buClr>
              <a:buSzPts val="1110"/>
              <a:buFont typeface="Arial"/>
              <a:buNone/>
            </a:pPr>
            <a:r>
              <a:rPr b="1" lang="en-US" sz="1110">
                <a:solidFill>
                  <a:schemeClr val="dk1"/>
                </a:solidFill>
              </a:rPr>
              <a:t>[Tài liệu tham khảo]</a:t>
            </a:r>
            <a:endParaRPr sz="1110"/>
          </a:p>
          <a:p>
            <a:pPr indent="0" lvl="0" marL="0" rtl="0" algn="l">
              <a:lnSpc>
                <a:spcPct val="90000"/>
              </a:lnSpc>
              <a:spcBef>
                <a:spcPts val="0"/>
              </a:spcBef>
              <a:spcAft>
                <a:spcPts val="0"/>
              </a:spcAft>
              <a:buNone/>
            </a:pPr>
            <a:r>
              <a:t/>
            </a:r>
            <a:endParaRPr sz="1110"/>
          </a:p>
        </p:txBody>
      </p:sp>
      <p:sp>
        <p:nvSpPr>
          <p:cNvPr id="3153" name="Google Shape;3153;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3" name="Shape 3193"/>
        <p:cNvGrpSpPr/>
        <p:nvPr/>
      </p:nvGrpSpPr>
      <p:grpSpPr>
        <a:xfrm>
          <a:off x="0" y="0"/>
          <a:ext cx="0" cy="0"/>
          <a:chOff x="0" y="0"/>
          <a:chExt cx="0" cy="0"/>
        </a:xfrm>
      </p:grpSpPr>
      <p:sp>
        <p:nvSpPr>
          <p:cNvPr id="3194" name="Google Shape;3194;p9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5" name="Google Shape;3195;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a:p>
          <a:p>
            <a:pPr indent="0" lvl="0" marL="0" rtl="0" algn="l">
              <a:spcBef>
                <a:spcPts val="0"/>
              </a:spcBef>
              <a:spcAft>
                <a:spcPts val="0"/>
              </a:spcAft>
              <a:buNone/>
            </a:pPr>
            <a:r>
              <a:rPr lang="en-US"/>
              <a:t>Trong vài slide tiếp theo, chúng ta sẽ khám phá siêu dữ liệu mà NameNode lưu giữ trong bộ nhớ.</a:t>
            </a:r>
            <a:endParaRPr/>
          </a:p>
          <a:p>
            <a:pPr indent="0" lvl="0" marL="0" rtl="0" algn="l">
              <a:spcBef>
                <a:spcPts val="0"/>
              </a:spcBef>
              <a:spcAft>
                <a:spcPts val="0"/>
              </a:spcAft>
              <a:buNone/>
            </a:pPr>
            <a:r>
              <a:t/>
            </a:r>
            <a:endParaRPr b="0" sz="1200">
              <a:solidFill>
                <a:schemeClr val="dk1"/>
              </a:solidFill>
            </a:endParaRPr>
          </a:p>
          <a:p>
            <a:pPr indent="0" lvl="0" marL="0" marR="0" rtl="0" algn="l">
              <a:lnSpc>
                <a:spcPct val="100000"/>
              </a:lnSpc>
              <a:spcBef>
                <a:spcPts val="360"/>
              </a:spcBef>
              <a:spcAft>
                <a:spcPts val="0"/>
              </a:spcAft>
              <a:buClr>
                <a:schemeClr val="dk1"/>
              </a:buClr>
              <a:buSzPts val="1200"/>
              <a:buFont typeface="Arial"/>
              <a:buNone/>
            </a:pPr>
            <a:r>
              <a:rPr b="1" lang="en-US"/>
              <a:t>[Thông điệp chính]</a:t>
            </a:r>
            <a:endParaRPr/>
          </a:p>
          <a:p>
            <a:pPr indent="0" lvl="0" marL="0" rtl="0" algn="l">
              <a:spcBef>
                <a:spcPts val="0"/>
              </a:spcBef>
              <a:spcAft>
                <a:spcPts val="0"/>
              </a:spcAft>
              <a:buNone/>
            </a:pPr>
            <a:r>
              <a:rPr lang="en-US"/>
              <a:t>Đối với mỗi tệp, NameNode giữ 2 bộ thông tin.</a:t>
            </a:r>
            <a:endParaRPr/>
          </a:p>
          <a:p>
            <a:pPr indent="0" lvl="0" marL="0" rtl="0" algn="l">
              <a:spcBef>
                <a:spcPts val="0"/>
              </a:spcBef>
              <a:spcAft>
                <a:spcPts val="0"/>
              </a:spcAft>
              <a:buNone/>
            </a:pPr>
            <a:r>
              <a:rPr lang="en-US"/>
              <a:t>Một trong số đó là thông tin liên quan đến tệp.</a:t>
            </a:r>
            <a:endParaRPr/>
          </a:p>
          <a:p>
            <a:pPr indent="0" lvl="0" marL="0" rtl="0" algn="l">
              <a:spcBef>
                <a:spcPts val="0"/>
              </a:spcBef>
              <a:spcAft>
                <a:spcPts val="0"/>
              </a:spcAft>
              <a:buNone/>
            </a:pPr>
            <a:r>
              <a:rPr lang="en-US"/>
              <a:t>Tập hợp còn lại là thông tin khối cho tất cả các khối mà tệp bao gồm. Mỗi "mục" yêu cầu từ 150 đến 250 byte.</a:t>
            </a:r>
            <a:endParaRPr/>
          </a:p>
          <a:p>
            <a:pPr indent="0" lvl="0" marL="0" rtl="0" algn="l">
              <a:spcBef>
                <a:spcPts val="0"/>
              </a:spcBef>
              <a:spcAft>
                <a:spcPts val="0"/>
              </a:spcAft>
              <a:buNone/>
            </a:pPr>
            <a:r>
              <a:rPr lang="en-US"/>
              <a:t>Vì vậy, số mục tối thiểu mà một tệp yêu cầu sẽ là 2 – 1 mục cho thông tin tệp và 1 mục cho một tệp khối.</a:t>
            </a:r>
            <a:endParaRPr/>
          </a:p>
          <a:p>
            <a:pPr indent="0" lvl="0" marL="0" rtl="0" algn="l">
              <a:spcBef>
                <a:spcPts val="0"/>
              </a:spcBef>
              <a:spcAft>
                <a:spcPts val="0"/>
              </a:spcAft>
              <a:buNone/>
            </a:pPr>
            <a:r>
              <a:rPr lang="en-US"/>
              <a:t>Bất kỳ tệp nào nhỏ hơn kích thước khối HDFS sẽ phù hợp với đánh giá này.</a:t>
            </a:r>
            <a:endParaRPr b="1" sz="1200">
              <a:solidFill>
                <a:schemeClr val="dk1"/>
              </a:solidFill>
            </a:endParaRPr>
          </a:p>
        </p:txBody>
      </p:sp>
      <p:sp>
        <p:nvSpPr>
          <p:cNvPr id="3196" name="Google Shape;3196;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7" name="Shape 3227"/>
        <p:cNvGrpSpPr/>
        <p:nvPr/>
      </p:nvGrpSpPr>
      <p:grpSpPr>
        <a:xfrm>
          <a:off x="0" y="0"/>
          <a:ext cx="0" cy="0"/>
          <a:chOff x="0" y="0"/>
          <a:chExt cx="0" cy="0"/>
        </a:xfrm>
      </p:grpSpPr>
      <p:sp>
        <p:nvSpPr>
          <p:cNvPr id="3228" name="Google Shape;3228;p9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9" name="Google Shape;3229;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[Thông điệp chính]</a:t>
            </a:r>
            <a:endParaRPr/>
          </a:p>
          <a:p>
            <a:pPr indent="0" lvl="0" marL="0" rtl="0" algn="l">
              <a:spcBef>
                <a:spcPts val="0"/>
              </a:spcBef>
              <a:spcAft>
                <a:spcPts val="0"/>
              </a:spcAft>
              <a:buNone/>
            </a:pPr>
            <a:r>
              <a:rPr lang="en-US" sz="1200"/>
              <a:t>Tiếp tục cuộc thảo luận của chúng tôi từ slide trước, chúng tôi giới thiệu vấn đề tệp nhỏ.</a:t>
            </a:r>
            <a:endParaRPr/>
          </a:p>
          <a:p>
            <a:pPr indent="0" lvl="0" marL="0" rtl="0" algn="l">
              <a:spcBef>
                <a:spcPts val="0"/>
              </a:spcBef>
              <a:spcAft>
                <a:spcPts val="0"/>
              </a:spcAft>
              <a:buNone/>
            </a:pPr>
            <a:r>
              <a:rPr lang="en-US" sz="1200"/>
              <a:t>Điều này xảy ra khi yêu cầu bộ nhớ để lưu trữ tất cả các "mục" được giữ trong RAM NameNode vượt quá giới hạn của bộ nhớ heap Java NameNode.</a:t>
            </a:r>
            <a:endParaRPr/>
          </a:p>
          <a:p>
            <a:pPr indent="0" lvl="0" marL="0" rtl="0" algn="l">
              <a:spcBef>
                <a:spcPts val="0"/>
              </a:spcBef>
              <a:spcAft>
                <a:spcPts val="0"/>
              </a:spcAft>
              <a:buNone/>
            </a:pPr>
            <a:r>
              <a:rPr lang="en-US" sz="1200"/>
              <a:t>Kích thước mặc định cho bộ nhớ heap này là 1 GB, mặc dù hầu hết cụm Hadoop được phân bổ nhiều hơn.</a:t>
            </a:r>
            <a:endParaRPr/>
          </a:p>
          <a:p>
            <a:pPr indent="0" lvl="0" marL="0" rtl="0" algn="l">
              <a:spcBef>
                <a:spcPts val="0"/>
              </a:spcBef>
              <a:spcAft>
                <a:spcPts val="0"/>
              </a:spcAft>
              <a:buNone/>
            </a:pPr>
            <a:r>
              <a:rPr lang="en-US" sz="1200"/>
              <a:t>Số lượng tệp tối đa được đề xuất trên HDFS là khoảng 300 triệu và Apache Ozone hiện được đề xuất để khắc phục sự cố tệp nhỏ HDFS.</a:t>
            </a:r>
            <a:endParaRPr sz="1200"/>
          </a:p>
          <a:p>
            <a:pPr indent="0" lvl="0" marL="0" rtl="0" algn="l">
              <a:spcBef>
                <a:spcPts val="0"/>
              </a:spcBef>
              <a:spcAft>
                <a:spcPts val="0"/>
              </a:spcAft>
              <a:buNone/>
            </a:pPr>
            <a:r>
              <a:t/>
            </a:r>
            <a:endParaRPr b="1"/>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rPr>
              <a:t>[Tài liệu tham khảo]</a:t>
            </a:r>
            <a:endParaRPr/>
          </a:p>
          <a:p>
            <a:pPr indent="0" lvl="0" marL="0" rtl="0" algn="l">
              <a:spcBef>
                <a:spcPts val="0"/>
              </a:spcBef>
              <a:spcAft>
                <a:spcPts val="0"/>
              </a:spcAft>
              <a:buNone/>
            </a:pPr>
            <a:r>
              <a:rPr b="0" lang="en-US" sz="1200"/>
              <a:t>https://docs.cloudera.com/HDPDocuments/HDP2/HDP-2.6.5/bk_command-line-installation/content/configuring-namenode-heap-size.html</a:t>
            </a:r>
            <a:endParaRPr/>
          </a:p>
          <a:p>
            <a:pPr indent="0" lvl="0" marL="0" rtl="0" algn="l">
              <a:spcBef>
                <a:spcPts val="0"/>
              </a:spcBef>
              <a:spcAft>
                <a:spcPts val="0"/>
              </a:spcAft>
              <a:buNone/>
            </a:pPr>
            <a:r>
              <a:rPr b="0" lang="en-US" sz="1200"/>
              <a:t>https://blog.cloudera.com/one-billion-files-in-ozone/</a:t>
            </a:r>
            <a:endParaRPr/>
          </a:p>
          <a:p>
            <a:pPr indent="0" lvl="0" marL="0" rtl="0" algn="l">
              <a:spcBef>
                <a:spcPts val="0"/>
              </a:spcBef>
              <a:spcAft>
                <a:spcPts val="0"/>
              </a:spcAft>
              <a:buNone/>
            </a:pPr>
            <a:r>
              <a:t/>
            </a:r>
            <a:endParaRPr/>
          </a:p>
        </p:txBody>
      </p:sp>
      <p:sp>
        <p:nvSpPr>
          <p:cNvPr id="3230" name="Google Shape;3230;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5" name="Shape 3295"/>
        <p:cNvGrpSpPr/>
        <p:nvPr/>
      </p:nvGrpSpPr>
      <p:grpSpPr>
        <a:xfrm>
          <a:off x="0" y="0"/>
          <a:ext cx="0" cy="0"/>
          <a:chOff x="0" y="0"/>
          <a:chExt cx="0" cy="0"/>
        </a:xfrm>
      </p:grpSpPr>
      <p:sp>
        <p:nvSpPr>
          <p:cNvPr id="3296" name="Google Shape;3296;p9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7" name="Google Shape;3297;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1110"/>
              <a:buFont typeface="Arial"/>
              <a:buNone/>
            </a:pPr>
            <a:r>
              <a:rPr b="1" lang="en-US" sz="1110"/>
              <a:t>[Hướng dẫn của giảng viên] </a:t>
            </a:r>
            <a:endParaRPr/>
          </a:p>
          <a:p>
            <a:pPr indent="0" lvl="0" marL="0" rtl="0" algn="l">
              <a:lnSpc>
                <a:spcPct val="80000"/>
              </a:lnSpc>
              <a:spcBef>
                <a:spcPts val="0"/>
              </a:spcBef>
              <a:spcAft>
                <a:spcPts val="0"/>
              </a:spcAft>
              <a:buNone/>
            </a:pPr>
            <a:r>
              <a:rPr lang="en-US" sz="1110"/>
              <a:t>Trình tự các thao tác đến điểm kiểm tra:</a:t>
            </a:r>
            <a:endParaRPr/>
          </a:p>
          <a:p>
            <a:pPr indent="0" lvl="0" marL="0" rtl="0" algn="l">
              <a:lnSpc>
                <a:spcPct val="80000"/>
              </a:lnSpc>
              <a:spcBef>
                <a:spcPts val="0"/>
              </a:spcBef>
              <a:spcAft>
                <a:spcPts val="0"/>
              </a:spcAft>
              <a:buNone/>
            </a:pPr>
            <a:r>
              <a:rPr lang="en-US" sz="1110"/>
              <a:t>SN: Yêu cầu sao chép fsimage mới nhất và nhật ký chỉnh sửa</a:t>
            </a:r>
            <a:endParaRPr sz="1110"/>
          </a:p>
          <a:p>
            <a:pPr indent="0" lvl="0" marL="0" rtl="0" algn="l">
              <a:lnSpc>
                <a:spcPct val="80000"/>
              </a:lnSpc>
              <a:spcBef>
                <a:spcPts val="0"/>
              </a:spcBef>
              <a:spcAft>
                <a:spcPts val="0"/>
              </a:spcAft>
              <a:buNone/>
            </a:pPr>
            <a:r>
              <a:rPr lang="en-US" sz="1110"/>
              <a:t>NN: Gửi SN fsimage và chỉnh sửa nhật ký</a:t>
            </a:r>
            <a:endParaRPr sz="1110"/>
          </a:p>
          <a:p>
            <a:pPr indent="0" lvl="0" marL="0" rtl="0" algn="l">
              <a:lnSpc>
                <a:spcPct val="80000"/>
              </a:lnSpc>
              <a:spcBef>
                <a:spcPts val="0"/>
              </a:spcBef>
              <a:spcAft>
                <a:spcPts val="0"/>
              </a:spcAft>
              <a:buNone/>
            </a:pPr>
            <a:r>
              <a:rPr lang="en-US" sz="1110"/>
              <a:t>NN: Đánh dấu nhật ký chỉnh sửa hiện tại là cũ</a:t>
            </a:r>
            <a:endParaRPr sz="1110"/>
          </a:p>
          <a:p>
            <a:pPr indent="0" lvl="0" marL="0" rtl="0" algn="l">
              <a:lnSpc>
                <a:spcPct val="80000"/>
              </a:lnSpc>
              <a:spcBef>
                <a:spcPts val="0"/>
              </a:spcBef>
              <a:spcAft>
                <a:spcPts val="0"/>
              </a:spcAft>
              <a:buNone/>
            </a:pPr>
            <a:r>
              <a:rPr lang="en-US" sz="1110"/>
              <a:t>NN: Bắt đầu ghi nhật ký chỉnh sửa thế hệ tiếp theo</a:t>
            </a:r>
            <a:endParaRPr sz="1110"/>
          </a:p>
          <a:p>
            <a:pPr indent="0" lvl="0" marL="0" rtl="0" algn="l">
              <a:lnSpc>
                <a:spcPct val="80000"/>
              </a:lnSpc>
              <a:spcBef>
                <a:spcPts val="0"/>
              </a:spcBef>
              <a:spcAft>
                <a:spcPts val="0"/>
              </a:spcAft>
              <a:buNone/>
            </a:pPr>
            <a:r>
              <a:rPr lang="en-US" sz="1110"/>
              <a:t>SN: Kết hợp fsimage với nhật ký chỉnh sửa bằng cách xem qua các chỉnh sửa</a:t>
            </a:r>
            <a:endParaRPr sz="1110"/>
          </a:p>
          <a:p>
            <a:pPr indent="0" lvl="0" marL="0" rtl="0" algn="l">
              <a:lnSpc>
                <a:spcPct val="80000"/>
              </a:lnSpc>
              <a:spcBef>
                <a:spcPts val="0"/>
              </a:spcBef>
              <a:spcAft>
                <a:spcPts val="0"/>
              </a:spcAft>
              <a:buNone/>
            </a:pPr>
            <a:r>
              <a:rPr lang="en-US" sz="1110"/>
              <a:t>SN: Gửi NN một fsimage thế hệ mới</a:t>
            </a:r>
            <a:endParaRPr sz="1110"/>
          </a:p>
          <a:p>
            <a:pPr indent="0" lvl="0" marL="0" rtl="0" algn="l">
              <a:lnSpc>
                <a:spcPct val="80000"/>
              </a:lnSpc>
              <a:spcBef>
                <a:spcPts val="0"/>
              </a:spcBef>
              <a:spcAft>
                <a:spcPts val="0"/>
              </a:spcAft>
              <a:buNone/>
            </a:pPr>
            <a:r>
              <a:rPr lang="en-US" sz="1110"/>
              <a:t>NN: Đánh dấu fsimage cũ là cũ.</a:t>
            </a:r>
            <a:endParaRPr/>
          </a:p>
          <a:p>
            <a:pPr indent="0" lvl="0" marL="0" rtl="0" algn="l">
              <a:lnSpc>
                <a:spcPct val="80000"/>
              </a:lnSpc>
              <a:spcBef>
                <a:spcPts val="0"/>
              </a:spcBef>
              <a:spcAft>
                <a:spcPts val="0"/>
              </a:spcAft>
              <a:buNone/>
            </a:pPr>
            <a:r>
              <a:rPr lang="en-US" sz="1110"/>
              <a:t>NN: Đánh dấu fsimage mới nhận là mới nhất</a:t>
            </a:r>
            <a:endParaRPr sz="1110"/>
          </a:p>
          <a:p>
            <a:pPr indent="0" lvl="0" marL="0" rtl="0" algn="l">
              <a:lnSpc>
                <a:spcPct val="80000"/>
              </a:lnSpc>
              <a:spcBef>
                <a:spcPts val="0"/>
              </a:spcBef>
              <a:spcAft>
                <a:spcPts val="0"/>
              </a:spcAft>
              <a:buNone/>
            </a:pPr>
            <a:r>
              <a:t/>
            </a:r>
            <a:endParaRPr b="0" sz="1110">
              <a:solidFill>
                <a:schemeClr val="dk1"/>
              </a:solidFill>
            </a:endParaRPr>
          </a:p>
          <a:p>
            <a:pPr indent="0" lvl="0" marL="0" marR="0" rtl="0" algn="l">
              <a:lnSpc>
                <a:spcPct val="80000"/>
              </a:lnSpc>
              <a:spcBef>
                <a:spcPts val="333"/>
              </a:spcBef>
              <a:spcAft>
                <a:spcPts val="0"/>
              </a:spcAft>
              <a:buClr>
                <a:schemeClr val="dk1"/>
              </a:buClr>
              <a:buSzPts val="1110"/>
              <a:buFont typeface="Arial"/>
              <a:buNone/>
            </a:pPr>
            <a:r>
              <a:rPr b="1" lang="en-US" sz="1110"/>
              <a:t>[Thông điệp chính]</a:t>
            </a:r>
            <a:endParaRPr/>
          </a:p>
          <a:p>
            <a:pPr indent="0" lvl="0" marL="0" rtl="0" algn="l">
              <a:lnSpc>
                <a:spcPct val="80000"/>
              </a:lnSpc>
              <a:spcBef>
                <a:spcPts val="0"/>
              </a:spcBef>
              <a:spcAft>
                <a:spcPts val="0"/>
              </a:spcAft>
              <a:buNone/>
            </a:pPr>
            <a:r>
              <a:rPr lang="en-US" sz="1110"/>
              <a:t>Trình nền NameNode phụ (SN) không phải là một nút tên chuyển đổi dự phòng.</a:t>
            </a:r>
            <a:endParaRPr/>
          </a:p>
          <a:p>
            <a:pPr indent="0" lvl="0" marL="0" rtl="0" algn="l">
              <a:lnSpc>
                <a:spcPct val="80000"/>
              </a:lnSpc>
              <a:spcBef>
                <a:spcPts val="0"/>
              </a:spcBef>
              <a:spcAft>
                <a:spcPts val="0"/>
              </a:spcAft>
              <a:buNone/>
            </a:pPr>
            <a:r>
              <a:rPr lang="en-US" sz="1110"/>
              <a:t>Nếu nút tên hoạt động (NN) không thành công, nút tên phụ phải được khởi động lại dưới dạng nút tên hoạt động mới. (Thông tin thêm về điều này trong slide chế độ HDFS non-HA)</a:t>
            </a:r>
            <a:endParaRPr sz="1110"/>
          </a:p>
          <a:p>
            <a:pPr indent="0" lvl="0" marL="0" rtl="0" algn="l">
              <a:lnSpc>
                <a:spcPct val="80000"/>
              </a:lnSpc>
              <a:spcBef>
                <a:spcPts val="0"/>
              </a:spcBef>
              <a:spcAft>
                <a:spcPts val="0"/>
              </a:spcAft>
              <a:buNone/>
            </a:pPr>
            <a:r>
              <a:t/>
            </a:r>
            <a:endParaRPr sz="1110"/>
          </a:p>
          <a:p>
            <a:pPr indent="0" lvl="0" marL="0" rtl="0" algn="l">
              <a:lnSpc>
                <a:spcPct val="80000"/>
              </a:lnSpc>
              <a:spcBef>
                <a:spcPts val="0"/>
              </a:spcBef>
              <a:spcAft>
                <a:spcPts val="0"/>
              </a:spcAft>
              <a:buNone/>
            </a:pPr>
            <a:r>
              <a:rPr lang="en-US" sz="1110"/>
              <a:t>Công việc chính của Secondary namenode là kiểm tra fsimage và nhật ký chỉnh sửa.</a:t>
            </a:r>
            <a:endParaRPr sz="1110"/>
          </a:p>
          <a:p>
            <a:pPr indent="-285750" lvl="0" marL="285750" rtl="0" algn="l">
              <a:lnSpc>
                <a:spcPct val="80000"/>
              </a:lnSpc>
              <a:spcBef>
                <a:spcPts val="0"/>
              </a:spcBef>
              <a:spcAft>
                <a:spcPts val="0"/>
              </a:spcAft>
              <a:buClr>
                <a:schemeClr val="dk1"/>
              </a:buClr>
              <a:buSzPts val="1110"/>
              <a:buFont typeface="Arial"/>
              <a:buChar char="•"/>
            </a:pPr>
            <a:r>
              <a:rPr lang="en-US" sz="1110"/>
              <a:t>fsimage – bản sao lâu bền mới nhất của siêu dữ liệu nút tên.</a:t>
            </a:r>
            <a:endParaRPr/>
          </a:p>
          <a:p>
            <a:pPr indent="-285750" lvl="0" marL="285750" rtl="0" algn="l">
              <a:lnSpc>
                <a:spcPct val="80000"/>
              </a:lnSpc>
              <a:spcBef>
                <a:spcPts val="0"/>
              </a:spcBef>
              <a:spcAft>
                <a:spcPts val="0"/>
              </a:spcAft>
              <a:buClr>
                <a:schemeClr val="dk1"/>
              </a:buClr>
              <a:buSzPts val="1110"/>
              <a:buFont typeface="Arial"/>
              <a:buChar char="•"/>
            </a:pPr>
            <a:r>
              <a:rPr lang="en-US" sz="1110"/>
              <a:t>nhật ký chỉnh sửa – nhật ký của bất kỳ thay đổi siêu dữ liệu nào kể từ khi fsimage cuối cùng được tạo</a:t>
            </a:r>
            <a:endParaRPr/>
          </a:p>
          <a:p>
            <a:pPr indent="-285750" lvl="0" marL="285750" rtl="0" algn="l">
              <a:lnSpc>
                <a:spcPct val="80000"/>
              </a:lnSpc>
              <a:spcBef>
                <a:spcPts val="0"/>
              </a:spcBef>
              <a:spcAft>
                <a:spcPts val="0"/>
              </a:spcAft>
              <a:buClr>
                <a:schemeClr val="dk1"/>
              </a:buClr>
              <a:buSzPts val="1110"/>
              <a:buFont typeface="Arial"/>
              <a:buChar char="•"/>
            </a:pPr>
            <a:r>
              <a:rPr lang="en-US" sz="1110"/>
              <a:t>điểm kiểm tra – hợp nhất fsimage với nhật ký chỉnh sửa để tạo một fsimage mới nhất</a:t>
            </a:r>
            <a:endParaRPr b="1" sz="1110">
              <a:solidFill>
                <a:schemeClr val="dk1"/>
              </a:solidFill>
            </a:endParaRPr>
          </a:p>
          <a:p>
            <a:pPr indent="0" lvl="0" marL="0" marR="0" rtl="0" algn="l">
              <a:lnSpc>
                <a:spcPct val="80000"/>
              </a:lnSpc>
              <a:spcBef>
                <a:spcPts val="333"/>
              </a:spcBef>
              <a:spcAft>
                <a:spcPts val="0"/>
              </a:spcAft>
              <a:buClr>
                <a:schemeClr val="dk1"/>
              </a:buClr>
              <a:buSzPts val="1110"/>
              <a:buFont typeface="Arial"/>
              <a:buNone/>
            </a:pPr>
            <a:r>
              <a:t/>
            </a:r>
            <a:endParaRPr sz="1110"/>
          </a:p>
        </p:txBody>
      </p:sp>
      <p:sp>
        <p:nvSpPr>
          <p:cNvPr id="3298" name="Google Shape;3298;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4" name="Shape 3314"/>
        <p:cNvGrpSpPr/>
        <p:nvPr/>
      </p:nvGrpSpPr>
      <p:grpSpPr>
        <a:xfrm>
          <a:off x="0" y="0"/>
          <a:ext cx="0" cy="0"/>
          <a:chOff x="0" y="0"/>
          <a:chExt cx="0" cy="0"/>
        </a:xfrm>
      </p:grpSpPr>
      <p:sp>
        <p:nvSpPr>
          <p:cNvPr id="3315" name="Google Shape;3315;p9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6" name="Google Shape;3316;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t>[Thông điệp chính]</a:t>
            </a:r>
            <a:endParaRPr/>
          </a:p>
          <a:p>
            <a:pPr indent="0" lvl="0" marL="0" rtl="0" algn="l">
              <a:spcBef>
                <a:spcPts val="0"/>
              </a:spcBef>
              <a:spcAft>
                <a:spcPts val="0"/>
              </a:spcAft>
              <a:buNone/>
            </a:pPr>
            <a:r>
              <a:rPr lang="en-US" sz="1200"/>
              <a:t>Trong khi các NameNode chịu trách nhiệm xác định DataNode nào sẽ ghi các khối dữ liệu mới (điều này được xác định bởi cân bằng tải</a:t>
            </a:r>
            <a:endParaRPr/>
          </a:p>
          <a:p>
            <a:pPr indent="0" lvl="0" marL="0" rtl="0" algn="l">
              <a:spcBef>
                <a:spcPts val="0"/>
              </a:spcBef>
              <a:spcAft>
                <a:spcPts val="0"/>
              </a:spcAft>
              <a:buNone/>
            </a:pPr>
            <a:r>
              <a:rPr lang="en-US" sz="1200"/>
              <a:t>thuật toán trong NameNode daemon), DataNode chịu trách nhiệm đọc và ghi thực tế các khối dữ liệu.</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Khi một khách hàng muốn ghi một tệp, trước tiên, khách hàng sẽ liên hệ với NameNode và nhận danh sách các datanode để ghi các khối dữ liệu.</a:t>
            </a:r>
            <a:endParaRPr/>
          </a:p>
          <a:p>
            <a:pPr indent="0" lvl="0" marL="0" rtl="0" algn="l">
              <a:spcBef>
                <a:spcPts val="0"/>
              </a:spcBef>
              <a:spcAft>
                <a:spcPts val="0"/>
              </a:spcAft>
              <a:buNone/>
            </a:pPr>
            <a:r>
              <a:rPr lang="en-US" sz="1200"/>
              <a:t>Sự tham gia của NameNode kết thúc tại đây và không còn tham gia nữa trong quá trình ghi thực tế.</a:t>
            </a:r>
            <a:endParaRPr/>
          </a:p>
          <a:p>
            <a:pPr indent="0" lvl="0" marL="0" rtl="0" algn="l">
              <a:spcBef>
                <a:spcPts val="0"/>
              </a:spcBef>
              <a:spcAft>
                <a:spcPts val="0"/>
              </a:spcAft>
              <a:buNone/>
            </a:pPr>
            <a:r>
              <a:rPr lang="en-US" sz="1200"/>
              <a:t>Máy khách chọn một trong các datanode (dn_a) cho mỗi khối và bắt đầu gửi nội dung khối.</a:t>
            </a:r>
            <a:endParaRPr/>
          </a:p>
          <a:p>
            <a:pPr indent="0" lvl="0" marL="0" rtl="0" algn="l">
              <a:spcBef>
                <a:spcPts val="0"/>
              </a:spcBef>
              <a:spcAft>
                <a:spcPts val="0"/>
              </a:spcAft>
              <a:buNone/>
            </a:pPr>
            <a:r>
              <a:rPr lang="en-US" sz="1200"/>
              <a:t>Nó cũng gửi danh sách các datanode khác sẽ nhận khối dữ liệu đó.</a:t>
            </a:r>
            <a:endParaRPr/>
          </a:p>
          <a:p>
            <a:pPr indent="0" lvl="0" marL="0" rtl="0" algn="l">
              <a:spcBef>
                <a:spcPts val="0"/>
              </a:spcBef>
              <a:spcAft>
                <a:spcPts val="0"/>
              </a:spcAft>
              <a:buNone/>
            </a:pPr>
            <a:r>
              <a:rPr lang="en-US" sz="1200"/>
              <a:t>dn_a sau đó liên hệ với một trong hai datanode (dn_b) và bắt đầu gửi nội dung khối mà nó nhận được từ máy khách.</a:t>
            </a:r>
            <a:endParaRPr/>
          </a:p>
          <a:p>
            <a:pPr indent="0" lvl="0" marL="0" rtl="0" algn="l">
              <a:spcBef>
                <a:spcPts val="0"/>
              </a:spcBef>
              <a:spcAft>
                <a:spcPts val="0"/>
              </a:spcAft>
              <a:buNone/>
            </a:pPr>
            <a:r>
              <a:rPr lang="en-US" sz="1200"/>
              <a:t>Ngoài ra, mã định danh datanode cuối cùng (dn_c) cũng được gửi. dn_b liên hệ với dn_c và tiếp tục quá trình gửi nội dung của khối dữ liệu.</a:t>
            </a:r>
            <a:endParaRPr/>
          </a:p>
        </p:txBody>
      </p:sp>
      <p:sp>
        <p:nvSpPr>
          <p:cNvPr id="3317" name="Google Shape;3317;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4" name="Shape 3394"/>
        <p:cNvGrpSpPr/>
        <p:nvPr/>
      </p:nvGrpSpPr>
      <p:grpSpPr>
        <a:xfrm>
          <a:off x="0" y="0"/>
          <a:ext cx="0" cy="0"/>
          <a:chOff x="0" y="0"/>
          <a:chExt cx="0" cy="0"/>
        </a:xfrm>
      </p:grpSpPr>
      <p:sp>
        <p:nvSpPr>
          <p:cNvPr id="3395" name="Google Shape;3395;p9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6" name="Google Shape;3396;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110"/>
              <a:buFont typeface="Arial"/>
              <a:buNone/>
            </a:pPr>
            <a:r>
              <a:rPr b="1" lang="en-US" sz="1110"/>
              <a:t>[Hướng dẫn của giảng viên]</a:t>
            </a:r>
            <a:endParaRPr sz="1110"/>
          </a:p>
          <a:p>
            <a:pPr indent="0" lvl="0" marL="0" rtl="0" algn="l">
              <a:lnSpc>
                <a:spcPct val="90000"/>
              </a:lnSpc>
              <a:spcBef>
                <a:spcPts val="0"/>
              </a:spcBef>
              <a:spcAft>
                <a:spcPts val="0"/>
              </a:spcAft>
              <a:buNone/>
            </a:pPr>
            <a:r>
              <a:rPr lang="en-US" sz="1110"/>
              <a:t>Lưu ý rằng DataNode chỉ giao tiếp với NameNode đang hoạt động.</a:t>
            </a:r>
            <a:endParaRPr/>
          </a:p>
          <a:p>
            <a:pPr indent="0" lvl="0" marL="0" rtl="0" algn="l">
              <a:lnSpc>
                <a:spcPct val="90000"/>
              </a:lnSpc>
              <a:spcBef>
                <a:spcPts val="0"/>
              </a:spcBef>
              <a:spcAft>
                <a:spcPts val="0"/>
              </a:spcAft>
              <a:buNone/>
            </a:pPr>
            <a:r>
              <a:rPr lang="en-US" sz="1110"/>
              <a:t>Nút secondary namenode không nhận được bất kỳ thông tin khối nào từ datanode.</a:t>
            </a:r>
            <a:endParaRPr sz="1110"/>
          </a:p>
          <a:p>
            <a:pPr indent="0" lvl="0" marL="0" rtl="0" algn="l">
              <a:lnSpc>
                <a:spcPct val="90000"/>
              </a:lnSpc>
              <a:spcBef>
                <a:spcPts val="0"/>
              </a:spcBef>
              <a:spcAft>
                <a:spcPts val="0"/>
              </a:spcAft>
              <a:buNone/>
            </a:pPr>
            <a:r>
              <a:t/>
            </a:r>
            <a:endParaRPr sz="1110"/>
          </a:p>
          <a:p>
            <a:pPr indent="0" lvl="0" marL="0" marR="0" rtl="0" algn="l">
              <a:lnSpc>
                <a:spcPct val="90000"/>
              </a:lnSpc>
              <a:spcBef>
                <a:spcPts val="333"/>
              </a:spcBef>
              <a:spcAft>
                <a:spcPts val="0"/>
              </a:spcAft>
              <a:buClr>
                <a:schemeClr val="dk1"/>
              </a:buClr>
              <a:buSzPts val="1110"/>
              <a:buFont typeface="Arial"/>
              <a:buNone/>
            </a:pPr>
            <a:r>
              <a:rPr b="1" lang="en-US" sz="1110"/>
              <a:t>[Thông điệp chính]</a:t>
            </a:r>
            <a:endParaRPr/>
          </a:p>
          <a:p>
            <a:pPr indent="0" lvl="0" marL="0" rtl="0" algn="l">
              <a:lnSpc>
                <a:spcPct val="90000"/>
              </a:lnSpc>
              <a:spcBef>
                <a:spcPts val="0"/>
              </a:spcBef>
              <a:spcAft>
                <a:spcPts val="0"/>
              </a:spcAft>
              <a:buNone/>
            </a:pPr>
            <a:r>
              <a:rPr lang="en-US" sz="1110"/>
              <a:t>Các datanode gửi nhịp tim cứ sau 3 giây để cho NameNode biết rằng nó đang hoạt động.</a:t>
            </a:r>
            <a:endParaRPr/>
          </a:p>
          <a:p>
            <a:pPr indent="0" lvl="0" marL="0" rtl="0" algn="l">
              <a:lnSpc>
                <a:spcPct val="90000"/>
              </a:lnSpc>
              <a:spcBef>
                <a:spcPts val="0"/>
              </a:spcBef>
              <a:spcAft>
                <a:spcPts val="0"/>
              </a:spcAft>
              <a:buNone/>
            </a:pPr>
            <a:r>
              <a:rPr lang="en-US" sz="1110"/>
              <a:t>Ngay lập tức, datanode sẽ gửi một danh sách tất cả các khối mà nó hiện đang lưu trữ.</a:t>
            </a:r>
            <a:endParaRPr/>
          </a:p>
          <a:p>
            <a:pPr indent="0" lvl="0" marL="0" rtl="0" algn="l">
              <a:lnSpc>
                <a:spcPct val="90000"/>
              </a:lnSpc>
              <a:spcBef>
                <a:spcPts val="0"/>
              </a:spcBef>
              <a:spcAft>
                <a:spcPts val="0"/>
              </a:spcAft>
              <a:buNone/>
            </a:pPr>
            <a:r>
              <a:t/>
            </a:r>
            <a:endParaRPr sz="1110"/>
          </a:p>
          <a:p>
            <a:pPr indent="0" lvl="0" marL="0" rtl="0" algn="l">
              <a:lnSpc>
                <a:spcPct val="90000"/>
              </a:lnSpc>
              <a:spcBef>
                <a:spcPts val="0"/>
              </a:spcBef>
              <a:spcAft>
                <a:spcPts val="0"/>
              </a:spcAft>
              <a:buNone/>
            </a:pPr>
            <a:r>
              <a:rPr lang="en-US" sz="1110"/>
              <a:t>Khi secondary namenode thay thế cho namenode bị lỗi, ở chế độ không HA, quá trình chuyển đổi dự phòng tự động sẽ không xảy ra.</a:t>
            </a:r>
            <a:endParaRPr/>
          </a:p>
          <a:p>
            <a:pPr indent="0" lvl="0" marL="0" rtl="0" algn="l">
              <a:lnSpc>
                <a:spcPct val="90000"/>
              </a:lnSpc>
              <a:spcBef>
                <a:spcPts val="0"/>
              </a:spcBef>
              <a:spcAft>
                <a:spcPts val="0"/>
              </a:spcAft>
              <a:buNone/>
            </a:pPr>
            <a:r>
              <a:rPr lang="en-US" sz="1110"/>
              <a:t>Quản trị viên phải khởi động lại dịch vụ HDFS và chỉ định secondary namenode làm namenode hoạt động mới.</a:t>
            </a:r>
            <a:endParaRPr/>
          </a:p>
          <a:p>
            <a:pPr indent="0" lvl="0" marL="0" rtl="0" algn="l">
              <a:lnSpc>
                <a:spcPct val="90000"/>
              </a:lnSpc>
              <a:spcBef>
                <a:spcPts val="0"/>
              </a:spcBef>
              <a:spcAft>
                <a:spcPts val="0"/>
              </a:spcAft>
              <a:buNone/>
            </a:pPr>
            <a:r>
              <a:rPr lang="en-US" sz="1110"/>
              <a:t>Khi khởi động, namenode mới trước tiên sẽ hợp nhất fsimage hiện có cũng như bất kỳ thay đổi mới nào trong tệp chỉnh sửa.</a:t>
            </a:r>
            <a:endParaRPr/>
          </a:p>
          <a:p>
            <a:pPr indent="0" lvl="0" marL="0" rtl="0" algn="l">
              <a:lnSpc>
                <a:spcPct val="90000"/>
              </a:lnSpc>
              <a:spcBef>
                <a:spcPts val="0"/>
              </a:spcBef>
              <a:spcAft>
                <a:spcPts val="0"/>
              </a:spcAft>
              <a:buNone/>
            </a:pPr>
            <a:r>
              <a:rPr lang="en-US" sz="1110"/>
              <a:t>Tuy nhiên, hãy nhớ rằng fsimage không chứa thông tin vị trí khối.</a:t>
            </a:r>
            <a:endParaRPr/>
          </a:p>
          <a:p>
            <a:pPr indent="0" lvl="0" marL="0" rtl="0" algn="l">
              <a:lnSpc>
                <a:spcPct val="90000"/>
              </a:lnSpc>
              <a:spcBef>
                <a:spcPts val="0"/>
              </a:spcBef>
              <a:spcAft>
                <a:spcPts val="0"/>
              </a:spcAft>
              <a:buNone/>
            </a:pPr>
            <a:r>
              <a:rPr lang="en-US" sz="1110"/>
              <a:t>Nói cách khác, nó chỉ chứa mapping các tệp tới các khối.</a:t>
            </a:r>
            <a:endParaRPr/>
          </a:p>
          <a:p>
            <a:pPr indent="0" lvl="0" marL="0" rtl="0" algn="l">
              <a:lnSpc>
                <a:spcPct val="90000"/>
              </a:lnSpc>
              <a:spcBef>
                <a:spcPts val="0"/>
              </a:spcBef>
              <a:spcAft>
                <a:spcPts val="0"/>
              </a:spcAft>
              <a:buNone/>
            </a:pPr>
            <a:r>
              <a:rPr lang="en-US" sz="1110"/>
              <a:t>Vị trí khối thực tế có được thông qua nhịp tim từ các datanode.</a:t>
            </a:r>
            <a:endParaRPr/>
          </a:p>
          <a:p>
            <a:pPr indent="0" lvl="0" marL="0" rtl="0" algn="l">
              <a:lnSpc>
                <a:spcPct val="90000"/>
              </a:lnSpc>
              <a:spcBef>
                <a:spcPts val="0"/>
              </a:spcBef>
              <a:spcAft>
                <a:spcPts val="0"/>
              </a:spcAft>
              <a:buNone/>
            </a:pPr>
            <a:r>
              <a:rPr lang="en-US" sz="1110"/>
              <a:t>Điều này có ý nghĩa vì vị trí khối thường có thể thay đổi và việc dành thêm thời gian và công sức để lưu trữ nó lâu dài thực sự không có ý nghĩa gì.</a:t>
            </a:r>
            <a:endParaRPr/>
          </a:p>
          <a:p>
            <a:pPr indent="0" lvl="0" marL="0" rtl="0" algn="l">
              <a:lnSpc>
                <a:spcPct val="90000"/>
              </a:lnSpc>
              <a:spcBef>
                <a:spcPts val="0"/>
              </a:spcBef>
              <a:spcAft>
                <a:spcPts val="0"/>
              </a:spcAft>
              <a:buNone/>
            </a:pPr>
            <a:r>
              <a:rPr lang="en-US" sz="1110"/>
              <a:t>Namenode mới chỉ có thể bắt đầu dịch vụ HDFS khi nó nhận được tất cả thông tin vị trí khối từ datanode.</a:t>
            </a:r>
            <a:endParaRPr sz="1110"/>
          </a:p>
        </p:txBody>
      </p:sp>
      <p:sp>
        <p:nvSpPr>
          <p:cNvPr id="3397" name="Google Shape;3397;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4" name="Shape 3424"/>
        <p:cNvGrpSpPr/>
        <p:nvPr/>
      </p:nvGrpSpPr>
      <p:grpSpPr>
        <a:xfrm>
          <a:off x="0" y="0"/>
          <a:ext cx="0" cy="0"/>
          <a:chOff x="0" y="0"/>
          <a:chExt cx="0" cy="0"/>
        </a:xfrm>
      </p:grpSpPr>
      <p:sp>
        <p:nvSpPr>
          <p:cNvPr id="3425" name="Google Shape;3425;p9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6" name="Google Shape;3426;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sz="1200"/>
          </a:p>
          <a:p>
            <a:pPr indent="0" lvl="0" marL="0" rtl="0" algn="l">
              <a:spcBef>
                <a:spcPts val="0"/>
              </a:spcBef>
              <a:spcAft>
                <a:spcPts val="0"/>
              </a:spcAft>
              <a:buNone/>
            </a:pPr>
            <a:r>
              <a:rPr lang="en-US" sz="1200"/>
              <a:t>Vì thường có một số lượng hạn chế các master node (thậm chí có thể chỉ là 1 như trong HDFS), nếu nút chính đó bị lỗi, toàn bộ dịch vụ có thể ngừng hoạt động.</a:t>
            </a:r>
            <a:endParaRPr/>
          </a:p>
          <a:p>
            <a:pPr indent="0" lvl="0" marL="0" rtl="0" algn="l">
              <a:spcBef>
                <a:spcPts val="0"/>
              </a:spcBef>
              <a:spcAft>
                <a:spcPts val="0"/>
              </a:spcAft>
              <a:buNone/>
            </a:pPr>
            <a:r>
              <a:rPr lang="en-US" sz="1200"/>
              <a:t>Để giải quyết vấn đề này, thường có một bản sao dự phòng chạy song song.</a:t>
            </a:r>
            <a:endParaRPr/>
          </a:p>
          <a:p>
            <a:pPr indent="0" lvl="0" marL="0" rtl="0" algn="l">
              <a:spcBef>
                <a:spcPts val="0"/>
              </a:spcBef>
              <a:spcAft>
                <a:spcPts val="0"/>
              </a:spcAft>
              <a:buNone/>
            </a:pPr>
            <a:r>
              <a:rPr lang="en-US" sz="1200"/>
              <a:t>Kiến trúc có thể bao gồm chế độ HA trong đó sao lưu có thể ngay lập tức và không cần can thiệp, đảm nhận vai trò của chủ trong</a:t>
            </a:r>
            <a:endParaRPr/>
          </a:p>
          <a:p>
            <a:pPr indent="0" lvl="0" marL="0" rtl="0" algn="l">
              <a:spcBef>
                <a:spcPts val="0"/>
              </a:spcBef>
              <a:spcAft>
                <a:spcPts val="0"/>
              </a:spcAft>
              <a:buNone/>
            </a:pPr>
            <a:r>
              <a:rPr lang="en-US" sz="1200"/>
              <a:t>trường hợp lỗi hoặc chế độ không ha, trong đó các dịch vụ và daemon phải được khởi động lại.</a:t>
            </a:r>
            <a:endParaRPr sz="1200"/>
          </a:p>
          <a:p>
            <a:pPr indent="0" lvl="0" marL="0" rtl="0" algn="l">
              <a:spcBef>
                <a:spcPts val="0"/>
              </a:spcBef>
              <a:spcAft>
                <a:spcPts val="0"/>
              </a:spcAft>
              <a:buNone/>
            </a:pPr>
            <a:r>
              <a:t/>
            </a:r>
            <a:endParaRPr b="1" sz="1200"/>
          </a:p>
          <a:p>
            <a:pPr indent="0" lvl="0" marL="0" rtl="0" algn="l">
              <a:spcBef>
                <a:spcPts val="0"/>
              </a:spcBef>
              <a:spcAft>
                <a:spcPts val="0"/>
              </a:spcAft>
              <a:buNone/>
            </a:pPr>
            <a:r>
              <a:rPr b="1" lang="en-US"/>
              <a:t>[Key Message]</a:t>
            </a:r>
            <a:endParaRPr/>
          </a:p>
          <a:p>
            <a:pPr indent="0" lvl="0" marL="0" marR="0" rtl="0" algn="l">
              <a:lnSpc>
                <a:spcPct val="100000"/>
              </a:lnSpc>
              <a:spcBef>
                <a:spcPts val="360"/>
              </a:spcBef>
              <a:spcAft>
                <a:spcPts val="0"/>
              </a:spcAft>
              <a:buClr>
                <a:schemeClr val="dk1"/>
              </a:buClr>
              <a:buSzPts val="1200"/>
              <a:buFont typeface="Arial"/>
              <a:buNone/>
            </a:pPr>
            <a:r>
              <a:rPr lang="en-US" sz="1200"/>
              <a:t>Master / Slave architectures can have single points of failure (SPOF).  In HDFS, the SPOF is the NameNode</a:t>
            </a:r>
            <a:endParaRPr sz="1200"/>
          </a:p>
          <a:p>
            <a:pPr indent="0" lvl="0" marL="0" marR="0" rtl="0" algn="l">
              <a:lnSpc>
                <a:spcPct val="100000"/>
              </a:lnSpc>
              <a:spcBef>
                <a:spcPts val="360"/>
              </a:spcBef>
              <a:spcAft>
                <a:spcPts val="0"/>
              </a:spcAft>
              <a:buClr>
                <a:schemeClr val="dk1"/>
              </a:buClr>
              <a:buSzPts val="1200"/>
              <a:buFont typeface="Arial"/>
              <a:buNone/>
            </a:pPr>
            <a:r>
              <a:t/>
            </a:r>
            <a:endParaRPr b="1" sz="1200">
              <a:solidFill>
                <a:schemeClr val="dk1"/>
              </a:solidFill>
            </a:endParaRPr>
          </a:p>
          <a:p>
            <a:pPr indent="0" lvl="0" marL="0" marR="0" rtl="0" algn="l">
              <a:lnSpc>
                <a:spcPct val="100000"/>
              </a:lnSpc>
              <a:spcBef>
                <a:spcPts val="360"/>
              </a:spcBef>
              <a:spcAft>
                <a:spcPts val="0"/>
              </a:spcAft>
              <a:buClr>
                <a:schemeClr val="dk1"/>
              </a:buClr>
              <a:buSzPts val="1200"/>
              <a:buFont typeface="Arial"/>
              <a:buNone/>
            </a:pPr>
            <a:r>
              <a:t/>
            </a:r>
            <a:endParaRPr b="1"/>
          </a:p>
          <a:p>
            <a:pPr indent="0" lvl="0" marL="0" rtl="0" algn="l">
              <a:spcBef>
                <a:spcPts val="0"/>
              </a:spcBef>
              <a:spcAft>
                <a:spcPts val="0"/>
              </a:spcAft>
              <a:buNone/>
            </a:pPr>
            <a:r>
              <a:t/>
            </a:r>
            <a:endParaRPr/>
          </a:p>
        </p:txBody>
      </p:sp>
      <p:sp>
        <p:nvSpPr>
          <p:cNvPr id="3427" name="Google Shape;3427;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4" name="Shape 3444"/>
        <p:cNvGrpSpPr/>
        <p:nvPr/>
      </p:nvGrpSpPr>
      <p:grpSpPr>
        <a:xfrm>
          <a:off x="0" y="0"/>
          <a:ext cx="0" cy="0"/>
          <a:chOff x="0" y="0"/>
          <a:chExt cx="0" cy="0"/>
        </a:xfrm>
      </p:grpSpPr>
      <p:sp>
        <p:nvSpPr>
          <p:cNvPr id="3445" name="Google Shape;3445;p9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6" name="Google Shape;3446;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1020"/>
              <a:buFont typeface="Arial"/>
              <a:buNone/>
            </a:pPr>
            <a:r>
              <a:rPr b="1" lang="en-US" sz="1020"/>
              <a:t>[Thông điệp chính]</a:t>
            </a:r>
            <a:endParaRPr sz="1020"/>
          </a:p>
          <a:p>
            <a:pPr indent="0" lvl="0" marL="0" rtl="0" algn="l">
              <a:lnSpc>
                <a:spcPct val="80000"/>
              </a:lnSpc>
              <a:spcBef>
                <a:spcPts val="0"/>
              </a:spcBef>
              <a:spcAft>
                <a:spcPts val="0"/>
              </a:spcAft>
              <a:buNone/>
            </a:pPr>
            <a:r>
              <a:rPr lang="en-US" sz="1020"/>
              <a:t>So với chế độ không HA, HDFS với Tính khả dụng cao cần có một số daemon mới.</a:t>
            </a:r>
            <a:endParaRPr sz="1020"/>
          </a:p>
          <a:p>
            <a:pPr indent="0" lvl="0" marL="0" rtl="0" algn="l">
              <a:lnSpc>
                <a:spcPct val="80000"/>
              </a:lnSpc>
              <a:spcBef>
                <a:spcPts val="0"/>
              </a:spcBef>
              <a:spcAft>
                <a:spcPts val="0"/>
              </a:spcAft>
              <a:buNone/>
            </a:pPr>
            <a:r>
              <a:t/>
            </a:r>
            <a:endParaRPr sz="1020"/>
          </a:p>
          <a:p>
            <a:pPr indent="-171450" lvl="0" marL="171450" rtl="0" algn="l">
              <a:lnSpc>
                <a:spcPct val="80000"/>
              </a:lnSpc>
              <a:spcBef>
                <a:spcPts val="0"/>
              </a:spcBef>
              <a:spcAft>
                <a:spcPts val="0"/>
              </a:spcAft>
              <a:buClr>
                <a:schemeClr val="dk1"/>
              </a:buClr>
              <a:buSzPts val="1020"/>
              <a:buFont typeface="Arial"/>
              <a:buChar char="•"/>
            </a:pPr>
            <a:r>
              <a:rPr lang="en-US" sz="1020"/>
              <a:t>DataNode: Bây giờ họ gửi báo cáo vị trí khối tới cả NameNode đang hoạt động cũng như Standby Node.</a:t>
            </a:r>
            <a:endParaRPr sz="1020"/>
          </a:p>
          <a:p>
            <a:pPr indent="-106679" lvl="0" marL="171450" rtl="0" algn="l">
              <a:lnSpc>
                <a:spcPct val="80000"/>
              </a:lnSpc>
              <a:spcBef>
                <a:spcPts val="0"/>
              </a:spcBef>
              <a:spcAft>
                <a:spcPts val="0"/>
              </a:spcAft>
              <a:buClr>
                <a:schemeClr val="dk1"/>
              </a:buClr>
              <a:buSzPts val="1020"/>
              <a:buFont typeface="Arial"/>
              <a:buNone/>
            </a:pPr>
            <a:r>
              <a:t/>
            </a:r>
            <a:endParaRPr sz="1020"/>
          </a:p>
          <a:p>
            <a:pPr indent="-171450" lvl="0" marL="171450" rtl="0" algn="l">
              <a:lnSpc>
                <a:spcPct val="80000"/>
              </a:lnSpc>
              <a:spcBef>
                <a:spcPts val="0"/>
              </a:spcBef>
              <a:spcAft>
                <a:spcPts val="0"/>
              </a:spcAft>
              <a:buClr>
                <a:schemeClr val="dk1"/>
              </a:buClr>
              <a:buSzPts val="1020"/>
              <a:buFont typeface="Arial"/>
              <a:buChar char="•"/>
            </a:pPr>
            <a:r>
              <a:rPr lang="en-US" sz="1020"/>
              <a:t>Journal Nodes: Có một nhóm Journal Node (thường là 3) lưu trữ nhật ký chỉnh sửa được chia sẻ. Bất cứ khi nào có thay đổi đối với siêu dữ liệu không gian tên, NameNode sẽ ghi lại thay đổi đó vào phần lớn các Journal Node. Đây là lý do tại sao chúng tôi thường sử dụng 3 Journal Node hoặc một số số lẻ khác. Chúng tôi cần có đa số để xác nhận rằng họ đã đồng bộ hóa nhật ký chỉnh sửa được chia sẻ.</a:t>
            </a:r>
            <a:endParaRPr/>
          </a:p>
          <a:p>
            <a:pPr indent="-106679" lvl="0" marL="171450" rtl="0" algn="l">
              <a:lnSpc>
                <a:spcPct val="80000"/>
              </a:lnSpc>
              <a:spcBef>
                <a:spcPts val="0"/>
              </a:spcBef>
              <a:spcAft>
                <a:spcPts val="0"/>
              </a:spcAft>
              <a:buClr>
                <a:schemeClr val="dk1"/>
              </a:buClr>
              <a:buSzPts val="1020"/>
              <a:buFont typeface="Arial"/>
              <a:buNone/>
            </a:pPr>
            <a:r>
              <a:t/>
            </a:r>
            <a:endParaRPr sz="1020"/>
          </a:p>
          <a:p>
            <a:pPr indent="-171450" lvl="0" marL="171450" rtl="0" algn="l">
              <a:lnSpc>
                <a:spcPct val="80000"/>
              </a:lnSpc>
              <a:spcBef>
                <a:spcPts val="0"/>
              </a:spcBef>
              <a:spcAft>
                <a:spcPts val="0"/>
              </a:spcAft>
              <a:buClr>
                <a:schemeClr val="dk1"/>
              </a:buClr>
              <a:buSzPts val="1020"/>
              <a:buFont typeface="Arial"/>
              <a:buChar char="•"/>
            </a:pPr>
            <a:r>
              <a:rPr lang="en-US" sz="1020"/>
              <a:t>Standby Node: Vẫn chịu trách nhiệm checkpointing. Tuy nhiên, nhiệm vụ này bây giờ đơn giản hơn nhiều, vì các Journal Node . Standby Node liên tục đọc nhật ký chỉnh sửa từ nhật ký chỉnh sửa được chia sẻ do Journal Node lưu giữ và cập nhật trong không gian tên trong bộ nhớ, trong thời gian gần như đồng bộ với NameNode đang hoạt động.</a:t>
            </a:r>
            <a:endParaRPr/>
          </a:p>
          <a:p>
            <a:pPr indent="-106679" lvl="0" marL="171450" rtl="0" algn="l">
              <a:lnSpc>
                <a:spcPct val="80000"/>
              </a:lnSpc>
              <a:spcBef>
                <a:spcPts val="0"/>
              </a:spcBef>
              <a:spcAft>
                <a:spcPts val="0"/>
              </a:spcAft>
              <a:buClr>
                <a:schemeClr val="dk1"/>
              </a:buClr>
              <a:buSzPts val="1020"/>
              <a:buFont typeface="Arial"/>
              <a:buNone/>
            </a:pPr>
            <a:r>
              <a:t/>
            </a:r>
            <a:endParaRPr sz="1020"/>
          </a:p>
          <a:p>
            <a:pPr indent="-171450" lvl="0" marL="171450" rtl="0" algn="l">
              <a:lnSpc>
                <a:spcPct val="80000"/>
              </a:lnSpc>
              <a:spcBef>
                <a:spcPts val="0"/>
              </a:spcBef>
              <a:spcAft>
                <a:spcPts val="0"/>
              </a:spcAft>
              <a:buClr>
                <a:schemeClr val="dk1"/>
              </a:buClr>
              <a:buSzPts val="1020"/>
              <a:buFont typeface="Arial"/>
              <a:buChar char="•"/>
            </a:pPr>
            <a:r>
              <a:rPr lang="en-US" sz="1020"/>
              <a:t>Bộ điều khiển chuyển đổi dự phòng (Bộ điều khiển chuyển đổi dự phòng Zookeeper -&gt; ZKFC): Có một trong cả namenode hoạt động và dự phòng. Nó liên tục theo dõi tình trạng của các namenode. Thông tin này được gửi đến Zookeeper, người đang giữ bản ghi cuối cùng về namenode đang hoạt động hiện tại là ai. Nếu namenode đang hoạt động chết, bộ điều khiển chuyển đổi dự phòng sẽ thông báo cho Zookeeper và standby namenode sẽ đảm nhận vai trò của namenode đang hoạt động. Chuyển đổi dự phòng xảy ra trong vòng vài giây.</a:t>
            </a:r>
            <a:endParaRPr/>
          </a:p>
          <a:p>
            <a:pPr indent="-106679" lvl="0" marL="171450" rtl="0" algn="l">
              <a:lnSpc>
                <a:spcPct val="80000"/>
              </a:lnSpc>
              <a:spcBef>
                <a:spcPts val="0"/>
              </a:spcBef>
              <a:spcAft>
                <a:spcPts val="0"/>
              </a:spcAft>
              <a:buClr>
                <a:schemeClr val="dk1"/>
              </a:buClr>
              <a:buSzPts val="1020"/>
              <a:buFont typeface="Arial"/>
              <a:buNone/>
            </a:pPr>
            <a:r>
              <a:t/>
            </a:r>
            <a:endParaRPr sz="1020"/>
          </a:p>
          <a:p>
            <a:pPr indent="-171450" lvl="0" marL="171450" rtl="0" algn="l">
              <a:lnSpc>
                <a:spcPct val="80000"/>
              </a:lnSpc>
              <a:spcBef>
                <a:spcPts val="0"/>
              </a:spcBef>
              <a:spcAft>
                <a:spcPts val="0"/>
              </a:spcAft>
              <a:buClr>
                <a:schemeClr val="dk1"/>
              </a:buClr>
              <a:buSzPts val="1020"/>
              <a:buFont typeface="Arial"/>
              <a:buChar char="•"/>
            </a:pPr>
            <a:r>
              <a:rPr lang="en-US" sz="1020"/>
              <a:t>Zookeeper: Chúng ta thường chạy một số lượng lẻ các trình nền Zookeeper với đa số phiếu bầu. Zookeeper theo dõi tình trạng của các nút tên thông qua ZKFC và sẽ thông báo cho nút tên dự phòng. Các nút tên đang hoạt động được xác định bằng cách giữ một khóa znode độc quyền. Nếu hoạt động chết, khóa vùng đó được chuyển cho hoạt động mới.</a:t>
            </a:r>
            <a:endParaRPr sz="1020">
              <a:solidFill>
                <a:schemeClr val="dk1"/>
              </a:solidFill>
            </a:endParaRPr>
          </a:p>
        </p:txBody>
      </p:sp>
      <p:sp>
        <p:nvSpPr>
          <p:cNvPr id="3447" name="Google Shape;3447;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1" name="Shape 3481"/>
        <p:cNvGrpSpPr/>
        <p:nvPr/>
      </p:nvGrpSpPr>
      <p:grpSpPr>
        <a:xfrm>
          <a:off x="0" y="0"/>
          <a:ext cx="0" cy="0"/>
          <a:chOff x="0" y="0"/>
          <a:chExt cx="0" cy="0"/>
        </a:xfrm>
      </p:grpSpPr>
      <p:sp>
        <p:nvSpPr>
          <p:cNvPr id="3482" name="Google Shape;3482;p9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3" name="Google Shape;3483;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[Hướng dẫn của giảng viên]</a:t>
            </a:r>
            <a:endParaRPr sz="1200"/>
          </a:p>
          <a:p>
            <a:pPr indent="0" lvl="0" marL="0" rtl="0" algn="l">
              <a:spcBef>
                <a:spcPts val="0"/>
              </a:spcBef>
              <a:spcAft>
                <a:spcPts val="0"/>
              </a:spcAft>
              <a:buNone/>
            </a:pPr>
            <a:r>
              <a:rPr lang="en-US" sz="1200"/>
              <a:t>Trong slide trước, chúng ta đã tìm hiểu về Chế độ HA và Chế độ không HA.</a:t>
            </a:r>
            <a:endParaRPr/>
          </a:p>
          <a:p>
            <a:pPr indent="0" lvl="0" marL="0" rtl="0" algn="l">
              <a:spcBef>
                <a:spcPts val="0"/>
              </a:spcBef>
              <a:spcAft>
                <a:spcPts val="0"/>
              </a:spcAft>
              <a:buNone/>
            </a:pPr>
            <a:r>
              <a:rPr lang="en-US" sz="1200"/>
              <a:t>Bây giờ chúng ta có thể giải thích chế độ HA và chế độ không HA là gì.</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Hãy để học sinh giải thích sự khác biệt của họ bằng cách sử dụng các từ khóa gợi ý.</a:t>
            </a:r>
            <a:endParaRPr/>
          </a:p>
        </p:txBody>
      </p:sp>
      <p:sp>
        <p:nvSpPr>
          <p:cNvPr id="3484" name="Google Shape;3484;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0" name="Shape 10"/>
        <p:cNvGrpSpPr/>
        <p:nvPr/>
      </p:nvGrpSpPr>
      <p:grpSpPr>
        <a:xfrm>
          <a:off x="0" y="0"/>
          <a:ext cx="0" cy="0"/>
          <a:chOff x="0" y="0"/>
          <a:chExt cx="0" cy="0"/>
        </a:xfrm>
      </p:grpSpPr>
      <p:pic>
        <p:nvPicPr>
          <p:cNvPr id="11" name="Google Shape;11;p142"/>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12" name="Google Shape;12;p142"/>
          <p:cNvSpPr/>
          <p:nvPr/>
        </p:nvSpPr>
        <p:spPr>
          <a:xfrm>
            <a:off x="449612" y="450000"/>
            <a:ext cx="1282433"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2200" lIns="84400" spcFirstLastPara="1" rIns="84400" wrap="square" tIns="42200">
            <a:noAutofit/>
          </a:bodyPr>
          <a:lstStyle/>
          <a:p>
            <a:pPr indent="0" lvl="0" marL="0" marR="0" rtl="0" algn="l">
              <a:lnSpc>
                <a:spcPct val="100000"/>
              </a:lnSpc>
              <a:spcBef>
                <a:spcPts val="0"/>
              </a:spcBef>
              <a:spcAft>
                <a:spcPts val="0"/>
              </a:spcAft>
              <a:buClr>
                <a:schemeClr val="dk1"/>
              </a:buClr>
              <a:buSzPts val="1809"/>
              <a:buFont typeface="Arial"/>
              <a:buNone/>
            </a:pPr>
            <a:r>
              <a:t/>
            </a:r>
            <a:endParaRPr b="0" i="0" sz="1809" u="none" cap="none" strike="noStrike">
              <a:solidFill>
                <a:schemeClr val="dk1"/>
              </a:solidFill>
              <a:latin typeface="Arial"/>
              <a:ea typeface="Arial"/>
              <a:cs typeface="Arial"/>
              <a:sym typeface="Arial"/>
            </a:endParaRPr>
          </a:p>
        </p:txBody>
      </p:sp>
      <p:pic>
        <p:nvPicPr>
          <p:cNvPr id="13" name="Google Shape;13;p142"/>
          <p:cNvPicPr preferRelativeResize="0"/>
          <p:nvPr/>
        </p:nvPicPr>
        <p:blipFill rotWithShape="1">
          <a:blip r:embed="rId3">
            <a:alphaModFix/>
          </a:blip>
          <a:srcRect b="0" l="0" r="0" t="0"/>
          <a:stretch/>
        </p:blipFill>
        <p:spPr>
          <a:xfrm>
            <a:off x="4266999" y="6141164"/>
            <a:ext cx="1372004" cy="450000"/>
          </a:xfrm>
          <a:prstGeom prst="rect">
            <a:avLst/>
          </a:prstGeom>
          <a:noFill/>
          <a:ln>
            <a:noFill/>
          </a:ln>
        </p:spPr>
      </p:pic>
      <p:sp>
        <p:nvSpPr>
          <p:cNvPr id="14" name="Google Shape;14;p142"/>
          <p:cNvSpPr/>
          <p:nvPr/>
        </p:nvSpPr>
        <p:spPr>
          <a:xfrm>
            <a:off x="720000" y="1710000"/>
            <a:ext cx="8366984"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Samsung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Innovation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Campus</a:t>
            </a:r>
            <a:endParaRPr/>
          </a:p>
        </p:txBody>
      </p:sp>
      <p:sp>
        <p:nvSpPr>
          <p:cNvPr id="15" name="Google Shape;15;p142"/>
          <p:cNvSpPr/>
          <p:nvPr/>
        </p:nvSpPr>
        <p:spPr>
          <a:xfrm>
            <a:off x="990000" y="4320002"/>
            <a:ext cx="5832526" cy="3693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2400" u="none" cap="none" strike="noStrike">
                <a:solidFill>
                  <a:srgbClr val="1428A0"/>
                </a:solidFill>
                <a:latin typeface="Arial"/>
                <a:ea typeface="Arial"/>
                <a:cs typeface="Arial"/>
                <a:sym typeface="Arial"/>
              </a:rPr>
              <a:t>Khóa học Big Data</a:t>
            </a:r>
            <a:endParaRPr b="0" i="0" sz="2400" u="none" cap="none" strike="noStrike">
              <a:solidFill>
                <a:srgbClr val="1428A0"/>
              </a:solidFill>
              <a:latin typeface="Arial"/>
              <a:ea typeface="Arial"/>
              <a:cs typeface="Arial"/>
              <a:sym typeface="Arial"/>
            </a:endParaRPr>
          </a:p>
        </p:txBody>
      </p:sp>
      <p:sp>
        <p:nvSpPr>
          <p:cNvPr id="16" name="Google Shape;16;p142"/>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p:cSld name="CHAPTER">
    <p:spTree>
      <p:nvGrpSpPr>
        <p:cNvPr id="17" name="Shape 17"/>
        <p:cNvGrpSpPr/>
        <p:nvPr/>
      </p:nvGrpSpPr>
      <p:grpSpPr>
        <a:xfrm>
          <a:off x="0" y="0"/>
          <a:ext cx="0" cy="0"/>
          <a:chOff x="0" y="0"/>
          <a:chExt cx="0" cy="0"/>
        </a:xfrm>
      </p:grpSpPr>
      <p:pic>
        <p:nvPicPr>
          <p:cNvPr id="18" name="Google Shape;18;p143"/>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19" name="Google Shape;19;p143"/>
          <p:cNvSpPr txBox="1"/>
          <p:nvPr>
            <p:ph idx="1" type="body"/>
          </p:nvPr>
        </p:nvSpPr>
        <p:spPr>
          <a:xfrm>
            <a:off x="985323" y="2524714"/>
            <a:ext cx="7553812" cy="1329932"/>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cxnSp>
        <p:nvCxnSpPr>
          <p:cNvPr id="20" name="Google Shape;20;p143"/>
          <p:cNvCxnSpPr/>
          <p:nvPr/>
        </p:nvCxnSpPr>
        <p:spPr>
          <a:xfrm>
            <a:off x="449614"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21" name="Google Shape;21;p143"/>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2" name="Google Shape;22;p143"/>
          <p:cNvSpPr/>
          <p:nvPr/>
        </p:nvSpPr>
        <p:spPr>
          <a:xfrm>
            <a:off x="449612" y="6498004"/>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
        <p:nvSpPr>
          <p:cNvPr id="23" name="Google Shape;23;p143"/>
          <p:cNvSpPr/>
          <p:nvPr/>
        </p:nvSpPr>
        <p:spPr>
          <a:xfrm>
            <a:off x="720000" y="2095279"/>
            <a:ext cx="60008" cy="175936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62" u="none" cap="none" strike="noStrike">
              <a:solidFill>
                <a:srgbClr val="FFFFFF"/>
              </a:solidFill>
              <a:latin typeface="Arial"/>
              <a:ea typeface="Arial"/>
              <a:cs typeface="Arial"/>
              <a:sym typeface="Arial"/>
            </a:endParaRPr>
          </a:p>
        </p:txBody>
      </p:sp>
      <p:sp>
        <p:nvSpPr>
          <p:cNvPr id="24" name="Google Shape;24;p143"/>
          <p:cNvSpPr/>
          <p:nvPr/>
        </p:nvSpPr>
        <p:spPr>
          <a:xfrm>
            <a:off x="720000" y="4157761"/>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62" u="none" cap="none" strike="noStrike">
              <a:solidFill>
                <a:srgbClr val="FFFFFF"/>
              </a:solidFill>
              <a:latin typeface="Arial"/>
              <a:ea typeface="Arial"/>
              <a:cs typeface="Arial"/>
              <a:sym typeface="Arial"/>
            </a:endParaRPr>
          </a:p>
        </p:txBody>
      </p:sp>
      <p:sp>
        <p:nvSpPr>
          <p:cNvPr id="25" name="Google Shape;25;p143"/>
          <p:cNvSpPr txBox="1"/>
          <p:nvPr>
            <p:ph idx="2" type="body"/>
          </p:nvPr>
        </p:nvSpPr>
        <p:spPr>
          <a:xfrm>
            <a:off x="985323" y="2066881"/>
            <a:ext cx="7553812" cy="310896"/>
          </a:xfrm>
          <a:prstGeom prst="rect">
            <a:avLst/>
          </a:prstGeom>
          <a:noFill/>
          <a:ln>
            <a:noFill/>
          </a:ln>
        </p:spPr>
        <p:txBody>
          <a:bodyPr anchorCtr="0" anchor="ctr" bIns="45700" lIns="0" spcFirstLastPara="1" rIns="0" wrap="square" tIns="0">
            <a:noAutofit/>
          </a:bodyPr>
          <a:lstStyle>
            <a:lvl1pPr indent="-228600" lvl="0" marL="457200" marR="0" rtl="0" algn="l">
              <a:lnSpc>
                <a:spcPct val="100000"/>
              </a:lnSpc>
              <a:spcBef>
                <a:spcPts val="0"/>
              </a:spcBef>
              <a:spcAft>
                <a:spcPts val="0"/>
              </a:spcAft>
              <a:buClr>
                <a:srgbClr val="7F7F7F"/>
              </a:buClr>
              <a:buSzPts val="2000"/>
              <a:buFont typeface="Arial"/>
              <a:buNone/>
              <a:defRPr b="0" i="0" sz="2000" u="none" cap="none" strike="noStrike">
                <a:solidFill>
                  <a:srgbClr val="7F7F7F"/>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26" name="Google Shape;26;p143"/>
          <p:cNvSpPr/>
          <p:nvPr/>
        </p:nvSpPr>
        <p:spPr>
          <a:xfrm>
            <a:off x="990000" y="4157757"/>
            <a:ext cx="2632759" cy="32316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2100" u="none" cap="none" strike="noStrike">
                <a:solidFill>
                  <a:srgbClr val="1428A0"/>
                </a:solidFill>
                <a:latin typeface="Arial"/>
                <a:ea typeface="Arial"/>
                <a:cs typeface="Arial"/>
                <a:sym typeface="Arial"/>
              </a:rPr>
              <a:t>Khóa học Big Data</a:t>
            </a:r>
            <a:endParaRPr b="0" i="0" sz="2100" u="none" cap="none" strike="noStrike">
              <a:solidFill>
                <a:srgbClr val="1428A0"/>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614">
          <p15:clr>
            <a:srgbClr val="FBAE40"/>
          </p15:clr>
        </p15:guide>
        <p15:guide id="3" pos="4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7" name="Shape 27"/>
        <p:cNvGrpSpPr/>
        <p:nvPr/>
      </p:nvGrpSpPr>
      <p:grpSpPr>
        <a:xfrm>
          <a:off x="0" y="0"/>
          <a:ext cx="0" cy="0"/>
          <a:chOff x="0" y="0"/>
          <a:chExt cx="0" cy="0"/>
        </a:xfrm>
      </p:grpSpPr>
      <p:sp>
        <p:nvSpPr>
          <p:cNvPr id="28" name="Google Shape;28;p144"/>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9" name="Google Shape;29;p144"/>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
        <p:nvSpPr>
          <p:cNvPr id="30" name="Google Shape;30;p144"/>
          <p:cNvSpPr txBox="1"/>
          <p:nvPr/>
        </p:nvSpPr>
        <p:spPr>
          <a:xfrm>
            <a:off x="6217920" y="6464339"/>
            <a:ext cx="2981388" cy="1384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900" u="none" cap="none" strike="noStrike">
                <a:solidFill>
                  <a:srgbClr val="7F7F7F"/>
                </a:solidFill>
                <a:latin typeface="Arial"/>
                <a:ea typeface="Arial"/>
                <a:cs typeface="Arial"/>
                <a:sym typeface="Arial"/>
              </a:rPr>
              <a:t>Chương 2. Những nguyên tắc cơ bản của Big Data</a:t>
            </a:r>
            <a:endParaRPr/>
          </a:p>
        </p:txBody>
      </p:sp>
      <p:sp>
        <p:nvSpPr>
          <p:cNvPr id="31" name="Google Shape;31;p144"/>
          <p:cNvSpPr/>
          <p:nvPr/>
        </p:nvSpPr>
        <p:spPr>
          <a:xfrm>
            <a:off x="450000" y="450000"/>
            <a:ext cx="3776943"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2400" u="none" cap="none" strike="noStrike">
                <a:solidFill>
                  <a:srgbClr val="002F8E"/>
                </a:solidFill>
                <a:latin typeface="Arial"/>
                <a:ea typeface="Arial"/>
                <a:cs typeface="Arial"/>
                <a:sym typeface="Arial"/>
              </a:rPr>
              <a:t>Mô tả chương</a:t>
            </a:r>
            <a:endParaRPr b="0" i="0" sz="2400" u="none" cap="none" strike="noStrike">
              <a:solidFill>
                <a:srgbClr val="002F8E"/>
              </a:solidFill>
              <a:latin typeface="Arial"/>
              <a:ea typeface="Arial"/>
              <a:cs typeface="Arial"/>
              <a:sym typeface="Arial"/>
            </a:endParaRPr>
          </a:p>
        </p:txBody>
      </p:sp>
      <p:cxnSp>
        <p:nvCxnSpPr>
          <p:cNvPr id="32" name="Google Shape;32;p144"/>
          <p:cNvCxnSpPr/>
          <p:nvPr/>
        </p:nvCxnSpPr>
        <p:spPr>
          <a:xfrm>
            <a:off x="4497572" y="630000"/>
            <a:ext cx="4954771" cy="0"/>
          </a:xfrm>
          <a:prstGeom prst="straightConnector1">
            <a:avLst/>
          </a:prstGeom>
          <a:noFill/>
          <a:ln cap="flat" cmpd="sng" w="12700">
            <a:solidFill>
              <a:srgbClr val="1428A0"/>
            </a:solidFill>
            <a:prstDash val="solid"/>
            <a:miter lim="800000"/>
            <a:headEnd len="sm" w="sm" type="none"/>
            <a:tailEnd len="sm" w="sm" type="none"/>
          </a:ln>
        </p:spPr>
      </p:cxnSp>
      <p:cxnSp>
        <p:nvCxnSpPr>
          <p:cNvPr id="33" name="Google Shape;33;p144"/>
          <p:cNvCxnSpPr/>
          <p:nvPr/>
        </p:nvCxnSpPr>
        <p:spPr>
          <a:xfrm>
            <a:off x="449613"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4" name="Google Shape;34;p144"/>
          <p:cNvSpPr txBox="1"/>
          <p:nvPr>
            <p:ph idx="1" type="body"/>
          </p:nvPr>
        </p:nvSpPr>
        <p:spPr>
          <a:xfrm>
            <a:off x="711202" y="1597422"/>
            <a:ext cx="8632825" cy="1439736"/>
          </a:xfrm>
          <a:prstGeom prst="rect">
            <a:avLst/>
          </a:prstGeom>
          <a:noFill/>
          <a:ln cap="flat" cmpd="sng" w="19050">
            <a:solidFill>
              <a:srgbClr val="F2F2F2"/>
            </a:solidFill>
            <a:prstDash val="solid"/>
            <a:round/>
            <a:headEnd len="sm" w="sm" type="none"/>
            <a:tailEnd len="sm" w="sm" type="none"/>
          </a:ln>
        </p:spPr>
        <p:txBody>
          <a:bodyPr anchorCtr="0" anchor="t" bIns="144000" lIns="144000" spcFirstLastPara="1" rIns="144000" wrap="square" tIns="144000">
            <a:noAutofit/>
          </a:bodyPr>
          <a:lstStyle>
            <a:lvl1pPr indent="-311150" lvl="0" marL="457200" marR="0" rtl="0" algn="l">
              <a:lnSpc>
                <a:spcPct val="100000"/>
              </a:lnSpc>
              <a:spcBef>
                <a:spcPts val="0"/>
              </a:spcBef>
              <a:spcAft>
                <a:spcPts val="0"/>
              </a:spcAft>
              <a:buClr>
                <a:srgbClr val="A5A5A5"/>
              </a:buClr>
              <a:buSzPts val="1300"/>
              <a:buFont typeface="Noto Sans Symbols"/>
              <a:buChar char="✔"/>
              <a:defRPr b="0" i="0" sz="1300" u="none" cap="none" strike="noStrike">
                <a:solidFill>
                  <a:srgbClr val="262626"/>
                </a:solidFill>
                <a:latin typeface="Arial"/>
                <a:ea typeface="Arial"/>
                <a:cs typeface="Arial"/>
                <a:sym typeface="Arial"/>
              </a:defRPr>
            </a:lvl1pPr>
            <a:lvl2pPr indent="-311150" lvl="1" marL="914400" marR="0" rtl="0" algn="l">
              <a:lnSpc>
                <a:spcPct val="90000"/>
              </a:lnSpc>
              <a:spcBef>
                <a:spcPts val="800"/>
              </a:spcBef>
              <a:spcAft>
                <a:spcPts val="0"/>
              </a:spcAft>
              <a:buClr>
                <a:srgbClr val="262626"/>
              </a:buClr>
              <a:buSzPts val="1300"/>
              <a:buFont typeface="Arial"/>
              <a:buChar char="•"/>
              <a:defRPr b="0" i="0" sz="1300" u="none" cap="none" strike="noStrike">
                <a:solidFill>
                  <a:srgbClr val="262626"/>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35" name="Google Shape;35;p144"/>
          <p:cNvSpPr/>
          <p:nvPr/>
        </p:nvSpPr>
        <p:spPr>
          <a:xfrm>
            <a:off x="711202" y="4553330"/>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400" u="none" cap="none" strike="noStrike">
                <a:solidFill>
                  <a:srgbClr val="262626"/>
                </a:solidFill>
                <a:latin typeface="Arial"/>
                <a:ea typeface="Arial"/>
                <a:cs typeface="Arial"/>
                <a:sym typeface="Arial"/>
              </a:rPr>
              <a:t>Nội dung của chương</a:t>
            </a:r>
            <a:endParaRPr b="0" i="0" sz="1400" u="none" cap="none" strike="noStrike">
              <a:solidFill>
                <a:srgbClr val="262626"/>
              </a:solidFill>
              <a:latin typeface="Arial"/>
              <a:ea typeface="Arial"/>
              <a:cs typeface="Arial"/>
              <a:sym typeface="Arial"/>
            </a:endParaRPr>
          </a:p>
        </p:txBody>
      </p:sp>
      <p:sp>
        <p:nvSpPr>
          <p:cNvPr id="36" name="Google Shape;36;p144"/>
          <p:cNvSpPr/>
          <p:nvPr/>
        </p:nvSpPr>
        <p:spPr>
          <a:xfrm>
            <a:off x="441747" y="4545956"/>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 name="Google Shape;37;p144"/>
          <p:cNvSpPr/>
          <p:nvPr/>
        </p:nvSpPr>
        <p:spPr>
          <a:xfrm>
            <a:off x="711203" y="1275649"/>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Mục</a:t>
            </a:r>
            <a:r>
              <a:rPr lang="en-US" sz="1400">
                <a:solidFill>
                  <a:srgbClr val="262626"/>
                </a:solidFill>
                <a:latin typeface="Arial"/>
                <a:ea typeface="Arial"/>
                <a:cs typeface="Arial"/>
                <a:sym typeface="Arial"/>
              </a:rPr>
              <a:t> tiêu</a:t>
            </a:r>
            <a:r>
              <a:rPr lang="en-US" sz="1400">
                <a:solidFill>
                  <a:srgbClr val="262626"/>
                </a:solidFill>
                <a:latin typeface="Arial"/>
                <a:ea typeface="Arial"/>
                <a:cs typeface="Arial"/>
                <a:sym typeface="Arial"/>
              </a:rPr>
              <a:t>:</a:t>
            </a:r>
            <a:endParaRPr/>
          </a:p>
        </p:txBody>
      </p:sp>
      <p:sp>
        <p:nvSpPr>
          <p:cNvPr id="38" name="Google Shape;38;p144"/>
          <p:cNvSpPr/>
          <p:nvPr/>
        </p:nvSpPr>
        <p:spPr>
          <a:xfrm>
            <a:off x="441747" y="1266487"/>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 name="Google Shape;39;p144"/>
          <p:cNvSpPr txBox="1"/>
          <p:nvPr>
            <p:ph idx="2" type="body"/>
          </p:nvPr>
        </p:nvSpPr>
        <p:spPr>
          <a:xfrm>
            <a:off x="711202" y="4875103"/>
            <a:ext cx="8632825" cy="345461"/>
          </a:xfrm>
          <a:prstGeom prst="rect">
            <a:avLst/>
          </a:prstGeom>
          <a:noFill/>
          <a:ln cap="flat" cmpd="sng" w="19050">
            <a:solidFill>
              <a:srgbClr val="F2F2F2"/>
            </a:solidFill>
            <a:prstDash val="solid"/>
            <a:miter lim="800000"/>
            <a:headEnd len="sm" w="sm" type="none"/>
            <a:tailEnd len="sm" w="sm" type="none"/>
          </a:ln>
        </p:spPr>
        <p:txBody>
          <a:bodyPr anchorCtr="0" anchor="t" bIns="72000" lIns="144000" spcFirstLastPara="1" rIns="144000" wrap="square" tIns="72000">
            <a:spAutoFit/>
          </a:bodyPr>
          <a:lstStyle>
            <a:lvl1pPr indent="-311150" lvl="0" marL="457200" marR="0" rtl="0" algn="l">
              <a:lnSpc>
                <a:spcPct val="100000"/>
              </a:lnSpc>
              <a:spcBef>
                <a:spcPts val="923"/>
              </a:spcBef>
              <a:spcAft>
                <a:spcPts val="0"/>
              </a:spcAft>
              <a:buClr>
                <a:srgbClr val="262626"/>
              </a:buClr>
              <a:buSzPts val="1300"/>
              <a:buFont typeface="Arial"/>
              <a:buChar char="•"/>
              <a:defRPr b="0" i="0" sz="1300" u="none" cap="none" strike="noStrike">
                <a:solidFill>
                  <a:srgbClr val="262626"/>
                </a:solidFill>
                <a:latin typeface="Arial"/>
                <a:ea typeface="Arial"/>
                <a:cs typeface="Arial"/>
                <a:sym typeface="Arial"/>
              </a:defRPr>
            </a:lvl1pPr>
            <a:lvl2pPr indent="-369252" lvl="1" marL="914400" marR="0" rtl="0" algn="l">
              <a:lnSpc>
                <a:spcPct val="90000"/>
              </a:lnSpc>
              <a:spcBef>
                <a:spcPts val="462"/>
              </a:spcBef>
              <a:spcAft>
                <a:spcPts val="0"/>
              </a:spcAft>
              <a:buClr>
                <a:schemeClr val="lt1"/>
              </a:buClr>
              <a:buSzPts val="2215"/>
              <a:buFont typeface="Arial"/>
              <a:buChar char="•"/>
              <a:defRPr b="0" i="0" sz="2215" u="none" cap="none" strike="noStrike">
                <a:solidFill>
                  <a:schemeClr val="lt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391">
          <p15:clr>
            <a:srgbClr val="FBAE40"/>
          </p15:clr>
        </p15:guide>
        <p15:guide id="2" pos="285">
          <p15:clr>
            <a:srgbClr val="FBAE40"/>
          </p15:clr>
        </p15:guide>
        <p15:guide id="3" pos="5887">
          <p15:clr>
            <a:srgbClr val="FBAE40"/>
          </p15:clr>
        </p15:guide>
        <p15:guide id="4" orient="horz" pos="799">
          <p15:clr>
            <a:srgbClr val="FBAE40"/>
          </p15:clr>
        </p15:guide>
        <p15:guide id="5" orient="horz" pos="2863">
          <p15:clr>
            <a:srgbClr val="FBAE40"/>
          </p15:clr>
        </p15:guide>
        <p15:guide id="6" pos="444">
          <p15:clr>
            <a:srgbClr val="FBAE40"/>
          </p15:clr>
        </p15:guide>
        <p15:guide id="7" orient="horz" pos="38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IT">
  <p:cSld name="UNIT">
    <p:spTree>
      <p:nvGrpSpPr>
        <p:cNvPr id="40" name="Shape 40"/>
        <p:cNvGrpSpPr/>
        <p:nvPr/>
      </p:nvGrpSpPr>
      <p:grpSpPr>
        <a:xfrm>
          <a:off x="0" y="0"/>
          <a:ext cx="0" cy="0"/>
          <a:chOff x="0" y="0"/>
          <a:chExt cx="0" cy="0"/>
        </a:xfrm>
      </p:grpSpPr>
      <p:pic>
        <p:nvPicPr>
          <p:cNvPr id="41" name="Google Shape;41;p145"/>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42" name="Google Shape;42;p145"/>
          <p:cNvSpPr txBox="1"/>
          <p:nvPr>
            <p:ph idx="1" type="body"/>
          </p:nvPr>
        </p:nvSpPr>
        <p:spPr>
          <a:xfrm>
            <a:off x="985322" y="2524714"/>
            <a:ext cx="7339527" cy="1329932"/>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cxnSp>
        <p:nvCxnSpPr>
          <p:cNvPr id="43" name="Google Shape;43;p145"/>
          <p:cNvCxnSpPr/>
          <p:nvPr/>
        </p:nvCxnSpPr>
        <p:spPr>
          <a:xfrm>
            <a:off x="449614"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44" name="Google Shape;44;p145"/>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45" name="Google Shape;45;p145"/>
          <p:cNvSpPr/>
          <p:nvPr/>
        </p:nvSpPr>
        <p:spPr>
          <a:xfrm>
            <a:off x="449612" y="6498004"/>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46" name="Google Shape;46;p145"/>
          <p:cNvSpPr/>
          <p:nvPr/>
        </p:nvSpPr>
        <p:spPr>
          <a:xfrm>
            <a:off x="720000" y="2095279"/>
            <a:ext cx="60008" cy="175936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62">
              <a:solidFill>
                <a:srgbClr val="FFFFFF"/>
              </a:solidFill>
              <a:latin typeface="Arial"/>
              <a:ea typeface="Arial"/>
              <a:cs typeface="Arial"/>
              <a:sym typeface="Arial"/>
            </a:endParaRPr>
          </a:p>
        </p:txBody>
      </p:sp>
      <p:sp>
        <p:nvSpPr>
          <p:cNvPr id="47" name="Google Shape;47;p145"/>
          <p:cNvSpPr/>
          <p:nvPr/>
        </p:nvSpPr>
        <p:spPr>
          <a:xfrm>
            <a:off x="720000" y="4157761"/>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62">
              <a:solidFill>
                <a:srgbClr val="FFFFFF"/>
              </a:solidFill>
              <a:latin typeface="Arial"/>
              <a:ea typeface="Arial"/>
              <a:cs typeface="Arial"/>
              <a:sym typeface="Arial"/>
            </a:endParaRPr>
          </a:p>
        </p:txBody>
      </p:sp>
      <p:sp>
        <p:nvSpPr>
          <p:cNvPr id="48" name="Google Shape;48;p145"/>
          <p:cNvSpPr txBox="1"/>
          <p:nvPr>
            <p:ph idx="2" type="body"/>
          </p:nvPr>
        </p:nvSpPr>
        <p:spPr>
          <a:xfrm>
            <a:off x="985323" y="2066881"/>
            <a:ext cx="5477256" cy="310896"/>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000"/>
              <a:buFont typeface="Arial"/>
              <a:buNone/>
              <a:defRPr b="0" i="0" sz="2000" u="none" cap="none" strike="noStrike">
                <a:solidFill>
                  <a:srgbClr val="7F7F7F"/>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49" name="Google Shape;49;p145"/>
          <p:cNvSpPr/>
          <p:nvPr/>
        </p:nvSpPr>
        <p:spPr>
          <a:xfrm>
            <a:off x="990000" y="4157760"/>
            <a:ext cx="6152672" cy="32316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100">
                <a:solidFill>
                  <a:srgbClr val="1428A0"/>
                </a:solidFill>
                <a:latin typeface="Arial"/>
                <a:ea typeface="Arial"/>
                <a:cs typeface="Arial"/>
                <a:sym typeface="Arial"/>
              </a:rPr>
              <a:t>Những nguyên</a:t>
            </a:r>
            <a:r>
              <a:rPr lang="en-US" sz="2100">
                <a:solidFill>
                  <a:srgbClr val="1428A0"/>
                </a:solidFill>
                <a:latin typeface="Arial"/>
                <a:ea typeface="Arial"/>
                <a:cs typeface="Arial"/>
                <a:sym typeface="Arial"/>
              </a:rPr>
              <a:t> tắc cơ bản</a:t>
            </a:r>
            <a:r>
              <a:rPr lang="en-US" sz="2100">
                <a:solidFill>
                  <a:srgbClr val="1428A0"/>
                </a:solidFill>
                <a:latin typeface="Arial"/>
                <a:ea typeface="Arial"/>
                <a:cs typeface="Arial"/>
                <a:sym typeface="Arial"/>
              </a:rPr>
              <a:t> Big Data</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IT_Detail">
  <p:cSld name="UNIT_Detail">
    <p:spTree>
      <p:nvGrpSpPr>
        <p:cNvPr id="50" name="Shape 50"/>
        <p:cNvGrpSpPr/>
        <p:nvPr/>
      </p:nvGrpSpPr>
      <p:grpSpPr>
        <a:xfrm>
          <a:off x="0" y="0"/>
          <a:ext cx="0" cy="0"/>
          <a:chOff x="0" y="0"/>
          <a:chExt cx="0" cy="0"/>
        </a:xfrm>
      </p:grpSpPr>
      <p:pic>
        <p:nvPicPr>
          <p:cNvPr id="51" name="Google Shape;51;p146"/>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52" name="Google Shape;52;p146"/>
          <p:cNvCxnSpPr/>
          <p:nvPr/>
        </p:nvCxnSpPr>
        <p:spPr>
          <a:xfrm>
            <a:off x="449614"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53" name="Google Shape;53;p146"/>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4" name="Google Shape;54;p146"/>
          <p:cNvSpPr/>
          <p:nvPr/>
        </p:nvSpPr>
        <p:spPr>
          <a:xfrm>
            <a:off x="449612" y="6498004"/>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55" name="Google Shape;55;p146"/>
          <p:cNvSpPr txBox="1"/>
          <p:nvPr/>
        </p:nvSpPr>
        <p:spPr>
          <a:xfrm>
            <a:off x="6226630" y="6469150"/>
            <a:ext cx="2972680" cy="1384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900">
                <a:solidFill>
                  <a:srgbClr val="7F7F7F"/>
                </a:solidFill>
                <a:latin typeface="Arial"/>
                <a:ea typeface="Arial"/>
                <a:cs typeface="Arial"/>
                <a:sym typeface="Arial"/>
              </a:rPr>
              <a:t>Chương 2. Những nguyên</a:t>
            </a:r>
            <a:r>
              <a:rPr lang="en-US" sz="900">
                <a:solidFill>
                  <a:srgbClr val="7F7F7F"/>
                </a:solidFill>
                <a:latin typeface="Arial"/>
                <a:ea typeface="Arial"/>
                <a:cs typeface="Arial"/>
                <a:sym typeface="Arial"/>
              </a:rPr>
              <a:t> tắc cơ bản của</a:t>
            </a:r>
            <a:r>
              <a:rPr lang="en-US" sz="900">
                <a:solidFill>
                  <a:srgbClr val="7F7F7F"/>
                </a:solidFill>
                <a:latin typeface="Arial"/>
                <a:ea typeface="Arial"/>
                <a:cs typeface="Arial"/>
                <a:sym typeface="Arial"/>
              </a:rPr>
              <a:t> Big Data</a:t>
            </a:r>
            <a:endParaRPr/>
          </a:p>
        </p:txBody>
      </p:sp>
      <p:sp>
        <p:nvSpPr>
          <p:cNvPr id="56" name="Google Shape;56;p146"/>
          <p:cNvSpPr txBox="1"/>
          <p:nvPr>
            <p:ph idx="1" type="body"/>
          </p:nvPr>
        </p:nvSpPr>
        <p:spPr>
          <a:xfrm>
            <a:off x="989700" y="3038807"/>
            <a:ext cx="8604000" cy="554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57" name="Google Shape;57;p146"/>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000"/>
              <a:buFont typeface="Arial"/>
              <a:buNone/>
              <a:defRPr b="0" i="0" sz="2000" u="none" cap="none" strike="noStrike">
                <a:solidFill>
                  <a:srgbClr val="7F7F7F"/>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58" name="Shape 58"/>
        <p:cNvGrpSpPr/>
        <p:nvPr/>
      </p:nvGrpSpPr>
      <p:grpSpPr>
        <a:xfrm>
          <a:off x="0" y="0"/>
          <a:ext cx="0" cy="0"/>
          <a:chOff x="0" y="0"/>
          <a:chExt cx="0" cy="0"/>
        </a:xfrm>
      </p:grpSpPr>
      <p:pic>
        <p:nvPicPr>
          <p:cNvPr id="59" name="Google Shape;59;p147"/>
          <p:cNvPicPr preferRelativeResize="0"/>
          <p:nvPr/>
        </p:nvPicPr>
        <p:blipFill rotWithShape="1">
          <a:blip r:embed="rId2">
            <a:alphaModFix/>
          </a:blip>
          <a:srcRect b="0" l="0" r="0" t="0"/>
          <a:stretch/>
        </p:blipFill>
        <p:spPr>
          <a:xfrm>
            <a:off x="-3172" y="0"/>
            <a:ext cx="9909172" cy="6858000"/>
          </a:xfrm>
          <a:prstGeom prst="rect">
            <a:avLst/>
          </a:prstGeom>
          <a:noFill/>
          <a:ln>
            <a:noFill/>
          </a:ln>
        </p:spPr>
      </p:pic>
      <p:cxnSp>
        <p:nvCxnSpPr>
          <p:cNvPr id="60" name="Google Shape;60;p147"/>
          <p:cNvCxnSpPr/>
          <p:nvPr/>
        </p:nvCxnSpPr>
        <p:spPr>
          <a:xfrm>
            <a:off x="449613"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61" name="Google Shape;61;p147"/>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62" name="Google Shape;62;p147"/>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63" name="Google Shape;63;p147"/>
          <p:cNvSpPr txBox="1"/>
          <p:nvPr/>
        </p:nvSpPr>
        <p:spPr>
          <a:xfrm>
            <a:off x="6191794" y="6469148"/>
            <a:ext cx="3007514" cy="1384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900">
                <a:solidFill>
                  <a:srgbClr val="7F7F7F"/>
                </a:solidFill>
                <a:latin typeface="Arial"/>
                <a:ea typeface="Arial"/>
                <a:cs typeface="Arial"/>
                <a:sym typeface="Arial"/>
              </a:rPr>
              <a:t>Chương 2. Những nguyên</a:t>
            </a:r>
            <a:r>
              <a:rPr lang="en-US" sz="900">
                <a:solidFill>
                  <a:srgbClr val="7F7F7F"/>
                </a:solidFill>
                <a:latin typeface="Arial"/>
                <a:ea typeface="Arial"/>
                <a:cs typeface="Arial"/>
                <a:sym typeface="Arial"/>
              </a:rPr>
              <a:t> tắc cơ bản của</a:t>
            </a:r>
            <a:r>
              <a:rPr lang="en-US" sz="900">
                <a:solidFill>
                  <a:srgbClr val="7F7F7F"/>
                </a:solidFill>
                <a:latin typeface="Arial"/>
                <a:ea typeface="Arial"/>
                <a:cs typeface="Arial"/>
                <a:sym typeface="Arial"/>
              </a:rPr>
              <a:t> Big Data</a:t>
            </a:r>
            <a:endParaRPr/>
          </a:p>
        </p:txBody>
      </p:sp>
      <p:sp>
        <p:nvSpPr>
          <p:cNvPr id="64" name="Google Shape;64;p147"/>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65" name="Google Shape;65;p14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131313"/>
              </a:buClr>
              <a:buSzPts val="3200"/>
              <a:buFont typeface="Arial"/>
              <a:buNone/>
              <a:defRPr b="0" i="0" sz="3200" u="none" cap="none" strike="noStrike">
                <a:solidFill>
                  <a:srgbClr val="131313"/>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66" name="Google Shape;66;p14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rgbClr val="D8D8D8"/>
              </a:buClr>
              <a:buSzPts val="1600"/>
              <a:buFont typeface="Arial"/>
              <a:buNone/>
              <a:defRPr b="0" i="0" sz="1600" u="none" cap="none" strike="noStrike">
                <a:solidFill>
                  <a:srgbClr val="D8D8D8"/>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67" name="Google Shape;67;p14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lvl1pPr indent="-317500" lvl="0" marL="457200" marR="0" rtl="0" algn="l">
              <a:lnSpc>
                <a:spcPct val="128571"/>
              </a:lnSpc>
              <a:spcBef>
                <a:spcPts val="1000"/>
              </a:spcBef>
              <a:spcAft>
                <a:spcPts val="0"/>
              </a:spcAft>
              <a:buClr>
                <a:srgbClr val="262626"/>
              </a:buClr>
              <a:buSzPts val="1400"/>
              <a:buFont typeface="Arial"/>
              <a:buChar char="•"/>
              <a:defRPr b="0" i="0" sz="1400" u="none" cap="none" strike="noStrike">
                <a:solidFill>
                  <a:srgbClr val="262626"/>
                </a:solidFill>
                <a:latin typeface="Arial"/>
                <a:ea typeface="Arial"/>
                <a:cs typeface="Arial"/>
                <a:sym typeface="Arial"/>
              </a:defRPr>
            </a:lvl1pPr>
            <a:lvl2pPr indent="-294640" lvl="1" marL="914400" marR="0" rtl="0" algn="l">
              <a:lnSpc>
                <a:spcPct val="138461"/>
              </a:lnSpc>
              <a:spcBef>
                <a:spcPts val="500"/>
              </a:spcBef>
              <a:spcAft>
                <a:spcPts val="0"/>
              </a:spcAft>
              <a:buClr>
                <a:srgbClr val="262626"/>
              </a:buClr>
              <a:buSzPts val="1040"/>
              <a:buFont typeface="Arial"/>
              <a:buChar char="•"/>
              <a:defRPr b="0" i="0" sz="1300" u="none" cap="none" strike="noStrike">
                <a:solidFill>
                  <a:srgbClr val="262626"/>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407">
          <p15:clr>
            <a:srgbClr val="FBAE40"/>
          </p15:clr>
        </p15:guide>
        <p15:guide id="2" pos="330">
          <p15:clr>
            <a:srgbClr val="FBAE40"/>
          </p15:clr>
        </p15:guide>
        <p15:guide id="3" pos="5887">
          <p15:clr>
            <a:srgbClr val="FBAE40"/>
          </p15:clr>
        </p15:guide>
        <p15:guide id="4" orient="horz" pos="1593">
          <p15:clr>
            <a:srgbClr val="FBAE40"/>
          </p15:clr>
        </p15:guide>
        <p15:guide id="5" orient="horz" pos="2795">
          <p15:clr>
            <a:srgbClr val="FBAE40"/>
          </p15:clr>
        </p15:guide>
        <p15:guide id="6" orient="horz" pos="3952">
          <p15:clr>
            <a:srgbClr val="FBAE40"/>
          </p15:clr>
        </p15:guide>
        <p15:guide id="7" orient="horz" pos="95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68" name="Shape 68"/>
        <p:cNvGrpSpPr/>
        <p:nvPr/>
      </p:nvGrpSpPr>
      <p:grpSpPr>
        <a:xfrm>
          <a:off x="0" y="0"/>
          <a:ext cx="0" cy="0"/>
          <a:chOff x="0" y="0"/>
          <a:chExt cx="0" cy="0"/>
        </a:xfrm>
      </p:grpSpPr>
      <p:pic>
        <p:nvPicPr>
          <p:cNvPr id="69" name="Google Shape;69;p148"/>
          <p:cNvPicPr preferRelativeResize="0"/>
          <p:nvPr/>
        </p:nvPicPr>
        <p:blipFill rotWithShape="1">
          <a:blip r:embed="rId2">
            <a:alphaModFix/>
          </a:blip>
          <a:srcRect b="0" l="0" r="0" t="0"/>
          <a:stretch/>
        </p:blipFill>
        <p:spPr>
          <a:xfrm>
            <a:off x="1" y="4395"/>
            <a:ext cx="9902825" cy="6853605"/>
          </a:xfrm>
          <a:prstGeom prst="rect">
            <a:avLst/>
          </a:prstGeom>
          <a:noFill/>
          <a:ln>
            <a:noFill/>
          </a:ln>
        </p:spPr>
      </p:pic>
      <p:sp>
        <p:nvSpPr>
          <p:cNvPr id="70" name="Google Shape;70;p148"/>
          <p:cNvSpPr/>
          <p:nvPr/>
        </p:nvSpPr>
        <p:spPr>
          <a:xfrm>
            <a:off x="1" y="0"/>
            <a:ext cx="9902825"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60">
              <a:solidFill>
                <a:schemeClr val="lt1"/>
              </a:solidFill>
              <a:latin typeface="Arial"/>
              <a:ea typeface="Arial"/>
              <a:cs typeface="Arial"/>
              <a:sym typeface="Arial"/>
            </a:endParaRPr>
          </a:p>
        </p:txBody>
      </p:sp>
      <p:sp>
        <p:nvSpPr>
          <p:cNvPr id="71" name="Google Shape;71;p148"/>
          <p:cNvSpPr/>
          <p:nvPr/>
        </p:nvSpPr>
        <p:spPr>
          <a:xfrm>
            <a:off x="449612" y="5677031"/>
            <a:ext cx="9003600"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ⓒ2021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72" name="Google Shape;72;p148"/>
          <p:cNvPicPr preferRelativeResize="0"/>
          <p:nvPr/>
        </p:nvPicPr>
        <p:blipFill rotWithShape="1">
          <a:blip r:embed="rId3">
            <a:alphaModFix/>
          </a:blip>
          <a:srcRect b="0" l="0" r="0" t="0"/>
          <a:stretch/>
        </p:blipFill>
        <p:spPr>
          <a:xfrm>
            <a:off x="3713012" y="3022951"/>
            <a:ext cx="2476800" cy="812098"/>
          </a:xfrm>
          <a:prstGeom prst="rect">
            <a:avLst/>
          </a:prstGeom>
          <a:noFill/>
          <a:ln>
            <a:noFill/>
          </a:ln>
        </p:spPr>
      </p:pic>
      <p:sp>
        <p:nvSpPr>
          <p:cNvPr id="73" name="Google Shape;73;p148"/>
          <p:cNvSpPr/>
          <p:nvPr/>
        </p:nvSpPr>
        <p:spPr>
          <a:xfrm>
            <a:off x="449612" y="450000"/>
            <a:ext cx="129098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60"/>
              <a:buFont typeface="Arial"/>
              <a:buNone/>
            </a:pPr>
            <a:r>
              <a:t/>
            </a:r>
            <a:endParaRPr sz="1960">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7.gi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3.xml"/><Relationship Id="rId3" Type="http://schemas.openxmlformats.org/officeDocument/2006/relationships/image" Target="../media/image44.png"/><Relationship Id="rId4" Type="http://schemas.openxmlformats.org/officeDocument/2006/relationships/image" Target="../media/image11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 Id="rId3" Type="http://schemas.openxmlformats.org/officeDocument/2006/relationships/image" Target="../media/image12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7.xml"/><Relationship Id="rId3" Type="http://schemas.openxmlformats.org/officeDocument/2006/relationships/image" Target="../media/image13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1.png"/><Relationship Id="rId11" Type="http://schemas.openxmlformats.org/officeDocument/2006/relationships/image" Target="../media/image42.png"/><Relationship Id="rId10" Type="http://schemas.openxmlformats.org/officeDocument/2006/relationships/image" Target="../media/image30.png"/><Relationship Id="rId12" Type="http://schemas.openxmlformats.org/officeDocument/2006/relationships/image" Target="../media/image18.png"/><Relationship Id="rId9" Type="http://schemas.openxmlformats.org/officeDocument/2006/relationships/image" Target="../media/image23.png"/><Relationship Id="rId5" Type="http://schemas.openxmlformats.org/officeDocument/2006/relationships/image" Target="../media/image4.png"/><Relationship Id="rId6" Type="http://schemas.openxmlformats.org/officeDocument/2006/relationships/image" Target="../media/image28.png"/><Relationship Id="rId7" Type="http://schemas.openxmlformats.org/officeDocument/2006/relationships/image" Target="../media/image26.png"/><Relationship Id="rId8"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0.xml"/><Relationship Id="rId3" Type="http://schemas.openxmlformats.org/officeDocument/2006/relationships/image" Target="../media/image115.png"/><Relationship Id="rId4" Type="http://schemas.openxmlformats.org/officeDocument/2006/relationships/image" Target="../media/image11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2.xml"/><Relationship Id="rId3" Type="http://schemas.openxmlformats.org/officeDocument/2006/relationships/image" Target="../media/image12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3.xml"/><Relationship Id="rId3" Type="http://schemas.openxmlformats.org/officeDocument/2006/relationships/image" Target="../media/image119.png"/><Relationship Id="rId4" Type="http://schemas.openxmlformats.org/officeDocument/2006/relationships/image" Target="../media/image11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5.xml"/><Relationship Id="rId3" Type="http://schemas.openxmlformats.org/officeDocument/2006/relationships/image" Target="../media/image151.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6.xml"/><Relationship Id="rId3" Type="http://schemas.openxmlformats.org/officeDocument/2006/relationships/image" Target="../media/image129.png"/><Relationship Id="rId4" Type="http://schemas.openxmlformats.org/officeDocument/2006/relationships/image" Target="../media/image137.png"/></Relationships>
</file>

<file path=ppt/slides/_rels/slide127.xml.rels><?xml version="1.0" encoding="UTF-8" standalone="yes"?><Relationships xmlns="http://schemas.openxmlformats.org/package/2006/relationships"><Relationship Id="rId11" Type="http://schemas.openxmlformats.org/officeDocument/2006/relationships/image" Target="../media/image86.png"/><Relationship Id="rId10" Type="http://schemas.openxmlformats.org/officeDocument/2006/relationships/image" Target="../media/image85.png"/><Relationship Id="rId13" Type="http://schemas.openxmlformats.org/officeDocument/2006/relationships/image" Target="../media/image100.png"/><Relationship Id="rId12" Type="http://schemas.openxmlformats.org/officeDocument/2006/relationships/image" Target="../media/image87.png"/><Relationship Id="rId1" Type="http://schemas.openxmlformats.org/officeDocument/2006/relationships/slideLayout" Target="../slideLayouts/slideLayout6.xml"/><Relationship Id="rId2" Type="http://schemas.openxmlformats.org/officeDocument/2006/relationships/notesSlide" Target="../notesSlides/notesSlide127.xml"/><Relationship Id="rId3"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82.png"/><Relationship Id="rId15" Type="http://schemas.openxmlformats.org/officeDocument/2006/relationships/image" Target="../media/image93.png"/><Relationship Id="rId14" Type="http://schemas.openxmlformats.org/officeDocument/2006/relationships/image" Target="../media/image91.png"/><Relationship Id="rId17" Type="http://schemas.openxmlformats.org/officeDocument/2006/relationships/image" Target="../media/image32.png"/><Relationship Id="rId16" Type="http://schemas.openxmlformats.org/officeDocument/2006/relationships/image" Target="../media/image84.png"/><Relationship Id="rId5" Type="http://schemas.openxmlformats.org/officeDocument/2006/relationships/image" Target="../media/image73.png"/><Relationship Id="rId6" Type="http://schemas.openxmlformats.org/officeDocument/2006/relationships/image" Target="../media/image75.png"/><Relationship Id="rId7" Type="http://schemas.openxmlformats.org/officeDocument/2006/relationships/image" Target="../media/image18.png"/><Relationship Id="rId8" Type="http://schemas.openxmlformats.org/officeDocument/2006/relationships/image" Target="../media/image9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0.xml"/><Relationship Id="rId3" Type="http://schemas.openxmlformats.org/officeDocument/2006/relationships/image" Target="../media/image153.png"/><Relationship Id="rId4" Type="http://schemas.openxmlformats.org/officeDocument/2006/relationships/image" Target="../media/image15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1.xml"/><Relationship Id="rId3" Type="http://schemas.openxmlformats.org/officeDocument/2006/relationships/image" Target="../media/image15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2.xml"/><Relationship Id="rId3" Type="http://schemas.openxmlformats.org/officeDocument/2006/relationships/image" Target="../media/image14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3.xml"/><Relationship Id="rId3" Type="http://schemas.openxmlformats.org/officeDocument/2006/relationships/image" Target="../media/image14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4.xml"/><Relationship Id="rId3" Type="http://schemas.openxmlformats.org/officeDocument/2006/relationships/image" Target="../media/image150.png"/><Relationship Id="rId4" Type="http://schemas.openxmlformats.org/officeDocument/2006/relationships/image" Target="../media/image15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5.xml"/><Relationship Id="rId3" Type="http://schemas.openxmlformats.org/officeDocument/2006/relationships/image" Target="../media/image145.png"/><Relationship Id="rId4" Type="http://schemas.openxmlformats.org/officeDocument/2006/relationships/image" Target="../media/image14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6.xml"/><Relationship Id="rId3" Type="http://schemas.openxmlformats.org/officeDocument/2006/relationships/image" Target="../media/image148.png"/><Relationship Id="rId4" Type="http://schemas.openxmlformats.org/officeDocument/2006/relationships/image" Target="../media/image16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7.xml"/><Relationship Id="rId3" Type="http://schemas.openxmlformats.org/officeDocument/2006/relationships/image" Target="../media/image154.png"/></Relationships>
</file>

<file path=ppt/slides/_rels/slide138.xml.rels><?xml version="1.0" encoding="UTF-8" standalone="yes"?><Relationships xmlns="http://schemas.openxmlformats.org/package/2006/relationships"><Relationship Id="rId11" Type="http://schemas.openxmlformats.org/officeDocument/2006/relationships/image" Target="../media/image86.png"/><Relationship Id="rId10" Type="http://schemas.openxmlformats.org/officeDocument/2006/relationships/image" Target="../media/image85.png"/><Relationship Id="rId13" Type="http://schemas.openxmlformats.org/officeDocument/2006/relationships/image" Target="../media/image159.png"/><Relationship Id="rId12" Type="http://schemas.openxmlformats.org/officeDocument/2006/relationships/image" Target="../media/image87.png"/><Relationship Id="rId1" Type="http://schemas.openxmlformats.org/officeDocument/2006/relationships/slideLayout" Target="../slideLayouts/slideLayout6.xml"/><Relationship Id="rId2" Type="http://schemas.openxmlformats.org/officeDocument/2006/relationships/notesSlide" Target="../notesSlides/notesSlide138.xml"/><Relationship Id="rId3"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82.png"/><Relationship Id="rId15" Type="http://schemas.openxmlformats.org/officeDocument/2006/relationships/image" Target="../media/image93.png"/><Relationship Id="rId14" Type="http://schemas.openxmlformats.org/officeDocument/2006/relationships/image" Target="../media/image160.png"/><Relationship Id="rId17" Type="http://schemas.openxmlformats.org/officeDocument/2006/relationships/image" Target="../media/image32.png"/><Relationship Id="rId16" Type="http://schemas.openxmlformats.org/officeDocument/2006/relationships/image" Target="../media/image84.png"/><Relationship Id="rId5" Type="http://schemas.openxmlformats.org/officeDocument/2006/relationships/image" Target="../media/image73.png"/><Relationship Id="rId6" Type="http://schemas.openxmlformats.org/officeDocument/2006/relationships/image" Target="../media/image75.png"/><Relationship Id="rId7" Type="http://schemas.openxmlformats.org/officeDocument/2006/relationships/image" Target="../media/image163.png"/><Relationship Id="rId8" Type="http://schemas.openxmlformats.org/officeDocument/2006/relationships/image" Target="../media/image92.png"/></Relationships>
</file>

<file path=ppt/slides/_rels/slide139.xml.rels><?xml version="1.0" encoding="UTF-8" standalone="yes"?><Relationships xmlns="http://schemas.openxmlformats.org/package/2006/relationships"><Relationship Id="rId11" Type="http://schemas.openxmlformats.org/officeDocument/2006/relationships/image" Target="../media/image86.png"/><Relationship Id="rId10" Type="http://schemas.openxmlformats.org/officeDocument/2006/relationships/image" Target="../media/image85.png"/><Relationship Id="rId13" Type="http://schemas.openxmlformats.org/officeDocument/2006/relationships/image" Target="../media/image159.png"/><Relationship Id="rId12" Type="http://schemas.openxmlformats.org/officeDocument/2006/relationships/image" Target="../media/image87.png"/><Relationship Id="rId1" Type="http://schemas.openxmlformats.org/officeDocument/2006/relationships/slideLayout" Target="../slideLayouts/slideLayout6.xml"/><Relationship Id="rId2" Type="http://schemas.openxmlformats.org/officeDocument/2006/relationships/notesSlide" Target="../notesSlides/notesSlide139.xml"/><Relationship Id="rId3"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82.png"/><Relationship Id="rId15" Type="http://schemas.openxmlformats.org/officeDocument/2006/relationships/image" Target="../media/image93.png"/><Relationship Id="rId14" Type="http://schemas.openxmlformats.org/officeDocument/2006/relationships/image" Target="../media/image160.png"/><Relationship Id="rId17" Type="http://schemas.openxmlformats.org/officeDocument/2006/relationships/image" Target="../media/image32.png"/><Relationship Id="rId16" Type="http://schemas.openxmlformats.org/officeDocument/2006/relationships/image" Target="../media/image84.png"/><Relationship Id="rId5" Type="http://schemas.openxmlformats.org/officeDocument/2006/relationships/image" Target="../media/image73.png"/><Relationship Id="rId6" Type="http://schemas.openxmlformats.org/officeDocument/2006/relationships/image" Target="../media/image75.png"/><Relationship Id="rId7" Type="http://schemas.openxmlformats.org/officeDocument/2006/relationships/image" Target="../media/image163.png"/><Relationship Id="rId8" Type="http://schemas.openxmlformats.org/officeDocument/2006/relationships/image" Target="../media/image9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35.png"/><Relationship Id="rId13" Type="http://schemas.openxmlformats.org/officeDocument/2006/relationships/image" Target="../media/image34.png"/><Relationship Id="rId12" Type="http://schemas.openxmlformats.org/officeDocument/2006/relationships/image" Target="../media/image47.png"/><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49.png"/><Relationship Id="rId5" Type="http://schemas.openxmlformats.org/officeDocument/2006/relationships/image" Target="../media/image32.png"/><Relationship Id="rId6" Type="http://schemas.openxmlformats.org/officeDocument/2006/relationships/image" Target="../media/image39.png"/><Relationship Id="rId7" Type="http://schemas.openxmlformats.org/officeDocument/2006/relationships/image" Target="../media/image43.png"/><Relationship Id="rId8"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51.png"/><Relationship Id="rId4" Type="http://schemas.openxmlformats.org/officeDocument/2006/relationships/image" Target="../media/image58.png"/><Relationship Id="rId9" Type="http://schemas.openxmlformats.org/officeDocument/2006/relationships/image" Target="../media/image64.png"/><Relationship Id="rId5" Type="http://schemas.openxmlformats.org/officeDocument/2006/relationships/image" Target="../media/image59.png"/><Relationship Id="rId6" Type="http://schemas.openxmlformats.org/officeDocument/2006/relationships/image" Target="../media/image55.png"/><Relationship Id="rId7" Type="http://schemas.openxmlformats.org/officeDocument/2006/relationships/image" Target="../media/image60.png"/><Relationship Id="rId8"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7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8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7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81.jpg"/></Relationships>
</file>

<file path=ppt/slides/_rels/slide46.xml.rels><?xml version="1.0" encoding="UTF-8" standalone="yes"?><Relationships xmlns="http://schemas.openxmlformats.org/package/2006/relationships"><Relationship Id="rId11" Type="http://schemas.openxmlformats.org/officeDocument/2006/relationships/image" Target="../media/image86.png"/><Relationship Id="rId10" Type="http://schemas.openxmlformats.org/officeDocument/2006/relationships/image" Target="../media/image85.png"/><Relationship Id="rId13" Type="http://schemas.openxmlformats.org/officeDocument/2006/relationships/image" Target="../media/image100.png"/><Relationship Id="rId12" Type="http://schemas.openxmlformats.org/officeDocument/2006/relationships/image" Target="../media/image87.png"/><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82.png"/><Relationship Id="rId15" Type="http://schemas.openxmlformats.org/officeDocument/2006/relationships/image" Target="../media/image93.png"/><Relationship Id="rId14" Type="http://schemas.openxmlformats.org/officeDocument/2006/relationships/image" Target="../media/image91.png"/><Relationship Id="rId17" Type="http://schemas.openxmlformats.org/officeDocument/2006/relationships/image" Target="../media/image32.png"/><Relationship Id="rId16" Type="http://schemas.openxmlformats.org/officeDocument/2006/relationships/image" Target="../media/image84.png"/><Relationship Id="rId5" Type="http://schemas.openxmlformats.org/officeDocument/2006/relationships/image" Target="../media/image73.png"/><Relationship Id="rId6" Type="http://schemas.openxmlformats.org/officeDocument/2006/relationships/image" Target="../media/image75.png"/><Relationship Id="rId7" Type="http://schemas.openxmlformats.org/officeDocument/2006/relationships/image" Target="../media/image18.png"/><Relationship Id="rId8" Type="http://schemas.openxmlformats.org/officeDocument/2006/relationships/image" Target="../media/image9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10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88.png"/><Relationship Id="rId4" Type="http://schemas.openxmlformats.org/officeDocument/2006/relationships/image" Target="../media/image95.png"/><Relationship Id="rId5" Type="http://schemas.openxmlformats.org/officeDocument/2006/relationships/image" Target="../media/image53.png"/><Relationship Id="rId6" Type="http://schemas.openxmlformats.org/officeDocument/2006/relationships/image" Target="../media/image90.png"/><Relationship Id="rId7" Type="http://schemas.openxmlformats.org/officeDocument/2006/relationships/image" Target="../media/image1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94.png"/><Relationship Id="rId4" Type="http://schemas.openxmlformats.org/officeDocument/2006/relationships/image" Target="../media/image106.png"/><Relationship Id="rId5" Type="http://schemas.openxmlformats.org/officeDocument/2006/relationships/image" Target="../media/image105.png"/><Relationship Id="rId6" Type="http://schemas.openxmlformats.org/officeDocument/2006/relationships/image" Target="../media/image96.png"/><Relationship Id="rId7" Type="http://schemas.openxmlformats.org/officeDocument/2006/relationships/image" Target="../media/image102.png"/><Relationship Id="rId8" Type="http://schemas.openxmlformats.org/officeDocument/2006/relationships/image" Target="../media/image10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117.png"/><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10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11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1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 Id="rId3" Type="http://schemas.openxmlformats.org/officeDocument/2006/relationships/image" Target="../media/image10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 Id="rId3" Type="http://schemas.openxmlformats.org/officeDocument/2006/relationships/image" Target="../media/image10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4.xml"/><Relationship Id="rId3" Type="http://schemas.openxmlformats.org/officeDocument/2006/relationships/image" Target="../media/image11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 Id="rId3" Type="http://schemas.openxmlformats.org/officeDocument/2006/relationships/image" Target="../media/image11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0"/>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Ứng dụng và xử lý Big Data</a:t>
            </a:r>
            <a:endParaRPr/>
          </a:p>
        </p:txBody>
      </p:sp>
      <p:sp>
        <p:nvSpPr>
          <p:cNvPr id="267" name="Google Shape;267;p10"/>
          <p:cNvSpPr txBox="1"/>
          <p:nvPr>
            <p:ph idx="2" type="body"/>
          </p:nvPr>
        </p:nvSpPr>
        <p:spPr>
          <a:xfrm>
            <a:off x="535871" y="1523052"/>
            <a:ext cx="9206439"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t>Trường hợp sử dụng Big Data - Dịch vụ tùy chỉnh</a:t>
            </a:r>
            <a:endParaRPr sz="3000"/>
          </a:p>
        </p:txBody>
      </p:sp>
      <p:sp>
        <p:nvSpPr>
          <p:cNvPr id="268" name="Google Shape;268;p1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269" name="Google Shape;269;p10"/>
          <p:cNvSpPr txBox="1"/>
          <p:nvPr>
            <p:ph idx="4" type="body"/>
          </p:nvPr>
        </p:nvSpPr>
        <p:spPr>
          <a:xfrm>
            <a:off x="535872" y="2226568"/>
            <a:ext cx="33480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Cung cấp dịch vụ tùy chỉnh dựa trên góc nhìn 360 độ của khách hàng</a:t>
            </a:r>
            <a:endParaRPr/>
          </a:p>
          <a:p>
            <a:pPr indent="-182563" lvl="1" marL="360363" rtl="0" algn="l">
              <a:lnSpc>
                <a:spcPct val="138461"/>
              </a:lnSpc>
              <a:spcBef>
                <a:spcPts val="500"/>
              </a:spcBef>
              <a:spcAft>
                <a:spcPts val="0"/>
              </a:spcAft>
              <a:buClr>
                <a:srgbClr val="262626"/>
              </a:buClr>
              <a:buSzPts val="1040"/>
              <a:buChar char="•"/>
            </a:pPr>
            <a:r>
              <a:rPr lang="en-US"/>
              <a:t>Vị trí</a:t>
            </a:r>
            <a:endParaRPr/>
          </a:p>
          <a:p>
            <a:pPr indent="-182563" lvl="1" marL="360363" rtl="0" algn="l">
              <a:lnSpc>
                <a:spcPct val="138461"/>
              </a:lnSpc>
              <a:spcBef>
                <a:spcPts val="500"/>
              </a:spcBef>
              <a:spcAft>
                <a:spcPts val="0"/>
              </a:spcAft>
              <a:buClr>
                <a:srgbClr val="262626"/>
              </a:buClr>
              <a:buSzPts val="1040"/>
              <a:buChar char="•"/>
            </a:pPr>
            <a:r>
              <a:rPr lang="en-US"/>
              <a:t>Giới tính</a:t>
            </a:r>
            <a:endParaRPr/>
          </a:p>
          <a:p>
            <a:pPr indent="-182563" lvl="1" marL="360363" rtl="0" algn="l">
              <a:lnSpc>
                <a:spcPct val="138461"/>
              </a:lnSpc>
              <a:spcBef>
                <a:spcPts val="500"/>
              </a:spcBef>
              <a:spcAft>
                <a:spcPts val="0"/>
              </a:spcAft>
              <a:buClr>
                <a:srgbClr val="262626"/>
              </a:buClr>
              <a:buSzPts val="1040"/>
              <a:buChar char="•"/>
            </a:pPr>
            <a:r>
              <a:rPr lang="en-US"/>
              <a:t>Sự giàu có</a:t>
            </a:r>
            <a:endParaRPr/>
          </a:p>
          <a:p>
            <a:pPr indent="-182563" lvl="1" marL="360363" rtl="0" algn="l">
              <a:lnSpc>
                <a:spcPct val="138461"/>
              </a:lnSpc>
              <a:spcBef>
                <a:spcPts val="500"/>
              </a:spcBef>
              <a:spcAft>
                <a:spcPts val="0"/>
              </a:spcAft>
              <a:buClr>
                <a:srgbClr val="262626"/>
              </a:buClr>
              <a:buSzPts val="1040"/>
              <a:buChar char="•"/>
            </a:pPr>
            <a:r>
              <a:rPr lang="en-US"/>
              <a:t>Sở thích</a:t>
            </a:r>
            <a:endParaRPr/>
          </a:p>
          <a:p>
            <a:pPr indent="-177800" lvl="0" marL="177800" rtl="0" algn="l">
              <a:lnSpc>
                <a:spcPct val="128571"/>
              </a:lnSpc>
              <a:spcBef>
                <a:spcPts val="1000"/>
              </a:spcBef>
              <a:spcAft>
                <a:spcPts val="0"/>
              </a:spcAft>
              <a:buClr>
                <a:srgbClr val="262626"/>
              </a:buClr>
              <a:buSzPts val="1400"/>
              <a:buFont typeface="Arial"/>
              <a:buChar char="•"/>
            </a:pPr>
            <a:r>
              <a:rPr lang="en-US"/>
              <a:t>Các Dịch vụ áp Dụng</a:t>
            </a:r>
            <a:endParaRPr/>
          </a:p>
          <a:p>
            <a:pPr indent="-182563" lvl="1" marL="360363" rtl="0" algn="l">
              <a:lnSpc>
                <a:spcPct val="138461"/>
              </a:lnSpc>
              <a:spcBef>
                <a:spcPts val="500"/>
              </a:spcBef>
              <a:spcAft>
                <a:spcPts val="0"/>
              </a:spcAft>
              <a:buClr>
                <a:srgbClr val="262626"/>
              </a:buClr>
              <a:buSzPts val="1040"/>
              <a:buChar char="•"/>
            </a:pPr>
            <a:r>
              <a:rPr lang="en-US"/>
              <a:t>Dòng thời gian của Google Maps</a:t>
            </a:r>
            <a:endParaRPr/>
          </a:p>
          <a:p>
            <a:pPr indent="-182563" lvl="1" marL="360363" rtl="0" algn="l">
              <a:lnSpc>
                <a:spcPct val="138461"/>
              </a:lnSpc>
              <a:spcBef>
                <a:spcPts val="500"/>
              </a:spcBef>
              <a:spcAft>
                <a:spcPts val="0"/>
              </a:spcAft>
              <a:buClr>
                <a:srgbClr val="262626"/>
              </a:buClr>
              <a:buSzPts val="1040"/>
              <a:buChar char="•"/>
            </a:pPr>
            <a:r>
              <a:rPr lang="en-US"/>
              <a:t>Quảng cáo Google và YouTube</a:t>
            </a:r>
            <a:endParaRPr/>
          </a:p>
        </p:txBody>
      </p:sp>
      <p:pic>
        <p:nvPicPr>
          <p:cNvPr id="270" name="Google Shape;270;p10"/>
          <p:cNvPicPr preferRelativeResize="0"/>
          <p:nvPr/>
        </p:nvPicPr>
        <p:blipFill rotWithShape="1">
          <a:blip r:embed="rId3">
            <a:alphaModFix/>
          </a:blip>
          <a:srcRect b="0" l="0" r="0" t="0"/>
          <a:stretch/>
        </p:blipFill>
        <p:spPr>
          <a:xfrm>
            <a:off x="4556567" y="2404367"/>
            <a:ext cx="4374364" cy="3815417"/>
          </a:xfrm>
          <a:prstGeom prst="rect">
            <a:avLst/>
          </a:prstGeom>
          <a:noFill/>
          <a:ln>
            <a:noFill/>
          </a:ln>
        </p:spPr>
      </p:pic>
      <p:sp>
        <p:nvSpPr>
          <p:cNvPr id="271" name="Google Shape;271;p10"/>
          <p:cNvSpPr txBox="1"/>
          <p:nvPr/>
        </p:nvSpPr>
        <p:spPr>
          <a:xfrm>
            <a:off x="5430456" y="6151695"/>
            <a:ext cx="2857017"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https://hypertrack.com/blog/content/images/2020/04/Comaprison.gif</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7" name="Shape 3517"/>
        <p:cNvGrpSpPr/>
        <p:nvPr/>
      </p:nvGrpSpPr>
      <p:grpSpPr>
        <a:xfrm>
          <a:off x="0" y="0"/>
          <a:ext cx="0" cy="0"/>
          <a:chOff x="0" y="0"/>
          <a:chExt cx="0" cy="0"/>
        </a:xfrm>
      </p:grpSpPr>
      <p:sp>
        <p:nvSpPr>
          <p:cNvPr id="3518" name="Google Shape;3518;p100"/>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3519" name="Google Shape;3519;p10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DataNode Thất bại và phục hồi</a:t>
            </a:r>
            <a:endParaRPr/>
          </a:p>
        </p:txBody>
      </p:sp>
      <p:sp>
        <p:nvSpPr>
          <p:cNvPr id="3520" name="Google Shape;3520;p10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521" name="Google Shape;3521;p10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DataNode gửi nhịp tim đến NameNode theo định kỳ</a:t>
            </a:r>
            <a:endParaRPr/>
          </a:p>
          <a:p>
            <a:pPr indent="-182563" lvl="1" marL="360363" rtl="0" algn="l">
              <a:lnSpc>
                <a:spcPct val="138461"/>
              </a:lnSpc>
              <a:spcBef>
                <a:spcPts val="500"/>
              </a:spcBef>
              <a:spcAft>
                <a:spcPts val="0"/>
              </a:spcAft>
              <a:buClr>
                <a:srgbClr val="262626"/>
              </a:buClr>
              <a:buSzPts val="1040"/>
              <a:buChar char="•"/>
            </a:pPr>
            <a:r>
              <a:rPr lang="en-US"/>
              <a:t>Tần suất có thể được cấu hình với mặc định là 3 giây</a:t>
            </a:r>
            <a:endParaRPr/>
          </a:p>
          <a:p>
            <a:pPr indent="-177800" lvl="0" marL="177800" rtl="0" algn="l">
              <a:lnSpc>
                <a:spcPct val="128571"/>
              </a:lnSpc>
              <a:spcBef>
                <a:spcPts val="1000"/>
              </a:spcBef>
              <a:spcAft>
                <a:spcPts val="0"/>
              </a:spcAft>
              <a:buClr>
                <a:srgbClr val="262626"/>
              </a:buClr>
              <a:buSzPts val="1400"/>
              <a:buFont typeface="Arial"/>
              <a:buChar char="•"/>
            </a:pPr>
            <a:r>
              <a:rPr lang="en-US"/>
              <a:t>Nếu nhịp tim không được nhận từ DataNode, nó sẽ tiến triển qua nhiều giai đoạn và cuối cùng được tuyên bố là đã chết</a:t>
            </a:r>
            <a:endParaRPr/>
          </a:p>
          <a:p>
            <a:pPr indent="-182563" lvl="1" marL="360363" rtl="0" algn="l">
              <a:lnSpc>
                <a:spcPct val="138461"/>
              </a:lnSpc>
              <a:spcBef>
                <a:spcPts val="500"/>
              </a:spcBef>
              <a:spcAft>
                <a:spcPts val="0"/>
              </a:spcAft>
              <a:buClr>
                <a:srgbClr val="262626"/>
              </a:buClr>
              <a:buSzPts val="1040"/>
              <a:buChar char="•"/>
            </a:pPr>
            <a:r>
              <a:rPr lang="en-US"/>
              <a:t>Ban đầu được tuyên bố là cũ sau 30 giây</a:t>
            </a:r>
            <a:endParaRPr/>
          </a:p>
          <a:p>
            <a:pPr indent="-182563" lvl="1" marL="360363" rtl="0" algn="l">
              <a:lnSpc>
                <a:spcPct val="138461"/>
              </a:lnSpc>
              <a:spcBef>
                <a:spcPts val="500"/>
              </a:spcBef>
              <a:spcAft>
                <a:spcPts val="0"/>
              </a:spcAft>
              <a:buClr>
                <a:srgbClr val="262626"/>
              </a:buClr>
              <a:buSzPts val="1040"/>
              <a:buChar char="•"/>
            </a:pPr>
            <a:r>
              <a:rPr lang="en-US"/>
              <a:t>Được tuyên bố là đã chết sau 10,5 phút</a:t>
            </a:r>
            <a:endParaRPr/>
          </a:p>
          <a:p>
            <a:pPr indent="-177800" lvl="0" marL="177800" rtl="0" algn="l">
              <a:lnSpc>
                <a:spcPct val="128571"/>
              </a:lnSpc>
              <a:spcBef>
                <a:spcPts val="1000"/>
              </a:spcBef>
              <a:spcAft>
                <a:spcPts val="0"/>
              </a:spcAft>
              <a:buClr>
                <a:srgbClr val="262626"/>
              </a:buClr>
              <a:buSzPts val="1400"/>
              <a:buFont typeface="Arial"/>
              <a:buChar char="•"/>
            </a:pPr>
            <a:r>
              <a:rPr lang="en-US"/>
              <a:t>NameNode loại trừ các DataNode cũ tham gia vào quá trình ghi mới</a:t>
            </a:r>
            <a:endParaRPr/>
          </a:p>
          <a:p>
            <a:pPr indent="-177800" lvl="0" marL="177800" rtl="0" algn="l">
              <a:lnSpc>
                <a:spcPct val="128571"/>
              </a:lnSpc>
              <a:spcBef>
                <a:spcPts val="1000"/>
              </a:spcBef>
              <a:spcAft>
                <a:spcPts val="0"/>
              </a:spcAft>
              <a:buClr>
                <a:srgbClr val="262626"/>
              </a:buClr>
              <a:buSzPts val="1400"/>
              <a:buFont typeface="Arial"/>
              <a:buChar char="•"/>
            </a:pPr>
            <a:r>
              <a:rPr lang="en-US"/>
              <a:t>Sau khi được tuyên bố là đã chết, tất cả các khối trên DataNode đã chết được coi là bị mất</a:t>
            </a:r>
            <a:endParaRPr/>
          </a:p>
          <a:p>
            <a:pPr indent="-182563" lvl="1" marL="360363" rtl="0" algn="l">
              <a:lnSpc>
                <a:spcPct val="138461"/>
              </a:lnSpc>
              <a:spcBef>
                <a:spcPts val="500"/>
              </a:spcBef>
              <a:spcAft>
                <a:spcPts val="0"/>
              </a:spcAft>
              <a:buClr>
                <a:srgbClr val="262626"/>
              </a:buClr>
              <a:buSzPts val="1040"/>
              <a:buChar char="•"/>
            </a:pPr>
            <a:r>
              <a:rPr lang="en-US"/>
              <a:t>Điều này sẽ kích hoạt quy trình khối chưa được sao chép và các khối trên nút dữ liệu chết sẽ được sao chép lại trên các nút dữ liệu khác</a:t>
            </a:r>
            <a:endParaRPr/>
          </a:p>
          <a:p>
            <a:pPr indent="-182563" lvl="1" marL="360363" rtl="0" algn="l">
              <a:lnSpc>
                <a:spcPct val="138461"/>
              </a:lnSpc>
              <a:spcBef>
                <a:spcPts val="500"/>
              </a:spcBef>
              <a:spcAft>
                <a:spcPts val="0"/>
              </a:spcAft>
              <a:buClr>
                <a:srgbClr val="262626"/>
              </a:buClr>
              <a:buSzPts val="1040"/>
              <a:buChar char="•"/>
            </a:pPr>
            <a:r>
              <a:rPr lang="en-US"/>
              <a:t>Nếu một DataNode tham gia lại cụm sau một thời gian chết, NameNode đảm bảo rằng các khối đó không bị sao chép quá mức bằng cách xóa chúng</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6" name="Shape 3526"/>
        <p:cNvGrpSpPr/>
        <p:nvPr/>
      </p:nvGrpSpPr>
      <p:grpSpPr>
        <a:xfrm>
          <a:off x="0" y="0"/>
          <a:ext cx="0" cy="0"/>
          <a:chOff x="0" y="0"/>
          <a:chExt cx="0" cy="0"/>
        </a:xfrm>
      </p:grpSpPr>
      <p:sp>
        <p:nvSpPr>
          <p:cNvPr id="3527" name="Google Shape;3527;p101"/>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3528" name="Google Shape;3528;p10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Quyền đối với tệp HDFS</a:t>
            </a:r>
            <a:endParaRPr/>
          </a:p>
        </p:txBody>
      </p:sp>
      <p:sp>
        <p:nvSpPr>
          <p:cNvPr id="3529" name="Google Shape;3529;p10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530" name="Google Shape;3530;p10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Các tệp và thư mục HDFS có quyền rất giống với Linux</a:t>
            </a:r>
            <a:endParaRPr/>
          </a:p>
          <a:p>
            <a:pPr indent="-182563" lvl="1" marL="360363" rtl="0" algn="l">
              <a:lnSpc>
                <a:spcPct val="138461"/>
              </a:lnSpc>
              <a:spcBef>
                <a:spcPts val="500"/>
              </a:spcBef>
              <a:spcAft>
                <a:spcPts val="0"/>
              </a:spcAft>
              <a:buClr>
                <a:srgbClr val="262626"/>
              </a:buClr>
              <a:buSzPts val="1040"/>
              <a:buChar char="•"/>
            </a:pPr>
            <a:r>
              <a:rPr lang="en-US"/>
              <a:t>Linux như quyền đọc (r), viết (w) và thực thi (x) cho chủ sở hữu, nhóm và những người khác</a:t>
            </a:r>
            <a:endParaRPr/>
          </a:p>
          <a:p>
            <a:pPr indent="-182563" lvl="1" marL="360363" rtl="0" algn="l">
              <a:lnSpc>
                <a:spcPct val="138461"/>
              </a:lnSpc>
              <a:spcBef>
                <a:spcPts val="500"/>
              </a:spcBef>
              <a:spcAft>
                <a:spcPts val="0"/>
              </a:spcAft>
              <a:buClr>
                <a:srgbClr val="262626"/>
              </a:buClr>
              <a:buSzPts val="1040"/>
              <a:buChar char="•"/>
            </a:pPr>
            <a:r>
              <a:rPr lang="en-US"/>
              <a:t>Mỗi quyền được thể hiện dưới dạng bit – 1 để cho phép và 0 để từ chối</a:t>
            </a:r>
            <a:endParaRPr/>
          </a:p>
          <a:p>
            <a:pPr indent="-182563" lvl="1" marL="360363" rtl="0" algn="l">
              <a:lnSpc>
                <a:spcPct val="138461"/>
              </a:lnSpc>
              <a:spcBef>
                <a:spcPts val="500"/>
              </a:spcBef>
              <a:spcAft>
                <a:spcPts val="0"/>
              </a:spcAft>
              <a:buClr>
                <a:srgbClr val="262626"/>
              </a:buClr>
              <a:buSzPts val="1040"/>
              <a:buChar char="•"/>
            </a:pPr>
            <a:r>
              <a:rPr lang="en-US"/>
              <a:t>HDFS cũng đặt quyền cho chủ sở hữu, nhóm và những người khác</a:t>
            </a:r>
            <a:endParaRPr/>
          </a:p>
          <a:p>
            <a:pPr indent="-177800" lvl="0" marL="177800" rtl="0" algn="l">
              <a:lnSpc>
                <a:spcPct val="128571"/>
              </a:lnSpc>
              <a:spcBef>
                <a:spcPts val="1000"/>
              </a:spcBef>
              <a:spcAft>
                <a:spcPts val="0"/>
              </a:spcAft>
              <a:buClr>
                <a:srgbClr val="262626"/>
              </a:buClr>
              <a:buSzPts val="1400"/>
              <a:buFont typeface="Arial"/>
              <a:buChar char="•"/>
            </a:pPr>
            <a:r>
              <a:rPr lang="en-US"/>
              <a:t>Tuy nhiên, trong HDFS, không có quyền thực thi (x) đối với tệp hoặc thư mục</a:t>
            </a:r>
            <a:endParaRPr/>
          </a:p>
          <a:p>
            <a:pPr indent="-182563" lvl="1" marL="360363" rtl="0" algn="l">
              <a:lnSpc>
                <a:spcPct val="138461"/>
              </a:lnSpc>
              <a:spcBef>
                <a:spcPts val="500"/>
              </a:spcBef>
              <a:spcAft>
                <a:spcPts val="0"/>
              </a:spcAft>
              <a:buClr>
                <a:srgbClr val="262626"/>
              </a:buClr>
              <a:buSzPts val="1040"/>
              <a:buChar char="•"/>
            </a:pPr>
            <a:r>
              <a:rPr lang="en-US"/>
              <a:t>Đối với các thư mục, quyền thực thi (x) cho phép truy cập vào các thư mục con</a:t>
            </a:r>
            <a:endParaRPr/>
          </a:p>
          <a:p>
            <a:pPr indent="-182563" lvl="1" marL="360363" rtl="0" algn="l">
              <a:lnSpc>
                <a:spcPct val="138461"/>
              </a:lnSpc>
              <a:spcBef>
                <a:spcPts val="500"/>
              </a:spcBef>
              <a:spcAft>
                <a:spcPts val="0"/>
              </a:spcAft>
              <a:buClr>
                <a:srgbClr val="262626"/>
              </a:buClr>
              <a:buSzPts val="1040"/>
              <a:buChar char="•"/>
            </a:pPr>
            <a:r>
              <a:rPr lang="en-US"/>
              <a:t>Đối với tệp, quyền này bị bỏ qua</a:t>
            </a:r>
            <a:endParaRPr/>
          </a:p>
          <a:p>
            <a:pPr indent="-177800" lvl="0" marL="177800" rtl="0" algn="l">
              <a:lnSpc>
                <a:spcPct val="128571"/>
              </a:lnSpc>
              <a:spcBef>
                <a:spcPts val="1000"/>
              </a:spcBef>
              <a:spcAft>
                <a:spcPts val="0"/>
              </a:spcAft>
              <a:buClr>
                <a:srgbClr val="262626"/>
              </a:buClr>
              <a:buSzPts val="1400"/>
              <a:buFont typeface="Arial"/>
              <a:buChar char="•"/>
            </a:pPr>
            <a:r>
              <a:rPr lang="en-US"/>
              <a:t>Thay vào đó, HDFS cũng có thể được đặt khi bật ACL</a:t>
            </a:r>
            <a:endParaRPr/>
          </a:p>
          <a:p>
            <a:pPr indent="-182563" lvl="1" marL="360363" rtl="0" algn="l">
              <a:lnSpc>
                <a:spcPct val="138461"/>
              </a:lnSpc>
              <a:spcBef>
                <a:spcPts val="500"/>
              </a:spcBef>
              <a:spcAft>
                <a:spcPts val="0"/>
              </a:spcAft>
              <a:buClr>
                <a:srgbClr val="262626"/>
              </a:buClr>
              <a:buSzPts val="1040"/>
              <a:buChar char="•"/>
            </a:pPr>
            <a:r>
              <a:rPr lang="en-US"/>
              <a:t>ACL cho phép thực thi với mức độ chi tiết tốt hơn nhiều so với chủ sở hữu, nhóm và những người khác</a:t>
            </a:r>
            <a:endParaRPr/>
          </a:p>
          <a:p>
            <a:pPr indent="-182563" lvl="1" marL="360363" rtl="0" algn="l">
              <a:lnSpc>
                <a:spcPct val="138461"/>
              </a:lnSpc>
              <a:spcBef>
                <a:spcPts val="500"/>
              </a:spcBef>
              <a:spcAft>
                <a:spcPts val="0"/>
              </a:spcAft>
              <a:buClr>
                <a:srgbClr val="262626"/>
              </a:buClr>
              <a:buSzPts val="1040"/>
              <a:buChar char="•"/>
            </a:pPr>
            <a:r>
              <a:rPr lang="en-US"/>
              <a:t>ACL cho phép kiểm soát quyền truy cập của từng người dùng, nhiều nhóm, v.v.</a:t>
            </a:r>
            <a:endParaRPr/>
          </a:p>
        </p:txBody>
      </p:sp>
      <p:sp>
        <p:nvSpPr>
          <p:cNvPr id="3531" name="Google Shape;3531;p101"/>
          <p:cNvSpPr txBox="1"/>
          <p:nvPr/>
        </p:nvSpPr>
        <p:spPr>
          <a:xfrm>
            <a:off x="697117" y="5274033"/>
            <a:ext cx="7812000" cy="983688"/>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 hdfs dfs –ls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drwxr-xr-x – owner group 0	2016-04-02 22:10 /user/owner/test</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 -rw-rw-r--    owner group 110	2016-04-22 22:15 /user/owner/test/t.txt</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6" name="Shape 3536"/>
        <p:cNvGrpSpPr/>
        <p:nvPr/>
      </p:nvGrpSpPr>
      <p:grpSpPr>
        <a:xfrm>
          <a:off x="0" y="0"/>
          <a:ext cx="0" cy="0"/>
          <a:chOff x="0" y="0"/>
          <a:chExt cx="0" cy="0"/>
        </a:xfrm>
      </p:grpSpPr>
      <p:sp>
        <p:nvSpPr>
          <p:cNvPr id="3537" name="Google Shape;3537;p102"/>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3538" name="Google Shape;3538;p10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Truy cập HDFS từ Dòng lệnh</a:t>
            </a:r>
            <a:endParaRPr/>
          </a:p>
        </p:txBody>
      </p:sp>
      <p:sp>
        <p:nvSpPr>
          <p:cNvPr id="3539" name="Google Shape;3539;p10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540" name="Google Shape;3540;p10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Mặc dù các khối dữ liệu cho một tệp được lưu trữ trong hệ thống tệp Linux, nhưng chúng ta không thể truy cập trực tiếp vào tệp đó</a:t>
            </a:r>
            <a:endParaRPr/>
          </a:p>
          <a:p>
            <a:pPr indent="-177800" lvl="0" marL="177800" rtl="0" algn="l">
              <a:lnSpc>
                <a:spcPct val="128571"/>
              </a:lnSpc>
              <a:spcBef>
                <a:spcPts val="1000"/>
              </a:spcBef>
              <a:spcAft>
                <a:spcPts val="0"/>
              </a:spcAft>
              <a:buClr>
                <a:srgbClr val="262626"/>
              </a:buClr>
              <a:buSzPts val="1400"/>
              <a:buFont typeface="Arial"/>
              <a:buChar char="•"/>
            </a:pPr>
            <a:r>
              <a:rPr lang="en-US"/>
              <a:t>Từ dòng lệnh, sử dụng hdfs dfs -&lt;lệnh phụ&gt; &lt;tùy chọn&gt; &lt;tham số&gt;</a:t>
            </a:r>
            <a:endParaRPr/>
          </a:p>
          <a:p>
            <a:pPr indent="-177800" lvl="0" marL="177800" rtl="0" algn="l">
              <a:lnSpc>
                <a:spcPct val="128571"/>
              </a:lnSpc>
              <a:spcBef>
                <a:spcPts val="1000"/>
              </a:spcBef>
              <a:spcAft>
                <a:spcPts val="0"/>
              </a:spcAft>
              <a:buClr>
                <a:srgbClr val="262626"/>
              </a:buClr>
              <a:buSzPts val="1400"/>
              <a:buFont typeface="Arial"/>
              <a:buChar char="•"/>
            </a:pPr>
            <a:r>
              <a:rPr lang="en-US"/>
              <a:t>Danh sách các lệnh con thường được sử dụng</a:t>
            </a:r>
            <a:endParaRPr/>
          </a:p>
          <a:p>
            <a:pPr indent="-182563" lvl="1" marL="360363" rtl="0" algn="l">
              <a:lnSpc>
                <a:spcPct val="138461"/>
              </a:lnSpc>
              <a:spcBef>
                <a:spcPts val="500"/>
              </a:spcBef>
              <a:spcAft>
                <a:spcPts val="0"/>
              </a:spcAft>
              <a:buClr>
                <a:srgbClr val="262626"/>
              </a:buClr>
              <a:buSzPts val="1040"/>
              <a:buChar char="•"/>
            </a:pPr>
            <a:r>
              <a:rPr lang="en-US"/>
              <a:t>ls – liệt kê nội dung của một đạo diễn hdfs</a:t>
            </a:r>
            <a:endParaRPr/>
          </a:p>
          <a:p>
            <a:pPr indent="-182563" lvl="1" marL="360363" rtl="0" algn="l">
              <a:lnSpc>
                <a:spcPct val="138461"/>
              </a:lnSpc>
              <a:spcBef>
                <a:spcPts val="500"/>
              </a:spcBef>
              <a:spcAft>
                <a:spcPts val="0"/>
              </a:spcAft>
              <a:buClr>
                <a:srgbClr val="262626"/>
              </a:buClr>
              <a:buSzPts val="1040"/>
              <a:buChar char="•"/>
            </a:pPr>
            <a:r>
              <a:rPr lang="en-US"/>
              <a:t>cp – sao chép tệp hdfs</a:t>
            </a:r>
            <a:endParaRPr/>
          </a:p>
          <a:p>
            <a:pPr indent="-182563" lvl="1" marL="360363" rtl="0" algn="l">
              <a:lnSpc>
                <a:spcPct val="138461"/>
              </a:lnSpc>
              <a:spcBef>
                <a:spcPts val="500"/>
              </a:spcBef>
              <a:spcAft>
                <a:spcPts val="0"/>
              </a:spcAft>
              <a:buClr>
                <a:srgbClr val="262626"/>
              </a:buClr>
              <a:buSzPts val="1040"/>
              <a:buChar char="•"/>
            </a:pPr>
            <a:r>
              <a:rPr lang="en-US"/>
              <a:t>mv – di chuyển tệp hdfs</a:t>
            </a:r>
            <a:endParaRPr/>
          </a:p>
          <a:p>
            <a:pPr indent="-182563" lvl="1" marL="360363" rtl="0" algn="l">
              <a:lnSpc>
                <a:spcPct val="138461"/>
              </a:lnSpc>
              <a:spcBef>
                <a:spcPts val="500"/>
              </a:spcBef>
              <a:spcAft>
                <a:spcPts val="0"/>
              </a:spcAft>
              <a:buClr>
                <a:srgbClr val="262626"/>
              </a:buClr>
              <a:buSzPts val="1040"/>
              <a:buChar char="•"/>
            </a:pPr>
            <a:r>
              <a:rPr lang="en-US"/>
              <a:t>mkdir – tạo một thư mục hdfs</a:t>
            </a:r>
            <a:endParaRPr/>
          </a:p>
          <a:p>
            <a:pPr indent="-182563" lvl="1" marL="360363" rtl="0" algn="l">
              <a:lnSpc>
                <a:spcPct val="138461"/>
              </a:lnSpc>
              <a:spcBef>
                <a:spcPts val="500"/>
              </a:spcBef>
              <a:spcAft>
                <a:spcPts val="0"/>
              </a:spcAft>
              <a:buClr>
                <a:srgbClr val="262626"/>
              </a:buClr>
              <a:buSzPts val="1040"/>
              <a:buChar char="•"/>
            </a:pPr>
            <a:r>
              <a:rPr lang="en-US"/>
              <a:t>put - sao chép tệp Linux cục bộ sang hdfs</a:t>
            </a:r>
            <a:endParaRPr/>
          </a:p>
          <a:p>
            <a:pPr indent="-182563" lvl="1" marL="360363" rtl="0" algn="l">
              <a:lnSpc>
                <a:spcPct val="138461"/>
              </a:lnSpc>
              <a:spcBef>
                <a:spcPts val="500"/>
              </a:spcBef>
              <a:spcAft>
                <a:spcPts val="0"/>
              </a:spcAft>
              <a:buClr>
                <a:srgbClr val="262626"/>
              </a:buClr>
              <a:buSzPts val="1040"/>
              <a:buChar char="•"/>
            </a:pPr>
            <a:r>
              <a:rPr lang="en-US"/>
              <a:t>get – sao chép tệp hdfs sang tệp Linux</a:t>
            </a:r>
            <a:endParaRPr/>
          </a:p>
        </p:txBody>
      </p:sp>
      <p:sp>
        <p:nvSpPr>
          <p:cNvPr id="3541" name="Google Shape;3541;p102"/>
          <p:cNvSpPr txBox="1"/>
          <p:nvPr/>
        </p:nvSpPr>
        <p:spPr>
          <a:xfrm>
            <a:off x="697119" y="5274033"/>
            <a:ext cx="7812000" cy="983688"/>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 hdfs dfs –put input.txt input.txt</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 hdfs dfs –ls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 hdfs dfs –rm /reports/sales.txt</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6" name="Shape 3546"/>
        <p:cNvGrpSpPr/>
        <p:nvPr/>
      </p:nvGrpSpPr>
      <p:grpSpPr>
        <a:xfrm>
          <a:off x="0" y="0"/>
          <a:ext cx="0" cy="0"/>
          <a:chOff x="0" y="0"/>
          <a:chExt cx="0" cy="0"/>
        </a:xfrm>
      </p:grpSpPr>
      <p:sp>
        <p:nvSpPr>
          <p:cNvPr id="3547" name="Google Shape;3547;p103"/>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3548" name="Google Shape;3548;p10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Sao chép dữ liệu giữa HDFS và Linux</a:t>
            </a:r>
            <a:endParaRPr/>
          </a:p>
        </p:txBody>
      </p:sp>
      <p:sp>
        <p:nvSpPr>
          <p:cNvPr id="3549" name="Google Shape;3549;p10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550" name="Google Shape;3550;p10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hdfs dfs &lt;-put&gt; / &lt;-get&gt;</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sp>
        <p:nvSpPr>
          <p:cNvPr id="3551" name="Google Shape;3551;p103"/>
          <p:cNvSpPr/>
          <p:nvPr/>
        </p:nvSpPr>
        <p:spPr>
          <a:xfrm>
            <a:off x="3213372" y="3526356"/>
            <a:ext cx="3370200" cy="401865"/>
          </a:xfrm>
          <a:prstGeom prst="roundRect">
            <a:avLst>
              <a:gd fmla="val 19066"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 $ hdfs dfs </a:t>
            </a:r>
            <a:r>
              <a:rPr lang="en-US" sz="1400">
                <a:solidFill>
                  <a:srgbClr val="FF0000"/>
                </a:solidFill>
                <a:latin typeface="Arial"/>
                <a:ea typeface="Arial"/>
                <a:cs typeface="Arial"/>
                <a:sym typeface="Arial"/>
              </a:rPr>
              <a:t>– put </a:t>
            </a:r>
            <a:r>
              <a:rPr lang="en-US" sz="1400">
                <a:solidFill>
                  <a:srgbClr val="0043B2"/>
                </a:solidFill>
                <a:latin typeface="Arial"/>
                <a:ea typeface="Arial"/>
                <a:cs typeface="Arial"/>
                <a:sym typeface="Arial"/>
              </a:rPr>
              <a:t>sales. txt / reports</a:t>
            </a:r>
            <a:endParaRPr sz="1400">
              <a:solidFill>
                <a:srgbClr val="0043B2"/>
              </a:solidFill>
              <a:latin typeface="Arial"/>
              <a:ea typeface="Arial"/>
              <a:cs typeface="Arial"/>
              <a:sym typeface="Arial"/>
            </a:endParaRPr>
          </a:p>
        </p:txBody>
      </p:sp>
      <p:sp>
        <p:nvSpPr>
          <p:cNvPr id="3552" name="Google Shape;3552;p103"/>
          <p:cNvSpPr/>
          <p:nvPr/>
        </p:nvSpPr>
        <p:spPr>
          <a:xfrm>
            <a:off x="3213372" y="4726353"/>
            <a:ext cx="3370200" cy="401865"/>
          </a:xfrm>
          <a:prstGeom prst="roundRect">
            <a:avLst>
              <a:gd fmla="val 19066"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 $ hdfs dfs </a:t>
            </a:r>
            <a:r>
              <a:rPr lang="en-US" sz="1400">
                <a:solidFill>
                  <a:srgbClr val="FF0000"/>
                </a:solidFill>
                <a:latin typeface="Arial"/>
                <a:ea typeface="Arial"/>
                <a:cs typeface="Arial"/>
                <a:sym typeface="Arial"/>
              </a:rPr>
              <a:t>– get </a:t>
            </a:r>
            <a:r>
              <a:rPr lang="en-US" sz="1400">
                <a:solidFill>
                  <a:srgbClr val="0043B2"/>
                </a:solidFill>
                <a:latin typeface="Arial"/>
                <a:ea typeface="Arial"/>
                <a:cs typeface="Arial"/>
                <a:sym typeface="Arial"/>
              </a:rPr>
              <a:t>/</a:t>
            </a:r>
            <a:r>
              <a:rPr lang="en-US" sz="1400">
                <a:solidFill>
                  <a:srgbClr val="FF0000"/>
                </a:solidFill>
                <a:latin typeface="Arial"/>
                <a:ea typeface="Arial"/>
                <a:cs typeface="Arial"/>
                <a:sym typeface="Arial"/>
              </a:rPr>
              <a:t> </a:t>
            </a:r>
            <a:r>
              <a:rPr lang="en-US" sz="1400">
                <a:solidFill>
                  <a:srgbClr val="0043B2"/>
                </a:solidFill>
                <a:latin typeface="Arial"/>
                <a:ea typeface="Arial"/>
                <a:cs typeface="Arial"/>
                <a:sym typeface="Arial"/>
              </a:rPr>
              <a:t>reports / sales. txt</a:t>
            </a:r>
            <a:endParaRPr sz="1400">
              <a:solidFill>
                <a:srgbClr val="0043B2"/>
              </a:solidFill>
              <a:latin typeface="Arial"/>
              <a:ea typeface="Arial"/>
              <a:cs typeface="Arial"/>
              <a:sym typeface="Arial"/>
            </a:endParaRPr>
          </a:p>
        </p:txBody>
      </p:sp>
      <p:pic>
        <p:nvPicPr>
          <p:cNvPr id="3553" name="Google Shape;3553;p103"/>
          <p:cNvPicPr preferRelativeResize="0"/>
          <p:nvPr/>
        </p:nvPicPr>
        <p:blipFill rotWithShape="1">
          <a:blip r:embed="rId3">
            <a:alphaModFix/>
          </a:blip>
          <a:srcRect b="0" l="0" r="0" t="0"/>
          <a:stretch/>
        </p:blipFill>
        <p:spPr>
          <a:xfrm>
            <a:off x="927099" y="3798847"/>
            <a:ext cx="1379541" cy="1150932"/>
          </a:xfrm>
          <a:prstGeom prst="rect">
            <a:avLst/>
          </a:prstGeom>
          <a:noFill/>
          <a:ln>
            <a:noFill/>
          </a:ln>
        </p:spPr>
      </p:pic>
      <p:pic>
        <p:nvPicPr>
          <p:cNvPr id="3554" name="Google Shape;3554;p103"/>
          <p:cNvPicPr preferRelativeResize="0"/>
          <p:nvPr/>
        </p:nvPicPr>
        <p:blipFill rotWithShape="1">
          <a:blip r:embed="rId4">
            <a:alphaModFix/>
          </a:blip>
          <a:srcRect b="0" l="0" r="0" t="0"/>
          <a:stretch/>
        </p:blipFill>
        <p:spPr>
          <a:xfrm>
            <a:off x="7486013" y="3140968"/>
            <a:ext cx="1480187" cy="2607945"/>
          </a:xfrm>
          <a:prstGeom prst="rect">
            <a:avLst/>
          </a:prstGeom>
          <a:noFill/>
          <a:ln>
            <a:noFill/>
          </a:ln>
        </p:spPr>
      </p:pic>
      <p:sp>
        <p:nvSpPr>
          <p:cNvPr id="3555" name="Google Shape;3555;p103"/>
          <p:cNvSpPr/>
          <p:nvPr/>
        </p:nvSpPr>
        <p:spPr>
          <a:xfrm>
            <a:off x="1098940" y="3379736"/>
            <a:ext cx="103586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khách</a:t>
            </a:r>
            <a:endParaRPr sz="1400">
              <a:solidFill>
                <a:srgbClr val="0043B2"/>
              </a:solidFill>
              <a:latin typeface="Arial"/>
              <a:ea typeface="Arial"/>
              <a:cs typeface="Arial"/>
              <a:sym typeface="Arial"/>
            </a:endParaRPr>
          </a:p>
        </p:txBody>
      </p:sp>
      <p:sp>
        <p:nvSpPr>
          <p:cNvPr id="3556" name="Google Shape;3556;p103"/>
          <p:cNvSpPr/>
          <p:nvPr/>
        </p:nvSpPr>
        <p:spPr>
          <a:xfrm>
            <a:off x="7603838" y="2733797"/>
            <a:ext cx="119776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Cụm Hadoop</a:t>
            </a:r>
            <a:endParaRPr sz="1400">
              <a:solidFill>
                <a:srgbClr val="0043B2"/>
              </a:solidFill>
              <a:latin typeface="Arial"/>
              <a:ea typeface="Arial"/>
              <a:cs typeface="Arial"/>
              <a:sym typeface="Arial"/>
            </a:endParaRPr>
          </a:p>
        </p:txBody>
      </p:sp>
      <p:sp>
        <p:nvSpPr>
          <p:cNvPr id="3557" name="Google Shape;3557;p103"/>
          <p:cNvSpPr/>
          <p:nvPr/>
        </p:nvSpPr>
        <p:spPr>
          <a:xfrm rot="5400000">
            <a:off x="4762239" y="1783688"/>
            <a:ext cx="272466" cy="4313277"/>
          </a:xfrm>
          <a:prstGeom prst="upArrow">
            <a:avLst>
              <a:gd fmla="val 13610" name="adj1"/>
              <a:gd fmla="val 67857"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58" name="Google Shape;3558;p103"/>
          <p:cNvSpPr/>
          <p:nvPr/>
        </p:nvSpPr>
        <p:spPr>
          <a:xfrm rot="-5400000">
            <a:off x="4762239" y="2569715"/>
            <a:ext cx="272466" cy="4313277"/>
          </a:xfrm>
          <a:prstGeom prst="upArrow">
            <a:avLst>
              <a:gd fmla="val 13610" name="adj1"/>
              <a:gd fmla="val 67857"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3" name="Shape 3563"/>
        <p:cNvGrpSpPr/>
        <p:nvPr/>
      </p:nvGrpSpPr>
      <p:grpSpPr>
        <a:xfrm>
          <a:off x="0" y="0"/>
          <a:ext cx="0" cy="0"/>
          <a:chOff x="0" y="0"/>
          <a:chExt cx="0" cy="0"/>
        </a:xfrm>
      </p:grpSpPr>
      <p:sp>
        <p:nvSpPr>
          <p:cNvPr id="3564" name="Google Shape;3564;p104"/>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3565" name="Google Shape;3565;p10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Các lệnh Shell của hệ thống tập tin HDFS</a:t>
            </a:r>
            <a:endParaRPr/>
          </a:p>
        </p:txBody>
      </p:sp>
      <p:sp>
        <p:nvSpPr>
          <p:cNvPr id="3566" name="Google Shape;3566;p10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graphicFrame>
        <p:nvGraphicFramePr>
          <p:cNvPr id="3567" name="Google Shape;3567;p104"/>
          <p:cNvGraphicFramePr/>
          <p:nvPr/>
        </p:nvGraphicFramePr>
        <p:xfrm>
          <a:off x="523876" y="2233625"/>
          <a:ext cx="3000000" cy="3000000"/>
        </p:xfrm>
        <a:graphic>
          <a:graphicData uri="http://schemas.openxmlformats.org/drawingml/2006/table">
            <a:tbl>
              <a:tblPr bandRow="1" firstRow="1">
                <a:noFill/>
                <a:tableStyleId>{22BF85D2-D452-40D2-9DF7-7D4F837A9677}</a:tableStyleId>
              </a:tblPr>
              <a:tblGrid>
                <a:gridCol w="2645275"/>
                <a:gridCol w="5724000"/>
              </a:tblGrid>
              <a:tr h="430850">
                <a:tc>
                  <a:txBody>
                    <a:bodyPr/>
                    <a:lstStyle/>
                    <a:p>
                      <a:pPr indent="0" lvl="0" marL="0" marR="0" rtl="0" algn="ctr">
                        <a:lnSpc>
                          <a:spcPct val="100000"/>
                        </a:lnSpc>
                        <a:spcBef>
                          <a:spcPts val="0"/>
                        </a:spcBef>
                        <a:spcAft>
                          <a:spcPts val="0"/>
                        </a:spcAft>
                        <a:buClr>
                          <a:srgbClr val="1D48D1"/>
                        </a:buClr>
                        <a:buSzPts val="1300"/>
                        <a:buFont typeface="Arial"/>
                        <a:buNone/>
                      </a:pPr>
                      <a:r>
                        <a:rPr b="0" lang="en-US" sz="1300" u="none" cap="none" strike="noStrike">
                          <a:solidFill>
                            <a:srgbClr val="1D48D1"/>
                          </a:solidFill>
                          <a:latin typeface="Arial"/>
                          <a:ea typeface="Arial"/>
                          <a:cs typeface="Arial"/>
                          <a:sym typeface="Arial"/>
                        </a:rPr>
                        <a:t>Lệnh</a:t>
                      </a:r>
                      <a:endParaRPr b="0" sz="1300" u="none" cap="none" strike="noStrike">
                        <a:solidFill>
                          <a:srgbClr val="1D48D1"/>
                        </a:solidFill>
                        <a:latin typeface="Arial"/>
                        <a:ea typeface="Arial"/>
                        <a:cs typeface="Arial"/>
                        <a:sym typeface="Arial"/>
                      </a:endParaRPr>
                    </a:p>
                  </a:txBody>
                  <a:tcPr marT="43500" marB="43500" marR="87000" marL="87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300"/>
                        <a:buFont typeface="Arial"/>
                        <a:buNone/>
                      </a:pPr>
                      <a:r>
                        <a:rPr b="0" lang="en-US" sz="1300" u="none" cap="none" strike="noStrike">
                          <a:solidFill>
                            <a:srgbClr val="1D48D1"/>
                          </a:solidFill>
                          <a:latin typeface="Arial"/>
                          <a:ea typeface="Arial"/>
                          <a:cs typeface="Arial"/>
                          <a:sym typeface="Arial"/>
                        </a:rPr>
                        <a:t>Mô tả</a:t>
                      </a:r>
                      <a:endParaRPr b="0" sz="1300" u="none" cap="none" strike="noStrike">
                        <a:solidFill>
                          <a:srgbClr val="1D48D1"/>
                        </a:solidFill>
                        <a:latin typeface="Arial"/>
                        <a:ea typeface="Arial"/>
                        <a:cs typeface="Arial"/>
                        <a:sym typeface="Arial"/>
                      </a:endParaRPr>
                    </a:p>
                  </a:txBody>
                  <a:tcPr marT="43500" marB="43500" marR="87000" marL="87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77675">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ls</a:t>
                      </a:r>
                      <a:endParaRPr b="0" sz="1200" u="none" cap="none" strike="noStrike">
                        <a:solidFill>
                          <a:srgbClr val="262626"/>
                        </a:solidFill>
                        <a:latin typeface="Arial"/>
                        <a:ea typeface="Arial"/>
                        <a:cs typeface="Arial"/>
                        <a:sym typeface="Arial"/>
                      </a:endParaRPr>
                    </a:p>
                  </a:txBody>
                  <a:tcPr marT="43500" marB="43500" marR="87000" marL="87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300"/>
                        <a:buFont typeface="Arial"/>
                        <a:buNone/>
                      </a:pPr>
                      <a:r>
                        <a:rPr lang="en-US" sz="1300" u="none" cap="none" strike="noStrike">
                          <a:latin typeface="Arial"/>
                          <a:ea typeface="Arial"/>
                          <a:cs typeface="Arial"/>
                          <a:sym typeface="Arial"/>
                        </a:rPr>
                        <a:t>liệt kê nội dung của các thư mục</a:t>
                      </a:r>
                      <a:endParaRPr sz="1300" u="none" cap="none" strike="noStrike">
                        <a:latin typeface="Arial"/>
                        <a:ea typeface="Arial"/>
                        <a:cs typeface="Arial"/>
                        <a:sym typeface="Arial"/>
                      </a:endParaRPr>
                    </a:p>
                  </a:txBody>
                  <a:tcPr marT="43500" marB="43500" marR="87000" marL="8700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7675">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du</a:t>
                      </a:r>
                      <a:endParaRPr/>
                    </a:p>
                  </a:txBody>
                  <a:tcPr marT="43500" marB="43500" marR="87000" marL="87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300"/>
                        <a:buFont typeface="Arial"/>
                        <a:buNone/>
                      </a:pPr>
                      <a:r>
                        <a:rPr lang="en-US" sz="1300" u="none" cap="none" strike="noStrike">
                          <a:latin typeface="Arial"/>
                          <a:ea typeface="Arial"/>
                          <a:cs typeface="Arial"/>
                          <a:sym typeface="Arial"/>
                        </a:rPr>
                        <a:t>hiển thị việc sử dụng đĩa</a:t>
                      </a:r>
                      <a:endParaRPr sz="1300" u="none" cap="none" strike="noStrike">
                        <a:latin typeface="Arial"/>
                        <a:ea typeface="Arial"/>
                        <a:cs typeface="Arial"/>
                        <a:sym typeface="Arial"/>
                      </a:endParaRPr>
                    </a:p>
                  </a:txBody>
                  <a:tcPr marT="43500" marB="43500" marR="87000" marL="8700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9975">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count</a:t>
                      </a:r>
                      <a:endParaRPr/>
                    </a:p>
                  </a:txBody>
                  <a:tcPr marT="43500" marB="43500" marR="87000" marL="87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300"/>
                        <a:buFont typeface="Arial"/>
                        <a:buNone/>
                      </a:pPr>
                      <a:r>
                        <a:rPr lang="en-US" sz="1300" u="none" cap="none" strike="noStrike">
                          <a:latin typeface="Arial"/>
                          <a:ea typeface="Arial"/>
                          <a:cs typeface="Arial"/>
                          <a:sym typeface="Arial"/>
                        </a:rPr>
                        <a:t>đếm số lượng thư mục, tệp và byte trong một đường dẫn</a:t>
                      </a:r>
                      <a:endParaRPr sz="1300" u="none" cap="none" strike="noStrike">
                        <a:latin typeface="Arial"/>
                        <a:ea typeface="Arial"/>
                        <a:cs typeface="Arial"/>
                        <a:sym typeface="Arial"/>
                      </a:endParaRPr>
                    </a:p>
                  </a:txBody>
                  <a:tcPr marT="43500" marB="43500" marR="87000" marL="8700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92950">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chgrp, chown, chmod</a:t>
                      </a:r>
                      <a:endParaRPr/>
                    </a:p>
                  </a:txBody>
                  <a:tcPr marT="43500" marB="43500" marR="87000" marL="87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300"/>
                        <a:buFont typeface="Arial"/>
                        <a:buNone/>
                      </a:pPr>
                      <a:r>
                        <a:rPr lang="en-US" sz="1300" u="none" cap="none" strike="noStrike">
                          <a:latin typeface="Arial"/>
                          <a:ea typeface="Arial"/>
                          <a:cs typeface="Arial"/>
                          <a:sym typeface="Arial"/>
                        </a:rPr>
                        <a:t>thay đổi quyền truy cập tập tin và thư mục</a:t>
                      </a:r>
                      <a:endParaRPr b="0" sz="1300" u="none" cap="none" strike="noStrike">
                        <a:latin typeface="Arial"/>
                        <a:ea typeface="Arial"/>
                        <a:cs typeface="Arial"/>
                        <a:sym typeface="Arial"/>
                      </a:endParaRPr>
                    </a:p>
                  </a:txBody>
                  <a:tcPr marT="43500" marB="43500" marR="87000" marL="87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7675">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stat</a:t>
                      </a:r>
                      <a:endParaRPr b="0" sz="1200" u="none" cap="none" strike="noStrike">
                        <a:solidFill>
                          <a:srgbClr val="262626"/>
                        </a:solidFill>
                        <a:latin typeface="Arial"/>
                        <a:ea typeface="Arial"/>
                        <a:cs typeface="Arial"/>
                        <a:sym typeface="Arial"/>
                      </a:endParaRPr>
                    </a:p>
                  </a:txBody>
                  <a:tcPr marT="43500" marB="43500" marR="87000" marL="87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in số liệu thống kê về một tập tin hoặc thư mục</a:t>
                      </a:r>
                      <a:endParaRPr b="0" sz="1300">
                        <a:latin typeface="Arial"/>
                        <a:ea typeface="Arial"/>
                        <a:cs typeface="Arial"/>
                        <a:sym typeface="Arial"/>
                      </a:endParaRPr>
                    </a:p>
                  </a:txBody>
                  <a:tcPr marT="43500" marB="43500" marR="87000" marL="8700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7675">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cat, text</a:t>
                      </a:r>
                      <a:endParaRPr b="0" sz="1200">
                        <a:solidFill>
                          <a:srgbClr val="262626"/>
                        </a:solidFill>
                        <a:latin typeface="Arial"/>
                        <a:ea typeface="Arial"/>
                        <a:cs typeface="Arial"/>
                        <a:sym typeface="Arial"/>
                      </a:endParaRPr>
                    </a:p>
                  </a:txBody>
                  <a:tcPr marT="43500" marB="43500" marR="87000" marL="87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300"/>
                        <a:buFont typeface="Arial"/>
                        <a:buNone/>
                      </a:pPr>
                      <a:r>
                        <a:rPr lang="en-US" sz="1300">
                          <a:latin typeface="Arial"/>
                          <a:ea typeface="Arial"/>
                          <a:cs typeface="Arial"/>
                          <a:sym typeface="Arial"/>
                        </a:rPr>
                        <a:t>hiển thị nội dung của các tập tin</a:t>
                      </a:r>
                      <a:endParaRPr/>
                    </a:p>
                  </a:txBody>
                  <a:tcPr marT="43500" marB="43500" marR="87000" marL="87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7675">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tail</a:t>
                      </a:r>
                      <a:endParaRPr b="0" sz="1200">
                        <a:solidFill>
                          <a:srgbClr val="262626"/>
                        </a:solidFill>
                        <a:latin typeface="Arial"/>
                        <a:ea typeface="Arial"/>
                        <a:cs typeface="Arial"/>
                        <a:sym typeface="Arial"/>
                      </a:endParaRPr>
                    </a:p>
                  </a:txBody>
                  <a:tcPr marT="43500" marB="43500" marR="87000" marL="87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300"/>
                        <a:buFont typeface="Arial"/>
                        <a:buNone/>
                      </a:pPr>
                      <a:r>
                        <a:rPr lang="en-US" sz="1300">
                          <a:latin typeface="Arial"/>
                          <a:ea typeface="Arial"/>
                          <a:cs typeface="Arial"/>
                          <a:sym typeface="Arial"/>
                        </a:rPr>
                        <a:t>hiển thị 1KB cuối cùng của nội dung tệp</a:t>
                      </a:r>
                      <a:endParaRPr sz="1300">
                        <a:latin typeface="Arial"/>
                        <a:ea typeface="Arial"/>
                        <a:cs typeface="Arial"/>
                        <a:sym typeface="Arial"/>
                      </a:endParaRPr>
                    </a:p>
                  </a:txBody>
                  <a:tcPr marT="43500" marB="43500" marR="87000" marL="8700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7675">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get, copyToLocal</a:t>
                      </a:r>
                      <a:endParaRPr b="0" sz="1200">
                        <a:solidFill>
                          <a:srgbClr val="262626"/>
                        </a:solidFill>
                        <a:latin typeface="Arial"/>
                        <a:ea typeface="Arial"/>
                        <a:cs typeface="Arial"/>
                        <a:sym typeface="Arial"/>
                      </a:endParaRPr>
                    </a:p>
                  </a:txBody>
                  <a:tcPr marT="43500" marB="43500" marR="87000" marL="87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300"/>
                        <a:buFont typeface="Arial"/>
                        <a:buNone/>
                      </a:pPr>
                      <a:r>
                        <a:rPr lang="en-US" sz="1300">
                          <a:latin typeface="Arial"/>
                          <a:ea typeface="Arial"/>
                          <a:cs typeface="Arial"/>
                          <a:sym typeface="Arial"/>
                        </a:rPr>
                        <a:t>các lệnh giống hệt nhau sao chép tệp từ HDFS sang hệ thống tệp cục bộ</a:t>
                      </a:r>
                      <a:endParaRPr sz="1300">
                        <a:latin typeface="Arial"/>
                        <a:ea typeface="Arial"/>
                        <a:cs typeface="Arial"/>
                        <a:sym typeface="Arial"/>
                      </a:endParaRPr>
                    </a:p>
                  </a:txBody>
                  <a:tcPr marT="43500" marB="43500" marR="87000" marL="8700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7675">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put, copyFromLocal</a:t>
                      </a:r>
                      <a:endParaRPr b="0" sz="1200">
                        <a:solidFill>
                          <a:srgbClr val="262626"/>
                        </a:solidFill>
                        <a:latin typeface="Arial"/>
                        <a:ea typeface="Arial"/>
                        <a:cs typeface="Arial"/>
                        <a:sym typeface="Arial"/>
                      </a:endParaRPr>
                    </a:p>
                  </a:txBody>
                  <a:tcPr marT="43500" marB="43500" marR="87000" marL="87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300"/>
                        <a:buFont typeface="Arial"/>
                        <a:buNone/>
                      </a:pPr>
                      <a:r>
                        <a:rPr lang="en-US" sz="1300">
                          <a:latin typeface="Arial"/>
                          <a:ea typeface="Arial"/>
                          <a:cs typeface="Arial"/>
                          <a:sym typeface="Arial"/>
                        </a:rPr>
                        <a:t>các lệnh giống hệt nhau sao chép tệp từ hệ thống tệp cục bộ vào HDFS</a:t>
                      </a:r>
                      <a:endParaRPr/>
                    </a:p>
                  </a:txBody>
                  <a:tcPr marT="43500" marB="43500" marR="87000" marL="8700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7675">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getmerge</a:t>
                      </a:r>
                      <a:endParaRPr b="0" sz="1200">
                        <a:solidFill>
                          <a:srgbClr val="262626"/>
                        </a:solidFill>
                        <a:latin typeface="Arial"/>
                        <a:ea typeface="Arial"/>
                        <a:cs typeface="Arial"/>
                        <a:sym typeface="Arial"/>
                      </a:endParaRPr>
                    </a:p>
                  </a:txBody>
                  <a:tcPr marT="43500" marB="43500" marR="87000" marL="87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300"/>
                        <a:buFont typeface="Arial"/>
                        <a:buNone/>
                      </a:pPr>
                      <a:r>
                        <a:rPr lang="en-US" sz="1300">
                          <a:latin typeface="Arial"/>
                          <a:ea typeface="Arial"/>
                          <a:cs typeface="Arial"/>
                          <a:sym typeface="Arial"/>
                        </a:rPr>
                        <a:t>lấy một tập hợp các tệp và hợp nhất chúng thành một tệp duy nhất</a:t>
                      </a:r>
                      <a:endParaRPr sz="1300">
                        <a:latin typeface="Arial"/>
                        <a:ea typeface="Arial"/>
                        <a:cs typeface="Arial"/>
                        <a:sym typeface="Arial"/>
                      </a:endParaRPr>
                    </a:p>
                  </a:txBody>
                  <a:tcPr marT="43500" marB="43500" marR="87000" marL="8700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2" name="Shape 3572"/>
        <p:cNvGrpSpPr/>
        <p:nvPr/>
      </p:nvGrpSpPr>
      <p:grpSpPr>
        <a:xfrm>
          <a:off x="0" y="0"/>
          <a:ext cx="0" cy="0"/>
          <a:chOff x="0" y="0"/>
          <a:chExt cx="0" cy="0"/>
        </a:xfrm>
      </p:grpSpPr>
      <p:sp>
        <p:nvSpPr>
          <p:cNvPr id="3573" name="Google Shape;3573;p105"/>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3574" name="Google Shape;3574;p105"/>
          <p:cNvSpPr txBox="1"/>
          <p:nvPr>
            <p:ph idx="2" type="body"/>
          </p:nvPr>
        </p:nvSpPr>
        <p:spPr>
          <a:xfrm>
            <a:off x="535872" y="1523052"/>
            <a:ext cx="89321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Các lệnh Shell của hệ thống tập tin HDFS</a:t>
            </a:r>
            <a:endParaRPr/>
          </a:p>
        </p:txBody>
      </p:sp>
      <p:sp>
        <p:nvSpPr>
          <p:cNvPr id="3575" name="Google Shape;3575;p10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graphicFrame>
        <p:nvGraphicFramePr>
          <p:cNvPr id="3576" name="Google Shape;3576;p105"/>
          <p:cNvGraphicFramePr/>
          <p:nvPr/>
        </p:nvGraphicFramePr>
        <p:xfrm>
          <a:off x="554435" y="2330618"/>
          <a:ext cx="3000000" cy="3000000"/>
        </p:xfrm>
        <a:graphic>
          <a:graphicData uri="http://schemas.openxmlformats.org/drawingml/2006/table">
            <a:tbl>
              <a:tblPr bandRow="1" firstRow="1">
                <a:noFill/>
                <a:tableStyleId>{22BF85D2-D452-40D2-9DF7-7D4F837A9677}</a:tableStyleId>
              </a:tblPr>
              <a:tblGrid>
                <a:gridCol w="2780500"/>
                <a:gridCol w="6016625"/>
              </a:tblGrid>
              <a:tr h="452875">
                <a:tc>
                  <a:txBody>
                    <a:bodyPr/>
                    <a:lstStyle/>
                    <a:p>
                      <a:pPr indent="0" lvl="0" marL="0" marR="0" rtl="0" algn="ctr">
                        <a:lnSpc>
                          <a:spcPct val="100000"/>
                        </a:lnSpc>
                        <a:spcBef>
                          <a:spcPts val="0"/>
                        </a:spcBef>
                        <a:spcAft>
                          <a:spcPts val="0"/>
                        </a:spcAft>
                        <a:buClr>
                          <a:srgbClr val="1D48D1"/>
                        </a:buClr>
                        <a:buSzPts val="1400"/>
                        <a:buFont typeface="Arial"/>
                        <a:buNone/>
                      </a:pPr>
                      <a:r>
                        <a:rPr b="0" lang="en-US" sz="1400">
                          <a:solidFill>
                            <a:srgbClr val="1D48D1"/>
                          </a:solidFill>
                          <a:latin typeface="Arial"/>
                          <a:ea typeface="Arial"/>
                          <a:cs typeface="Arial"/>
                          <a:sym typeface="Arial"/>
                        </a:rPr>
                        <a:t>Lệnh</a:t>
                      </a:r>
                      <a:endParaRPr b="0" sz="1400">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a:solidFill>
                            <a:srgbClr val="1D48D1"/>
                          </a:solidFill>
                          <a:latin typeface="Arial"/>
                          <a:ea typeface="Arial"/>
                          <a:cs typeface="Arial"/>
                          <a:sym typeface="Arial"/>
                        </a:rPr>
                        <a:t>Mô</a:t>
                      </a:r>
                      <a:r>
                        <a:rPr b="0" lang="en-US" sz="1400">
                          <a:solidFill>
                            <a:srgbClr val="1D48D1"/>
                          </a:solidFill>
                          <a:latin typeface="Arial"/>
                          <a:ea typeface="Arial"/>
                          <a:cs typeface="Arial"/>
                          <a:sym typeface="Arial"/>
                        </a:rPr>
                        <a:t> tả</a:t>
                      </a:r>
                      <a:endParaRPr b="0" sz="1400">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97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mv</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400"/>
                        <a:buFont typeface="Arial"/>
                        <a:buNone/>
                      </a:pPr>
                      <a:r>
                        <a:rPr lang="en-US" sz="1400"/>
                        <a:t>di chuyển một tệp trong HDFS</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97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cp</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Clr>
                          <a:schemeClr val="dk1"/>
                        </a:buClr>
                        <a:buSzPts val="1400"/>
                        <a:buFont typeface="Arial"/>
                        <a:buNone/>
                      </a:pPr>
                      <a:r>
                        <a:rPr lang="en-US" sz="1400"/>
                        <a:t>sao chép tệp sang vị trí khác trong HDFS</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7025">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mkdir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Clr>
                          <a:schemeClr val="dk1"/>
                        </a:buClr>
                        <a:buSzPts val="1400"/>
                        <a:buFont typeface="Arial"/>
                        <a:buNone/>
                      </a:pPr>
                      <a:r>
                        <a:rPr lang="en-US" sz="1400"/>
                        <a:t>tạo một thư mục mới trong HDFS</a:t>
                      </a:r>
                      <a:endParaRPr sz="1400"/>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97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rm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Clr>
                          <a:schemeClr val="dk1"/>
                        </a:buClr>
                        <a:buSzPts val="1400"/>
                        <a:buFont typeface="Arial"/>
                        <a:buNone/>
                      </a:pPr>
                      <a:r>
                        <a:rPr lang="en-US" sz="1400"/>
                        <a:t>xóa một tệp (vào thư mục Thùng rác)</a:t>
                      </a:r>
                      <a:endParaRPr sz="1400"/>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97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rm -R</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Clr>
                          <a:schemeClr val="dk1"/>
                        </a:buClr>
                        <a:buSzPts val="1400"/>
                        <a:buFont typeface="Arial"/>
                        <a:buNone/>
                      </a:pPr>
                      <a:r>
                        <a:rPr lang="en-US" sz="1400"/>
                        <a:t>xóa các thư mục và xóa đệ quy mọi tệp và thư mục con (vào thư mục Thùng rác)</a:t>
                      </a:r>
                      <a:endParaRPr sz="1400"/>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97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test</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Clr>
                          <a:schemeClr val="dk1"/>
                        </a:buClr>
                        <a:buSzPts val="1400"/>
                        <a:buFont typeface="Arial"/>
                        <a:buNone/>
                      </a:pPr>
                      <a:r>
                        <a:rPr lang="en-US" sz="1400"/>
                        <a:t>kiểm tra nếu một tập tin tồn tại</a:t>
                      </a:r>
                      <a:endParaRPr sz="1400"/>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97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touch</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Clr>
                          <a:schemeClr val="dk1"/>
                        </a:buClr>
                        <a:buSzPts val="1400"/>
                        <a:buFont typeface="Arial"/>
                        <a:buNone/>
                      </a:pPr>
                      <a:r>
                        <a:rPr lang="en-US" sz="1400"/>
                        <a:t>ghi dấu thời gian vào một tệp mới</a:t>
                      </a:r>
                      <a:endParaRPr sz="1400"/>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97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expunge</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Clr>
                          <a:schemeClr val="dk1"/>
                        </a:buClr>
                        <a:buSzPts val="1400"/>
                        <a:buFont typeface="Arial"/>
                        <a:buNone/>
                      </a:pPr>
                      <a:r>
                        <a:rPr lang="en-US" sz="1400"/>
                        <a:t>làm trống thư mục Thùng rác của người dùng</a:t>
                      </a:r>
                      <a:endParaRPr sz="1400"/>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1" name="Shape 3581"/>
        <p:cNvGrpSpPr/>
        <p:nvPr/>
      </p:nvGrpSpPr>
      <p:grpSpPr>
        <a:xfrm>
          <a:off x="0" y="0"/>
          <a:ext cx="0" cy="0"/>
          <a:chOff x="0" y="0"/>
          <a:chExt cx="0" cy="0"/>
        </a:xfrm>
      </p:grpSpPr>
      <p:sp>
        <p:nvSpPr>
          <p:cNvPr id="3582" name="Google Shape;3582;p106"/>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3583" name="Google Shape;3583;p10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Truy cập HDFS từ HUE </a:t>
            </a:r>
            <a:endParaRPr/>
          </a:p>
        </p:txBody>
      </p:sp>
      <p:sp>
        <p:nvSpPr>
          <p:cNvPr id="3584" name="Google Shape;3584;p10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585" name="Google Shape;3585;p10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Trải nghiệm người dùng Hadoop (HUE) là một công cụ dựa trên GUI để truy cập HDFS</a:t>
            </a:r>
            <a:endParaRPr/>
          </a:p>
          <a:p>
            <a:pPr indent="-182563" lvl="1" marL="360363" rtl="0" algn="l">
              <a:lnSpc>
                <a:spcPct val="138461"/>
              </a:lnSpc>
              <a:spcBef>
                <a:spcPts val="500"/>
              </a:spcBef>
              <a:spcAft>
                <a:spcPts val="0"/>
              </a:spcAft>
              <a:buClr>
                <a:srgbClr val="262626"/>
              </a:buClr>
              <a:buSzPts val="1040"/>
              <a:buChar char="•"/>
            </a:pPr>
            <a:r>
              <a:rPr lang="en-US"/>
              <a:t>Tạo, di chuyển, đổi tên, sửa đổi, tải lên, tải xuống và xóa các thư mục và tệp</a:t>
            </a:r>
            <a:endParaRPr/>
          </a:p>
          <a:p>
            <a:pPr indent="-182563" lvl="1" marL="360363" rtl="0" algn="l">
              <a:lnSpc>
                <a:spcPct val="138461"/>
              </a:lnSpc>
              <a:spcBef>
                <a:spcPts val="500"/>
              </a:spcBef>
              <a:spcAft>
                <a:spcPts val="0"/>
              </a:spcAft>
              <a:buClr>
                <a:srgbClr val="262626"/>
              </a:buClr>
              <a:buSzPts val="1040"/>
              <a:buChar char="•"/>
            </a:pPr>
            <a:r>
              <a:rPr lang="en-US"/>
              <a:t>Xem nội dung tệp văn bản</a:t>
            </a:r>
            <a:endParaRPr/>
          </a:p>
        </p:txBody>
      </p:sp>
      <p:pic>
        <p:nvPicPr>
          <p:cNvPr descr="Hue - The open source SQL Assistant for Data Warehouses" id="3586" name="Google Shape;3586;p106"/>
          <p:cNvPicPr preferRelativeResize="0"/>
          <p:nvPr/>
        </p:nvPicPr>
        <p:blipFill rotWithShape="1">
          <a:blip r:embed="rId3">
            <a:alphaModFix/>
          </a:blip>
          <a:srcRect b="0" l="0" r="0" t="0"/>
          <a:stretch/>
        </p:blipFill>
        <p:spPr>
          <a:xfrm>
            <a:off x="2210996" y="3140968"/>
            <a:ext cx="5484007" cy="30600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1" name="Shape 3591"/>
        <p:cNvGrpSpPr/>
        <p:nvPr/>
      </p:nvGrpSpPr>
      <p:grpSpPr>
        <a:xfrm>
          <a:off x="0" y="0"/>
          <a:ext cx="0" cy="0"/>
          <a:chOff x="0" y="0"/>
          <a:chExt cx="0" cy="0"/>
        </a:xfrm>
      </p:grpSpPr>
      <p:sp>
        <p:nvSpPr>
          <p:cNvPr id="3592" name="Google Shape;3592;p107"/>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3593" name="Google Shape;3593;p10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Giao diện người dùng web NameNode</a:t>
            </a:r>
            <a:endParaRPr/>
          </a:p>
        </p:txBody>
      </p:sp>
      <p:sp>
        <p:nvSpPr>
          <p:cNvPr id="3594" name="Google Shape;3594;p10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595" name="Google Shape;3595;p10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Nhận báo cáo và tình trạng sức khỏe của dịch vụ HDFS</a:t>
            </a:r>
            <a:endParaRPr/>
          </a:p>
          <a:p>
            <a:pPr indent="-177800" lvl="0" marL="177800" rtl="0" algn="l">
              <a:lnSpc>
                <a:spcPct val="128571"/>
              </a:lnSpc>
              <a:spcBef>
                <a:spcPts val="1000"/>
              </a:spcBef>
              <a:spcAft>
                <a:spcPts val="0"/>
              </a:spcAft>
              <a:buClr>
                <a:srgbClr val="262626"/>
              </a:buClr>
              <a:buSzPts val="1400"/>
              <a:buFont typeface="Arial"/>
              <a:buChar char="•"/>
            </a:pPr>
            <a:r>
              <a:rPr lang="en-US"/>
              <a:t>Dung lượng DataNode và tình trạng sức khỏe</a:t>
            </a:r>
            <a:endParaRPr/>
          </a:p>
          <a:p>
            <a:pPr indent="-177800" lvl="0" marL="177800" rtl="0" algn="l">
              <a:lnSpc>
                <a:spcPct val="128571"/>
              </a:lnSpc>
              <a:spcBef>
                <a:spcPts val="1000"/>
              </a:spcBef>
              <a:spcAft>
                <a:spcPts val="0"/>
              </a:spcAft>
              <a:buClr>
                <a:srgbClr val="262626"/>
              </a:buClr>
              <a:buSzPts val="1400"/>
              <a:buFont typeface="Arial"/>
              <a:buChar char="•"/>
            </a:pPr>
            <a:r>
              <a:rPr lang="en-US"/>
              <a:t>Thông tin siêu dữ liệu tệp – ID khối, vị trí, v.v.</a:t>
            </a:r>
            <a:endParaRPr/>
          </a:p>
        </p:txBody>
      </p:sp>
      <p:pic>
        <p:nvPicPr>
          <p:cNvPr descr="HDFS Web UI - Hadoop Online Tutorials" id="3596" name="Google Shape;3596;p107"/>
          <p:cNvPicPr preferRelativeResize="0"/>
          <p:nvPr/>
        </p:nvPicPr>
        <p:blipFill rotWithShape="1">
          <a:blip r:embed="rId3">
            <a:alphaModFix/>
          </a:blip>
          <a:srcRect b="0" l="0" r="0" t="0"/>
          <a:stretch/>
        </p:blipFill>
        <p:spPr>
          <a:xfrm>
            <a:off x="2270707" y="3193074"/>
            <a:ext cx="5364586" cy="3069968"/>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1" name="Shape 3601"/>
        <p:cNvGrpSpPr/>
        <p:nvPr/>
      </p:nvGrpSpPr>
      <p:grpSpPr>
        <a:xfrm>
          <a:off x="0" y="0"/>
          <a:ext cx="0" cy="0"/>
          <a:chOff x="0" y="0"/>
          <a:chExt cx="0" cy="0"/>
        </a:xfrm>
      </p:grpSpPr>
      <p:sp>
        <p:nvSpPr>
          <p:cNvPr id="3602" name="Google Shape;3602;p108"/>
          <p:cNvSpPr txBox="1"/>
          <p:nvPr>
            <p:ph idx="1" type="body"/>
          </p:nvPr>
        </p:nvSpPr>
        <p:spPr>
          <a:xfrm>
            <a:off x="989700" y="3038807"/>
            <a:ext cx="8604000"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600"/>
              <a:buNone/>
            </a:pPr>
            <a:r>
              <a:rPr lang="en-US"/>
              <a:t>Kiến trúc Hadoop cho Big Data</a:t>
            </a:r>
            <a:endParaRPr/>
          </a:p>
        </p:txBody>
      </p:sp>
      <p:sp>
        <p:nvSpPr>
          <p:cNvPr id="3603" name="Google Shape;3603;p108"/>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3</a:t>
            </a:r>
            <a:endParaRPr/>
          </a:p>
        </p:txBody>
      </p:sp>
      <p:sp>
        <p:nvSpPr>
          <p:cNvPr id="3604" name="Google Shape;3604;p108"/>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3.1. Lưu trữ hệ thống tệp phân tán Hadoop</a:t>
            </a:r>
            <a:endParaRPr sz="1800">
              <a:solidFill>
                <a:srgbClr val="A5A5A5"/>
              </a:solidFill>
              <a:latin typeface="Arial"/>
              <a:ea typeface="Arial"/>
              <a:cs typeface="Arial"/>
              <a:sym typeface="Arial"/>
            </a:endParaRPr>
          </a:p>
        </p:txBody>
      </p:sp>
      <p:sp>
        <p:nvSpPr>
          <p:cNvPr id="3605" name="Google Shape;3605;p108"/>
          <p:cNvSpPr/>
          <p:nvPr/>
        </p:nvSpPr>
        <p:spPr>
          <a:xfrm>
            <a:off x="1051644" y="406523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3606" name="Google Shape;3606;p108"/>
          <p:cNvSpPr/>
          <p:nvPr/>
        </p:nvSpPr>
        <p:spPr>
          <a:xfrm>
            <a:off x="1234524" y="4496244"/>
            <a:ext cx="7083062"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3.2. Trình quản lý tài nguyên Yarn và kiến trúc máy tính</a:t>
            </a:r>
            <a:endParaRPr sz="1800">
              <a:solidFill>
                <a:srgbClr val="3F3F3F"/>
              </a:solidFill>
              <a:latin typeface="Arial"/>
              <a:ea typeface="Arial"/>
              <a:cs typeface="Arial"/>
              <a:sym typeface="Arial"/>
            </a:endParaRPr>
          </a:p>
        </p:txBody>
      </p:sp>
      <p:sp>
        <p:nvSpPr>
          <p:cNvPr id="3607" name="Google Shape;3607;p108"/>
          <p:cNvSpPr/>
          <p:nvPr/>
        </p:nvSpPr>
        <p:spPr>
          <a:xfrm>
            <a:off x="1051644" y="449507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2" name="Shape 3612"/>
        <p:cNvGrpSpPr/>
        <p:nvPr/>
      </p:nvGrpSpPr>
      <p:grpSpPr>
        <a:xfrm>
          <a:off x="0" y="0"/>
          <a:ext cx="0" cy="0"/>
          <a:chOff x="0" y="0"/>
          <a:chExt cx="0" cy="0"/>
        </a:xfrm>
      </p:grpSpPr>
      <p:sp>
        <p:nvSpPr>
          <p:cNvPr id="3613" name="Google Shape;3613;p109"/>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Trình quản lý tài nguyên Yarn và kiến trúc tính toán</a:t>
            </a:r>
            <a:endParaRPr/>
          </a:p>
        </p:txBody>
      </p:sp>
      <p:sp>
        <p:nvSpPr>
          <p:cNvPr id="3614" name="Google Shape;3614;p10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YARN là gì?</a:t>
            </a:r>
            <a:endParaRPr/>
          </a:p>
        </p:txBody>
      </p:sp>
      <p:sp>
        <p:nvSpPr>
          <p:cNvPr id="3615" name="Google Shape;3615;p10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616" name="Google Shape;3616;p10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Một nền tảng để quản lý tài nguyên trong cụm Hadoop</a:t>
            </a:r>
            <a:endParaRPr/>
          </a:p>
          <a:p>
            <a:pPr indent="-177800" lvl="0" marL="177800" rtl="0" algn="l">
              <a:lnSpc>
                <a:spcPct val="128571"/>
              </a:lnSpc>
              <a:spcBef>
                <a:spcPts val="1000"/>
              </a:spcBef>
              <a:spcAft>
                <a:spcPts val="0"/>
              </a:spcAft>
              <a:buClr>
                <a:srgbClr val="262626"/>
              </a:buClr>
              <a:buSzPts val="1400"/>
              <a:buFont typeface="Arial"/>
              <a:buChar char="•"/>
            </a:pPr>
            <a:r>
              <a:rPr lang="en-US"/>
              <a:t>Tuy nhiên, một nhà đàm phán tài nguyên khác</a:t>
            </a:r>
            <a:endParaRPr/>
          </a:p>
          <a:p>
            <a:pPr indent="-177800" lvl="0" marL="177800" rtl="0" algn="l">
              <a:lnSpc>
                <a:spcPct val="128571"/>
              </a:lnSpc>
              <a:spcBef>
                <a:spcPts val="1000"/>
              </a:spcBef>
              <a:spcAft>
                <a:spcPts val="0"/>
              </a:spcAft>
              <a:buClr>
                <a:srgbClr val="262626"/>
              </a:buClr>
              <a:buSzPts val="1400"/>
              <a:buFont typeface="Arial"/>
              <a:buChar char="•"/>
            </a:pPr>
            <a:r>
              <a:rPr lang="en-US"/>
              <a:t>Kiến trúc Master/Slave</a:t>
            </a:r>
            <a:endParaRPr/>
          </a:p>
          <a:p>
            <a:pPr indent="-177800" lvl="0" marL="177800" rtl="0" algn="l">
              <a:lnSpc>
                <a:spcPct val="128571"/>
              </a:lnSpc>
              <a:spcBef>
                <a:spcPts val="1000"/>
              </a:spcBef>
              <a:spcAft>
                <a:spcPts val="0"/>
              </a:spcAft>
              <a:buClr>
                <a:srgbClr val="262626"/>
              </a:buClr>
              <a:buSzPts val="1400"/>
              <a:buFont typeface="Arial"/>
              <a:buChar char="•"/>
            </a:pPr>
            <a:r>
              <a:rPr lang="en-US"/>
              <a:t>Khung cho các ứng dụng xử lý phân tán trên cụm để thực thi bằng tài nguyên cụm</a:t>
            </a:r>
            <a:endParaRPr/>
          </a:p>
          <a:p>
            <a:pPr indent="-182563" lvl="1" marL="360363" rtl="0" algn="l">
              <a:lnSpc>
                <a:spcPct val="138461"/>
              </a:lnSpc>
              <a:spcBef>
                <a:spcPts val="500"/>
              </a:spcBef>
              <a:spcAft>
                <a:spcPts val="0"/>
              </a:spcAft>
              <a:buClr>
                <a:srgbClr val="262626"/>
              </a:buClr>
              <a:buSzPts val="1040"/>
              <a:buChar char="•"/>
            </a:pPr>
            <a:r>
              <a:rPr lang="en-US"/>
              <a:t>MapReduce v2</a:t>
            </a:r>
            <a:endParaRPr/>
          </a:p>
          <a:p>
            <a:pPr indent="-182563" lvl="1" marL="360363" rtl="0" algn="l">
              <a:lnSpc>
                <a:spcPct val="138461"/>
              </a:lnSpc>
              <a:spcBef>
                <a:spcPts val="500"/>
              </a:spcBef>
              <a:spcAft>
                <a:spcPts val="0"/>
              </a:spcAft>
              <a:buClr>
                <a:srgbClr val="262626"/>
              </a:buClr>
              <a:buSzPts val="1040"/>
              <a:buChar char="•"/>
            </a:pPr>
            <a:r>
              <a:rPr lang="en-US"/>
              <a:t>Spark</a:t>
            </a:r>
            <a:endParaRPr/>
          </a:p>
          <a:p>
            <a:pPr indent="-182563" lvl="1" marL="360363" rtl="0" algn="l">
              <a:lnSpc>
                <a:spcPct val="138461"/>
              </a:lnSpc>
              <a:spcBef>
                <a:spcPts val="500"/>
              </a:spcBef>
              <a:spcAft>
                <a:spcPts val="0"/>
              </a:spcAft>
              <a:buClr>
                <a:srgbClr val="262626"/>
              </a:buClr>
              <a:buSzPts val="1040"/>
              <a:buChar char="•"/>
            </a:pPr>
            <a:r>
              <a:rPr lang="en-US"/>
              <a:t>Impala</a:t>
            </a:r>
            <a:endParaRPr/>
          </a:p>
          <a:p>
            <a:pPr indent="-182563" lvl="1" marL="360363" rtl="0" algn="l">
              <a:lnSpc>
                <a:spcPct val="138461"/>
              </a:lnSpc>
              <a:spcBef>
                <a:spcPts val="500"/>
              </a:spcBef>
              <a:spcAft>
                <a:spcPts val="0"/>
              </a:spcAft>
              <a:buClr>
                <a:srgbClr val="262626"/>
              </a:buClr>
              <a:buSzPts val="1040"/>
              <a:buChar char="•"/>
            </a:pPr>
            <a:r>
              <a:rPr lang="en-US"/>
              <a:t>Tìm kiếm</a:t>
            </a:r>
            <a:endParaRPr/>
          </a:p>
          <a:p>
            <a:pPr indent="-182563" lvl="1" marL="360363" rtl="0" algn="l">
              <a:lnSpc>
                <a:spcPct val="138461"/>
              </a:lnSpc>
              <a:spcBef>
                <a:spcPts val="500"/>
              </a:spcBef>
              <a:spcAft>
                <a:spcPts val="0"/>
              </a:spcAft>
              <a:buClr>
                <a:srgbClr val="262626"/>
              </a:buClr>
              <a:buSzPts val="1040"/>
              <a:buChar char="•"/>
            </a:pPr>
            <a:r>
              <a:rPr lang="en-US"/>
              <a:t>Truy vấn SQL</a:t>
            </a:r>
            <a:endParaRPr/>
          </a:p>
          <a:p>
            <a:pPr indent="-182563" lvl="1" marL="360363" rtl="0" algn="l">
              <a:lnSpc>
                <a:spcPct val="138461"/>
              </a:lnSpc>
              <a:spcBef>
                <a:spcPts val="500"/>
              </a:spcBef>
              <a:spcAft>
                <a:spcPts val="0"/>
              </a:spcAft>
              <a:buClr>
                <a:srgbClr val="262626"/>
              </a:buClr>
              <a:buSzPts val="1040"/>
              <a:buChar char="•"/>
            </a:pPr>
            <a:r>
              <a:rPr lang="en-US"/>
              <a:t>Học máy</a:t>
            </a:r>
            <a:endParaRPr/>
          </a:p>
          <a:p>
            <a:pPr indent="-182563" lvl="1" marL="360363" rtl="0" algn="l">
              <a:lnSpc>
                <a:spcPct val="138461"/>
              </a:lnSpc>
              <a:spcBef>
                <a:spcPts val="500"/>
              </a:spcBef>
              <a:spcAft>
                <a:spcPts val="0"/>
              </a:spcAft>
              <a:buClr>
                <a:srgbClr val="262626"/>
              </a:buClr>
              <a:buSzPts val="1040"/>
              <a:buChar char="•"/>
            </a:pPr>
            <a:r>
              <a:rPr lang="en-US"/>
              <a:t>Xử lý truyền phát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1"/>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Ứng dụng và xử lý Big Data</a:t>
            </a:r>
            <a:endParaRPr/>
          </a:p>
        </p:txBody>
      </p:sp>
      <p:sp>
        <p:nvSpPr>
          <p:cNvPr id="278" name="Google Shape;278;p1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Trường hợp sử dụng Big Data - Dự đoán</a:t>
            </a:r>
            <a:endParaRPr/>
          </a:p>
        </p:txBody>
      </p:sp>
      <p:sp>
        <p:nvSpPr>
          <p:cNvPr id="279" name="Google Shape;279;p1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280" name="Google Shape;280;p11"/>
          <p:cNvSpPr txBox="1"/>
          <p:nvPr>
            <p:ph idx="4" type="body"/>
          </p:nvPr>
        </p:nvSpPr>
        <p:spPr>
          <a:xfrm>
            <a:off x="535872" y="2226568"/>
            <a:ext cx="92177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Dự đoán lợi nhuận hoặc xu hướng trong tương lai bằng cách xác định các mẫu cụ thể từ dữ liệu tích lũy có liên quan</a:t>
            </a:r>
            <a:endParaRPr/>
          </a:p>
          <a:p>
            <a:pPr indent="-177800" lvl="0" marL="177800" rtl="0" algn="l">
              <a:lnSpc>
                <a:spcPct val="128571"/>
              </a:lnSpc>
              <a:spcBef>
                <a:spcPts val="1000"/>
              </a:spcBef>
              <a:spcAft>
                <a:spcPts val="0"/>
              </a:spcAft>
              <a:buClr>
                <a:srgbClr val="262626"/>
              </a:buClr>
              <a:buSzPts val="1400"/>
              <a:buFont typeface="Arial"/>
              <a:buChar char="•"/>
            </a:pPr>
            <a:r>
              <a:rPr lang="en-US"/>
              <a:t>Được sử dụng trong các ngành công nghiệp khác nhau</a:t>
            </a:r>
            <a:endParaRPr/>
          </a:p>
          <a:p>
            <a:pPr indent="-182563" lvl="1" marL="360363" rtl="0" algn="l">
              <a:lnSpc>
                <a:spcPct val="138461"/>
              </a:lnSpc>
              <a:spcBef>
                <a:spcPts val="500"/>
              </a:spcBef>
              <a:spcAft>
                <a:spcPts val="0"/>
              </a:spcAft>
              <a:buClr>
                <a:srgbClr val="262626"/>
              </a:buClr>
              <a:buSzPts val="1040"/>
              <a:buChar char="•"/>
            </a:pPr>
            <a:r>
              <a:rPr lang="en-US"/>
              <a:t>Phát triển sản phẩm</a:t>
            </a:r>
            <a:endParaRPr/>
          </a:p>
          <a:p>
            <a:pPr indent="-182563" lvl="1" marL="360363" rtl="0" algn="l">
              <a:lnSpc>
                <a:spcPct val="138461"/>
              </a:lnSpc>
              <a:spcBef>
                <a:spcPts val="500"/>
              </a:spcBef>
              <a:spcAft>
                <a:spcPts val="0"/>
              </a:spcAft>
              <a:buClr>
                <a:srgbClr val="262626"/>
              </a:buClr>
              <a:buSzPts val="1040"/>
              <a:buChar char="•"/>
            </a:pPr>
            <a:r>
              <a:rPr lang="en-US"/>
              <a:t>Quản lý rủi ro và bảo mật</a:t>
            </a:r>
            <a:endParaRPr/>
          </a:p>
          <a:p>
            <a:pPr indent="-182563" lvl="1" marL="360363" rtl="0" algn="l">
              <a:lnSpc>
                <a:spcPct val="138461"/>
              </a:lnSpc>
              <a:spcBef>
                <a:spcPts val="500"/>
              </a:spcBef>
              <a:spcAft>
                <a:spcPts val="0"/>
              </a:spcAft>
              <a:buClr>
                <a:srgbClr val="262626"/>
              </a:buClr>
              <a:buSzPts val="1040"/>
              <a:buChar char="•"/>
            </a:pPr>
            <a:r>
              <a:rPr lang="en-US"/>
              <a:t>Bảo trì dự đoán trong sản xuất</a:t>
            </a:r>
            <a:endParaRPr/>
          </a:p>
        </p:txBody>
      </p:sp>
      <p:grpSp>
        <p:nvGrpSpPr>
          <p:cNvPr id="281" name="Google Shape;281;p11"/>
          <p:cNvGrpSpPr/>
          <p:nvPr/>
        </p:nvGrpSpPr>
        <p:grpSpPr>
          <a:xfrm>
            <a:off x="1231455" y="3786111"/>
            <a:ext cx="7443095" cy="2624009"/>
            <a:chOff x="1311227" y="3816914"/>
            <a:chExt cx="7443095" cy="2624009"/>
          </a:xfrm>
        </p:grpSpPr>
        <p:grpSp>
          <p:nvGrpSpPr>
            <p:cNvPr id="282" name="Google Shape;282;p11"/>
            <p:cNvGrpSpPr/>
            <p:nvPr/>
          </p:nvGrpSpPr>
          <p:grpSpPr>
            <a:xfrm>
              <a:off x="1311227" y="4416825"/>
              <a:ext cx="1023624" cy="1093685"/>
              <a:chOff x="1413214" y="4255680"/>
              <a:chExt cx="1023624" cy="1093685"/>
            </a:xfrm>
          </p:grpSpPr>
          <p:sp>
            <p:nvSpPr>
              <p:cNvPr id="283" name="Google Shape;283;p11"/>
              <p:cNvSpPr txBox="1"/>
              <p:nvPr/>
            </p:nvSpPr>
            <p:spPr>
              <a:xfrm>
                <a:off x="1413214" y="4949255"/>
                <a:ext cx="102362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Dây chuyền sản xuất</a:t>
                </a:r>
                <a:endParaRPr sz="1000">
                  <a:solidFill>
                    <a:srgbClr val="0043B2"/>
                  </a:solidFill>
                  <a:latin typeface="Arial"/>
                  <a:ea typeface="Arial"/>
                  <a:cs typeface="Arial"/>
                  <a:sym typeface="Arial"/>
                </a:endParaRPr>
              </a:p>
            </p:txBody>
          </p:sp>
          <p:pic>
            <p:nvPicPr>
              <p:cNvPr id="284" name="Google Shape;284;p11"/>
              <p:cNvPicPr preferRelativeResize="0"/>
              <p:nvPr/>
            </p:nvPicPr>
            <p:blipFill rotWithShape="1">
              <a:blip r:embed="rId3">
                <a:alphaModFix/>
              </a:blip>
              <a:srcRect b="0" l="0" r="0" t="0"/>
              <a:stretch/>
            </p:blipFill>
            <p:spPr>
              <a:xfrm>
                <a:off x="1637048" y="4255680"/>
                <a:ext cx="667155" cy="675497"/>
              </a:xfrm>
              <a:prstGeom prst="rect">
                <a:avLst/>
              </a:prstGeom>
              <a:noFill/>
              <a:ln>
                <a:noFill/>
              </a:ln>
            </p:spPr>
          </p:pic>
        </p:grpSp>
        <p:grpSp>
          <p:nvGrpSpPr>
            <p:cNvPr id="285" name="Google Shape;285;p11"/>
            <p:cNvGrpSpPr/>
            <p:nvPr/>
          </p:nvGrpSpPr>
          <p:grpSpPr>
            <a:xfrm>
              <a:off x="7553239" y="5172517"/>
              <a:ext cx="1201083" cy="911383"/>
              <a:chOff x="7848358" y="4964865"/>
              <a:chExt cx="1201083" cy="911383"/>
            </a:xfrm>
          </p:grpSpPr>
          <p:sp>
            <p:nvSpPr>
              <p:cNvPr id="286" name="Google Shape;286;p11"/>
              <p:cNvSpPr txBox="1"/>
              <p:nvPr/>
            </p:nvSpPr>
            <p:spPr>
              <a:xfrm>
                <a:off x="7848358" y="5630027"/>
                <a:ext cx="1201083"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Trang tổng quan</a:t>
                </a:r>
                <a:endParaRPr sz="1000">
                  <a:solidFill>
                    <a:srgbClr val="0043B2"/>
                  </a:solidFill>
                  <a:latin typeface="Arial"/>
                  <a:ea typeface="Arial"/>
                  <a:cs typeface="Arial"/>
                  <a:sym typeface="Arial"/>
                </a:endParaRPr>
              </a:p>
            </p:txBody>
          </p:sp>
          <p:pic>
            <p:nvPicPr>
              <p:cNvPr id="287" name="Google Shape;287;p11"/>
              <p:cNvPicPr preferRelativeResize="0"/>
              <p:nvPr/>
            </p:nvPicPr>
            <p:blipFill rotWithShape="1">
              <a:blip r:embed="rId4">
                <a:alphaModFix/>
              </a:blip>
              <a:srcRect b="0" l="0" r="0" t="0"/>
              <a:stretch/>
            </p:blipFill>
            <p:spPr>
              <a:xfrm>
                <a:off x="8032496" y="4964865"/>
                <a:ext cx="832808" cy="659961"/>
              </a:xfrm>
              <a:prstGeom prst="rect">
                <a:avLst/>
              </a:prstGeom>
              <a:noFill/>
              <a:ln>
                <a:noFill/>
              </a:ln>
            </p:spPr>
          </p:pic>
        </p:grpSp>
        <p:grpSp>
          <p:nvGrpSpPr>
            <p:cNvPr id="288" name="Google Shape;288;p11"/>
            <p:cNvGrpSpPr/>
            <p:nvPr/>
          </p:nvGrpSpPr>
          <p:grpSpPr>
            <a:xfrm>
              <a:off x="7737378" y="3816914"/>
              <a:ext cx="832808" cy="1088166"/>
              <a:chOff x="8177952" y="3609262"/>
              <a:chExt cx="832808" cy="1088166"/>
            </a:xfrm>
          </p:grpSpPr>
          <p:sp>
            <p:nvSpPr>
              <p:cNvPr id="289" name="Google Shape;289;p11"/>
              <p:cNvSpPr txBox="1"/>
              <p:nvPr/>
            </p:nvSpPr>
            <p:spPr>
              <a:xfrm>
                <a:off x="8177952" y="4451207"/>
                <a:ext cx="832808"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Cảnh báo</a:t>
                </a:r>
                <a:endParaRPr sz="1000">
                  <a:solidFill>
                    <a:srgbClr val="0043B2"/>
                  </a:solidFill>
                  <a:latin typeface="Arial"/>
                  <a:ea typeface="Arial"/>
                  <a:cs typeface="Arial"/>
                  <a:sym typeface="Arial"/>
                </a:endParaRPr>
              </a:p>
            </p:txBody>
          </p:sp>
          <p:pic>
            <p:nvPicPr>
              <p:cNvPr id="290" name="Google Shape;290;p11"/>
              <p:cNvPicPr preferRelativeResize="0"/>
              <p:nvPr/>
            </p:nvPicPr>
            <p:blipFill rotWithShape="1">
              <a:blip r:embed="rId5">
                <a:alphaModFix/>
              </a:blip>
              <a:srcRect b="0" l="0" r="0" t="0"/>
              <a:stretch/>
            </p:blipFill>
            <p:spPr>
              <a:xfrm>
                <a:off x="8358323" y="3609262"/>
                <a:ext cx="480214" cy="816301"/>
              </a:xfrm>
              <a:prstGeom prst="rect">
                <a:avLst/>
              </a:prstGeom>
              <a:noFill/>
              <a:ln>
                <a:noFill/>
              </a:ln>
            </p:spPr>
          </p:pic>
        </p:grpSp>
        <p:grpSp>
          <p:nvGrpSpPr>
            <p:cNvPr id="291" name="Google Shape;291;p11"/>
            <p:cNvGrpSpPr/>
            <p:nvPr/>
          </p:nvGrpSpPr>
          <p:grpSpPr>
            <a:xfrm>
              <a:off x="2802639" y="3920537"/>
              <a:ext cx="1630876" cy="1611219"/>
              <a:chOff x="3123949" y="4118920"/>
              <a:chExt cx="1630876" cy="1611219"/>
            </a:xfrm>
          </p:grpSpPr>
          <p:grpSp>
            <p:nvGrpSpPr>
              <p:cNvPr id="292" name="Google Shape;292;p11"/>
              <p:cNvGrpSpPr/>
              <p:nvPr/>
            </p:nvGrpSpPr>
            <p:grpSpPr>
              <a:xfrm>
                <a:off x="3123949" y="4677399"/>
                <a:ext cx="986036" cy="1052740"/>
                <a:chOff x="3052632" y="4296625"/>
                <a:chExt cx="986036" cy="1052740"/>
              </a:xfrm>
            </p:grpSpPr>
            <p:sp>
              <p:nvSpPr>
                <p:cNvPr id="293" name="Google Shape;293;p11"/>
                <p:cNvSpPr txBox="1"/>
                <p:nvPr/>
              </p:nvSpPr>
              <p:spPr>
                <a:xfrm>
                  <a:off x="3052632" y="4949255"/>
                  <a:ext cx="98603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Nhà sử học dữ liệu</a:t>
                  </a:r>
                  <a:endParaRPr sz="1000">
                    <a:solidFill>
                      <a:srgbClr val="0043B2"/>
                    </a:solidFill>
                    <a:latin typeface="Arial"/>
                    <a:ea typeface="Arial"/>
                    <a:cs typeface="Arial"/>
                    <a:sym typeface="Arial"/>
                  </a:endParaRPr>
                </a:p>
              </p:txBody>
            </p:sp>
            <p:grpSp>
              <p:nvGrpSpPr>
                <p:cNvPr id="294" name="Google Shape;294;p11"/>
                <p:cNvGrpSpPr/>
                <p:nvPr/>
              </p:nvGrpSpPr>
              <p:grpSpPr>
                <a:xfrm>
                  <a:off x="3243706" y="4296625"/>
                  <a:ext cx="603888" cy="603888"/>
                  <a:chOff x="3135086" y="4209172"/>
                  <a:chExt cx="777237" cy="777237"/>
                </a:xfrm>
              </p:grpSpPr>
              <p:sp>
                <p:nvSpPr>
                  <p:cNvPr id="295" name="Google Shape;295;p11"/>
                  <p:cNvSpPr/>
                  <p:nvPr/>
                </p:nvSpPr>
                <p:spPr>
                  <a:xfrm>
                    <a:off x="3135086" y="4209172"/>
                    <a:ext cx="777237" cy="777237"/>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96" name="Google Shape;296;p11"/>
                  <p:cNvPicPr preferRelativeResize="0"/>
                  <p:nvPr/>
                </p:nvPicPr>
                <p:blipFill rotWithShape="1">
                  <a:blip r:embed="rId6">
                    <a:alphaModFix/>
                  </a:blip>
                  <a:srcRect b="0" l="0" r="0" t="0"/>
                  <a:stretch/>
                </p:blipFill>
                <p:spPr>
                  <a:xfrm>
                    <a:off x="3308769" y="4378936"/>
                    <a:ext cx="466834" cy="437193"/>
                  </a:xfrm>
                  <a:prstGeom prst="rect">
                    <a:avLst/>
                  </a:prstGeom>
                  <a:noFill/>
                  <a:ln>
                    <a:noFill/>
                  </a:ln>
                </p:spPr>
              </p:pic>
            </p:grpSp>
          </p:grpSp>
          <p:pic>
            <p:nvPicPr>
              <p:cNvPr id="297" name="Google Shape;297;p11"/>
              <p:cNvPicPr preferRelativeResize="0"/>
              <p:nvPr/>
            </p:nvPicPr>
            <p:blipFill rotWithShape="1">
              <a:blip r:embed="rId7">
                <a:alphaModFix/>
              </a:blip>
              <a:srcRect b="0" l="0" r="0" t="0"/>
              <a:stretch/>
            </p:blipFill>
            <p:spPr>
              <a:xfrm>
                <a:off x="3888984" y="4118920"/>
                <a:ext cx="865841" cy="550000"/>
              </a:xfrm>
              <a:prstGeom prst="rect">
                <a:avLst/>
              </a:prstGeom>
              <a:noFill/>
              <a:ln>
                <a:noFill/>
              </a:ln>
            </p:spPr>
          </p:pic>
        </p:grpSp>
        <p:grpSp>
          <p:nvGrpSpPr>
            <p:cNvPr id="298" name="Google Shape;298;p11"/>
            <p:cNvGrpSpPr/>
            <p:nvPr/>
          </p:nvGrpSpPr>
          <p:grpSpPr>
            <a:xfrm>
              <a:off x="3764291" y="5612225"/>
              <a:ext cx="2194976" cy="828698"/>
              <a:chOff x="4494279" y="2700719"/>
              <a:chExt cx="2194976" cy="828698"/>
            </a:xfrm>
          </p:grpSpPr>
          <p:grpSp>
            <p:nvGrpSpPr>
              <p:cNvPr id="299" name="Google Shape;299;p11"/>
              <p:cNvGrpSpPr/>
              <p:nvPr/>
            </p:nvGrpSpPr>
            <p:grpSpPr>
              <a:xfrm>
                <a:off x="4494279" y="2700719"/>
                <a:ext cx="694872" cy="828698"/>
                <a:chOff x="4494279" y="2700719"/>
                <a:chExt cx="694872" cy="828698"/>
              </a:xfrm>
            </p:grpSpPr>
            <p:sp>
              <p:nvSpPr>
                <p:cNvPr id="300" name="Google Shape;300;p11"/>
                <p:cNvSpPr txBox="1"/>
                <p:nvPr/>
              </p:nvSpPr>
              <p:spPr>
                <a:xfrm>
                  <a:off x="4494279" y="3283196"/>
                  <a:ext cx="694872"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ERP</a:t>
                  </a:r>
                  <a:endParaRPr sz="1000">
                    <a:solidFill>
                      <a:srgbClr val="0043B2"/>
                    </a:solidFill>
                    <a:latin typeface="Arial"/>
                    <a:ea typeface="Arial"/>
                    <a:cs typeface="Arial"/>
                    <a:sym typeface="Arial"/>
                  </a:endParaRPr>
                </a:p>
              </p:txBody>
            </p:sp>
            <p:grpSp>
              <p:nvGrpSpPr>
                <p:cNvPr id="301" name="Google Shape;301;p11"/>
                <p:cNvGrpSpPr/>
                <p:nvPr/>
              </p:nvGrpSpPr>
              <p:grpSpPr>
                <a:xfrm>
                  <a:off x="4539771" y="2700719"/>
                  <a:ext cx="603888" cy="603888"/>
                  <a:chOff x="4303895" y="3642153"/>
                  <a:chExt cx="777237" cy="777237"/>
                </a:xfrm>
              </p:grpSpPr>
              <p:sp>
                <p:nvSpPr>
                  <p:cNvPr id="302" name="Google Shape;302;p11"/>
                  <p:cNvSpPr/>
                  <p:nvPr/>
                </p:nvSpPr>
                <p:spPr>
                  <a:xfrm>
                    <a:off x="4303895" y="3642153"/>
                    <a:ext cx="777237" cy="777237"/>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pic>
                <p:nvPicPr>
                  <p:cNvPr id="303" name="Google Shape;303;p11"/>
                  <p:cNvPicPr preferRelativeResize="0"/>
                  <p:nvPr/>
                </p:nvPicPr>
                <p:blipFill rotWithShape="1">
                  <a:blip r:embed="rId8">
                    <a:alphaModFix/>
                  </a:blip>
                  <a:srcRect b="0" l="0" r="0" t="0"/>
                  <a:stretch/>
                </p:blipFill>
                <p:spPr>
                  <a:xfrm>
                    <a:off x="4389155" y="3815814"/>
                    <a:ext cx="606716" cy="321559"/>
                  </a:xfrm>
                  <a:prstGeom prst="rect">
                    <a:avLst/>
                  </a:prstGeom>
                  <a:noFill/>
                  <a:ln>
                    <a:noFill/>
                  </a:ln>
                </p:spPr>
              </p:pic>
            </p:grpSp>
          </p:grpSp>
          <p:grpSp>
            <p:nvGrpSpPr>
              <p:cNvPr id="304" name="Google Shape;304;p11"/>
              <p:cNvGrpSpPr/>
              <p:nvPr/>
            </p:nvGrpSpPr>
            <p:grpSpPr>
              <a:xfrm>
                <a:off x="5177113" y="2700719"/>
                <a:ext cx="829309" cy="828698"/>
                <a:chOff x="5275538" y="2700719"/>
                <a:chExt cx="829309" cy="828698"/>
              </a:xfrm>
            </p:grpSpPr>
            <p:sp>
              <p:nvSpPr>
                <p:cNvPr id="305" name="Google Shape;305;p11"/>
                <p:cNvSpPr txBox="1"/>
                <p:nvPr/>
              </p:nvSpPr>
              <p:spPr>
                <a:xfrm>
                  <a:off x="5275538" y="3283196"/>
                  <a:ext cx="829309"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Chất lượng</a:t>
                  </a:r>
                  <a:endParaRPr sz="1000">
                    <a:solidFill>
                      <a:srgbClr val="0043B2"/>
                    </a:solidFill>
                    <a:latin typeface="Arial"/>
                    <a:ea typeface="Arial"/>
                    <a:cs typeface="Arial"/>
                    <a:sym typeface="Arial"/>
                  </a:endParaRPr>
                </a:p>
              </p:txBody>
            </p:sp>
            <p:grpSp>
              <p:nvGrpSpPr>
                <p:cNvPr id="306" name="Google Shape;306;p11"/>
                <p:cNvGrpSpPr/>
                <p:nvPr/>
              </p:nvGrpSpPr>
              <p:grpSpPr>
                <a:xfrm>
                  <a:off x="5396923" y="2700719"/>
                  <a:ext cx="603888" cy="603888"/>
                  <a:chOff x="5255169" y="3685214"/>
                  <a:chExt cx="777237" cy="777237"/>
                </a:xfrm>
              </p:grpSpPr>
              <p:sp>
                <p:nvSpPr>
                  <p:cNvPr id="307" name="Google Shape;307;p11"/>
                  <p:cNvSpPr/>
                  <p:nvPr/>
                </p:nvSpPr>
                <p:spPr>
                  <a:xfrm>
                    <a:off x="5255169" y="3685214"/>
                    <a:ext cx="777237" cy="777237"/>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pic>
                <p:nvPicPr>
                  <p:cNvPr id="308" name="Google Shape;308;p11"/>
                  <p:cNvPicPr preferRelativeResize="0"/>
                  <p:nvPr/>
                </p:nvPicPr>
                <p:blipFill rotWithShape="1">
                  <a:blip r:embed="rId9">
                    <a:alphaModFix/>
                  </a:blip>
                  <a:srcRect b="0" l="0" r="0" t="0"/>
                  <a:stretch/>
                </p:blipFill>
                <p:spPr>
                  <a:xfrm>
                    <a:off x="5448029" y="3863546"/>
                    <a:ext cx="408177" cy="371070"/>
                  </a:xfrm>
                  <a:prstGeom prst="rect">
                    <a:avLst/>
                  </a:prstGeom>
                  <a:noFill/>
                  <a:ln>
                    <a:noFill/>
                  </a:ln>
                </p:spPr>
              </p:pic>
            </p:grpSp>
          </p:grpSp>
          <p:grpSp>
            <p:nvGrpSpPr>
              <p:cNvPr id="309" name="Google Shape;309;p11"/>
              <p:cNvGrpSpPr/>
              <p:nvPr/>
            </p:nvGrpSpPr>
            <p:grpSpPr>
              <a:xfrm>
                <a:off x="5994383" y="2700719"/>
                <a:ext cx="694872" cy="828698"/>
                <a:chOff x="6162658" y="2700719"/>
                <a:chExt cx="694872" cy="828698"/>
              </a:xfrm>
            </p:grpSpPr>
            <p:sp>
              <p:nvSpPr>
                <p:cNvPr id="310" name="Google Shape;310;p11"/>
                <p:cNvSpPr txBox="1"/>
                <p:nvPr/>
              </p:nvSpPr>
              <p:spPr>
                <a:xfrm>
                  <a:off x="6162658" y="3283196"/>
                  <a:ext cx="694872"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MES</a:t>
                  </a:r>
                  <a:endParaRPr sz="1000">
                    <a:solidFill>
                      <a:srgbClr val="0043B2"/>
                    </a:solidFill>
                    <a:latin typeface="Arial"/>
                    <a:ea typeface="Arial"/>
                    <a:cs typeface="Arial"/>
                    <a:sym typeface="Arial"/>
                  </a:endParaRPr>
                </a:p>
              </p:txBody>
            </p:sp>
            <p:grpSp>
              <p:nvGrpSpPr>
                <p:cNvPr id="311" name="Google Shape;311;p11"/>
                <p:cNvGrpSpPr/>
                <p:nvPr/>
              </p:nvGrpSpPr>
              <p:grpSpPr>
                <a:xfrm>
                  <a:off x="6208150" y="2700719"/>
                  <a:ext cx="603888" cy="603888"/>
                  <a:chOff x="6292719" y="3330029"/>
                  <a:chExt cx="777237" cy="777237"/>
                </a:xfrm>
              </p:grpSpPr>
              <p:sp>
                <p:nvSpPr>
                  <p:cNvPr id="312" name="Google Shape;312;p11"/>
                  <p:cNvSpPr/>
                  <p:nvPr/>
                </p:nvSpPr>
                <p:spPr>
                  <a:xfrm>
                    <a:off x="6292719" y="3330029"/>
                    <a:ext cx="777237" cy="777237"/>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pic>
                <p:nvPicPr>
                  <p:cNvPr id="313" name="Google Shape;313;p11"/>
                  <p:cNvPicPr preferRelativeResize="0"/>
                  <p:nvPr/>
                </p:nvPicPr>
                <p:blipFill rotWithShape="1">
                  <a:blip r:embed="rId10">
                    <a:alphaModFix/>
                  </a:blip>
                  <a:srcRect b="0" l="0" r="0" t="0"/>
                  <a:stretch/>
                </p:blipFill>
                <p:spPr>
                  <a:xfrm>
                    <a:off x="6438527" y="3432975"/>
                    <a:ext cx="451204" cy="524194"/>
                  </a:xfrm>
                  <a:prstGeom prst="rect">
                    <a:avLst/>
                  </a:prstGeom>
                  <a:noFill/>
                  <a:ln>
                    <a:noFill/>
                  </a:ln>
                </p:spPr>
              </p:pic>
            </p:grpSp>
          </p:grpSp>
        </p:grpSp>
        <p:grpSp>
          <p:nvGrpSpPr>
            <p:cNvPr id="314" name="Google Shape;314;p11"/>
            <p:cNvGrpSpPr/>
            <p:nvPr/>
          </p:nvGrpSpPr>
          <p:grpSpPr>
            <a:xfrm>
              <a:off x="5742906" y="4479016"/>
              <a:ext cx="1271042" cy="1023482"/>
              <a:chOff x="6064112" y="4244453"/>
              <a:chExt cx="1271042" cy="1023482"/>
            </a:xfrm>
          </p:grpSpPr>
          <p:sp>
            <p:nvSpPr>
              <p:cNvPr id="315" name="Google Shape;315;p11"/>
              <p:cNvSpPr txBox="1"/>
              <p:nvPr/>
            </p:nvSpPr>
            <p:spPr>
              <a:xfrm>
                <a:off x="6064112" y="4852437"/>
                <a:ext cx="1271042"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AI &amp; thuật toán phân tích dự đoán</a:t>
                </a:r>
                <a:endParaRPr sz="1050">
                  <a:solidFill>
                    <a:srgbClr val="0043B2"/>
                  </a:solidFill>
                  <a:latin typeface="Arial"/>
                  <a:ea typeface="Arial"/>
                  <a:cs typeface="Arial"/>
                  <a:sym typeface="Arial"/>
                </a:endParaRPr>
              </a:p>
            </p:txBody>
          </p:sp>
          <p:grpSp>
            <p:nvGrpSpPr>
              <p:cNvPr id="316" name="Google Shape;316;p11"/>
              <p:cNvGrpSpPr/>
              <p:nvPr/>
            </p:nvGrpSpPr>
            <p:grpSpPr>
              <a:xfrm>
                <a:off x="6394243" y="4244453"/>
                <a:ext cx="603888" cy="603888"/>
                <a:chOff x="6263856" y="4073592"/>
                <a:chExt cx="777237" cy="777237"/>
              </a:xfrm>
            </p:grpSpPr>
            <p:sp>
              <p:nvSpPr>
                <p:cNvPr id="317" name="Google Shape;317;p11"/>
                <p:cNvSpPr/>
                <p:nvPr/>
              </p:nvSpPr>
              <p:spPr>
                <a:xfrm>
                  <a:off x="6263856" y="4073592"/>
                  <a:ext cx="777237" cy="777237"/>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8" name="Google Shape;318;p11"/>
                <p:cNvPicPr preferRelativeResize="0"/>
                <p:nvPr/>
              </p:nvPicPr>
              <p:blipFill rotWithShape="1">
                <a:blip r:embed="rId11">
                  <a:alphaModFix/>
                </a:blip>
                <a:srcRect b="0" l="0" r="0" t="0"/>
                <a:stretch/>
              </p:blipFill>
              <p:spPr>
                <a:xfrm>
                  <a:off x="6423978" y="4272055"/>
                  <a:ext cx="454104" cy="380312"/>
                </a:xfrm>
                <a:prstGeom prst="rect">
                  <a:avLst/>
                </a:prstGeom>
                <a:noFill/>
                <a:ln>
                  <a:noFill/>
                </a:ln>
              </p:spPr>
            </p:pic>
          </p:grpSp>
        </p:grpSp>
        <p:grpSp>
          <p:nvGrpSpPr>
            <p:cNvPr id="319" name="Google Shape;319;p11"/>
            <p:cNvGrpSpPr/>
            <p:nvPr/>
          </p:nvGrpSpPr>
          <p:grpSpPr>
            <a:xfrm>
              <a:off x="4388581" y="4516675"/>
              <a:ext cx="970981" cy="868281"/>
              <a:chOff x="4531410" y="4028619"/>
              <a:chExt cx="970981" cy="868281"/>
            </a:xfrm>
          </p:grpSpPr>
          <p:pic>
            <p:nvPicPr>
              <p:cNvPr id="320" name="Google Shape;320;p11"/>
              <p:cNvPicPr preferRelativeResize="0"/>
              <p:nvPr/>
            </p:nvPicPr>
            <p:blipFill rotWithShape="1">
              <a:blip r:embed="rId12">
                <a:alphaModFix/>
              </a:blip>
              <a:srcRect b="0" l="0" r="0" t="0"/>
              <a:stretch/>
            </p:blipFill>
            <p:spPr>
              <a:xfrm>
                <a:off x="4531410" y="4028619"/>
                <a:ext cx="970981" cy="868281"/>
              </a:xfrm>
              <a:prstGeom prst="rect">
                <a:avLst/>
              </a:prstGeom>
              <a:noFill/>
              <a:ln>
                <a:noFill/>
              </a:ln>
            </p:spPr>
          </p:pic>
          <p:sp>
            <p:nvSpPr>
              <p:cNvPr id="321" name="Google Shape;321;p11"/>
              <p:cNvSpPr txBox="1"/>
              <p:nvPr/>
            </p:nvSpPr>
            <p:spPr>
              <a:xfrm>
                <a:off x="4576344" y="4246761"/>
                <a:ext cx="8910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Kho dữ liệu</a:t>
                </a:r>
                <a:endParaRPr sz="1100">
                  <a:solidFill>
                    <a:srgbClr val="0043B2"/>
                  </a:solidFill>
                  <a:latin typeface="Arial"/>
                  <a:ea typeface="Arial"/>
                  <a:cs typeface="Arial"/>
                  <a:sym typeface="Arial"/>
                </a:endParaRPr>
              </a:p>
            </p:txBody>
          </p:sp>
        </p:grpSp>
        <p:cxnSp>
          <p:nvCxnSpPr>
            <p:cNvPr id="322" name="Google Shape;322;p11"/>
            <p:cNvCxnSpPr/>
            <p:nvPr/>
          </p:nvCxnSpPr>
          <p:spPr>
            <a:xfrm rot="-5400000">
              <a:off x="7045206" y="4785269"/>
              <a:ext cx="1201200" cy="183300"/>
            </a:xfrm>
            <a:prstGeom prst="bentConnector3">
              <a:avLst>
                <a:gd fmla="val -118315" name="adj1"/>
              </a:avLst>
            </a:prstGeom>
            <a:noFill/>
            <a:ln cap="flat" cmpd="sng" w="19050">
              <a:solidFill>
                <a:srgbClr val="0043B2"/>
              </a:solidFill>
              <a:prstDash val="solid"/>
              <a:miter lim="800000"/>
              <a:headEnd len="med" w="med" type="triangle"/>
              <a:tailEnd len="med" w="med" type="triangle"/>
            </a:ln>
          </p:spPr>
        </p:cxnSp>
        <p:grpSp>
          <p:nvGrpSpPr>
            <p:cNvPr id="323" name="Google Shape;323;p11"/>
            <p:cNvGrpSpPr/>
            <p:nvPr/>
          </p:nvGrpSpPr>
          <p:grpSpPr>
            <a:xfrm>
              <a:off x="2382476" y="4799572"/>
              <a:ext cx="4791511" cy="0"/>
              <a:chOff x="2786336" y="4982452"/>
              <a:chExt cx="4791511" cy="0"/>
            </a:xfrm>
          </p:grpSpPr>
          <p:cxnSp>
            <p:nvCxnSpPr>
              <p:cNvPr id="324" name="Google Shape;324;p11"/>
              <p:cNvCxnSpPr/>
              <p:nvPr/>
            </p:nvCxnSpPr>
            <p:spPr>
              <a:xfrm>
                <a:off x="2786336" y="4982452"/>
                <a:ext cx="385238" cy="0"/>
              </a:xfrm>
              <a:prstGeom prst="straightConnector1">
                <a:avLst/>
              </a:prstGeom>
              <a:noFill/>
              <a:ln cap="flat" cmpd="sng" w="19050">
                <a:solidFill>
                  <a:srgbClr val="0043B2"/>
                </a:solidFill>
                <a:prstDash val="solid"/>
                <a:miter lim="800000"/>
                <a:headEnd len="sm" w="sm" type="none"/>
                <a:tailEnd len="med" w="med" type="triangle"/>
              </a:ln>
            </p:spPr>
          </p:cxnSp>
          <p:cxnSp>
            <p:nvCxnSpPr>
              <p:cNvPr id="325" name="Google Shape;325;p11"/>
              <p:cNvCxnSpPr/>
              <p:nvPr/>
            </p:nvCxnSpPr>
            <p:spPr>
              <a:xfrm>
                <a:off x="4203303" y="4982452"/>
                <a:ext cx="385238" cy="0"/>
              </a:xfrm>
              <a:prstGeom prst="straightConnector1">
                <a:avLst/>
              </a:prstGeom>
              <a:noFill/>
              <a:ln cap="flat" cmpd="sng" w="19050">
                <a:solidFill>
                  <a:srgbClr val="0043B2"/>
                </a:solidFill>
                <a:prstDash val="solid"/>
                <a:miter lim="800000"/>
                <a:headEnd len="sm" w="sm" type="none"/>
                <a:tailEnd len="med" w="med" type="triangle"/>
              </a:ln>
            </p:spPr>
          </p:cxnSp>
          <p:cxnSp>
            <p:nvCxnSpPr>
              <p:cNvPr id="326" name="Google Shape;326;p11"/>
              <p:cNvCxnSpPr/>
              <p:nvPr/>
            </p:nvCxnSpPr>
            <p:spPr>
              <a:xfrm>
                <a:off x="5962241" y="4982452"/>
                <a:ext cx="385238" cy="0"/>
              </a:xfrm>
              <a:prstGeom prst="straightConnector1">
                <a:avLst/>
              </a:prstGeom>
              <a:noFill/>
              <a:ln cap="flat" cmpd="sng" w="19050">
                <a:solidFill>
                  <a:srgbClr val="0043B2"/>
                </a:solidFill>
                <a:prstDash val="solid"/>
                <a:miter lim="800000"/>
                <a:headEnd len="sm" w="sm" type="none"/>
                <a:tailEnd len="med" w="med" type="triangle"/>
              </a:ln>
            </p:spPr>
          </p:cxnSp>
          <p:cxnSp>
            <p:nvCxnSpPr>
              <p:cNvPr id="327" name="Google Shape;327;p11"/>
              <p:cNvCxnSpPr/>
              <p:nvPr/>
            </p:nvCxnSpPr>
            <p:spPr>
              <a:xfrm>
                <a:off x="7192609" y="4982452"/>
                <a:ext cx="385238" cy="0"/>
              </a:xfrm>
              <a:prstGeom prst="straightConnector1">
                <a:avLst/>
              </a:prstGeom>
              <a:noFill/>
              <a:ln cap="flat" cmpd="sng" w="19050">
                <a:solidFill>
                  <a:srgbClr val="0043B2"/>
                </a:solidFill>
                <a:prstDash val="solid"/>
                <a:miter lim="800000"/>
                <a:headEnd len="sm" w="sm" type="none"/>
                <a:tailEnd len="med" w="med" type="triangle"/>
              </a:ln>
            </p:spPr>
          </p:cxnSp>
        </p:grpSp>
        <p:cxnSp>
          <p:nvCxnSpPr>
            <p:cNvPr id="328" name="Google Shape;328;p11"/>
            <p:cNvCxnSpPr>
              <a:stCxn id="284" idx="0"/>
              <a:endCxn id="297" idx="1"/>
            </p:cNvCxnSpPr>
            <p:nvPr/>
          </p:nvCxnSpPr>
          <p:spPr>
            <a:xfrm rot="-5400000">
              <a:off x="2607389" y="3456675"/>
              <a:ext cx="221400" cy="1698900"/>
            </a:xfrm>
            <a:prstGeom prst="bentConnector2">
              <a:avLst/>
            </a:prstGeom>
            <a:noFill/>
            <a:ln cap="flat" cmpd="sng" w="19050">
              <a:solidFill>
                <a:srgbClr val="0043B2"/>
              </a:solidFill>
              <a:prstDash val="solid"/>
              <a:miter lim="800000"/>
              <a:headEnd len="sm" w="sm" type="none"/>
              <a:tailEnd len="med" w="med" type="triangle"/>
            </a:ln>
          </p:spPr>
        </p:cxnSp>
        <p:cxnSp>
          <p:nvCxnSpPr>
            <p:cNvPr id="329" name="Google Shape;329;p11"/>
            <p:cNvCxnSpPr>
              <a:stCxn id="297" idx="3"/>
              <a:endCxn id="320" idx="0"/>
            </p:cNvCxnSpPr>
            <p:nvPr/>
          </p:nvCxnSpPr>
          <p:spPr>
            <a:xfrm>
              <a:off x="4433515" y="4195537"/>
              <a:ext cx="440700" cy="321000"/>
            </a:xfrm>
            <a:prstGeom prst="bentConnector2">
              <a:avLst/>
            </a:prstGeom>
            <a:noFill/>
            <a:ln cap="flat" cmpd="sng" w="19050">
              <a:solidFill>
                <a:srgbClr val="0043B2"/>
              </a:solidFill>
              <a:prstDash val="solid"/>
              <a:miter lim="800000"/>
              <a:headEnd len="sm" w="sm" type="none"/>
              <a:tailEnd len="med" w="med" type="triangle"/>
            </a:ln>
          </p:spPr>
        </p:cxnSp>
        <p:cxnSp>
          <p:nvCxnSpPr>
            <p:cNvPr id="330" name="Google Shape;330;p11"/>
            <p:cNvCxnSpPr>
              <a:endCxn id="320" idx="2"/>
            </p:cNvCxnSpPr>
            <p:nvPr/>
          </p:nvCxnSpPr>
          <p:spPr>
            <a:xfrm rot="10800000">
              <a:off x="4874072" y="5384956"/>
              <a:ext cx="0" cy="117600"/>
            </a:xfrm>
            <a:prstGeom prst="straightConnector1">
              <a:avLst/>
            </a:prstGeom>
            <a:noFill/>
            <a:ln cap="flat" cmpd="sng" w="19050">
              <a:solidFill>
                <a:srgbClr val="0043B2"/>
              </a:solidFill>
              <a:prstDash val="solid"/>
              <a:miter lim="800000"/>
              <a:headEnd len="sm" w="sm" type="none"/>
              <a:tailEnd len="med" w="med" type="triangle"/>
            </a:ln>
          </p:spPr>
        </p:cxnSp>
        <p:cxnSp>
          <p:nvCxnSpPr>
            <p:cNvPr id="331" name="Google Shape;331;p11"/>
            <p:cNvCxnSpPr/>
            <p:nvPr/>
          </p:nvCxnSpPr>
          <p:spPr>
            <a:xfrm flipH="1" rot="10800000">
              <a:off x="4347426" y="5384957"/>
              <a:ext cx="201714" cy="117541"/>
            </a:xfrm>
            <a:prstGeom prst="straightConnector1">
              <a:avLst/>
            </a:prstGeom>
            <a:noFill/>
            <a:ln cap="flat" cmpd="sng" w="19050">
              <a:solidFill>
                <a:srgbClr val="0043B2"/>
              </a:solidFill>
              <a:prstDash val="solid"/>
              <a:miter lim="800000"/>
              <a:headEnd len="sm" w="sm" type="none"/>
              <a:tailEnd len="med" w="med" type="triangle"/>
            </a:ln>
          </p:spPr>
        </p:cxnSp>
        <p:cxnSp>
          <p:nvCxnSpPr>
            <p:cNvPr id="332" name="Google Shape;332;p11"/>
            <p:cNvCxnSpPr/>
            <p:nvPr/>
          </p:nvCxnSpPr>
          <p:spPr>
            <a:xfrm rot="10800000">
              <a:off x="5264395" y="5384957"/>
              <a:ext cx="158780" cy="117541"/>
            </a:xfrm>
            <a:prstGeom prst="straightConnector1">
              <a:avLst/>
            </a:prstGeom>
            <a:noFill/>
            <a:ln cap="flat" cmpd="sng" w="19050">
              <a:solidFill>
                <a:srgbClr val="0043B2"/>
              </a:solidFill>
              <a:prstDash val="solid"/>
              <a:miter lim="800000"/>
              <a:headEnd len="sm" w="sm" type="none"/>
              <a:tailEnd len="med" w="med" type="triangle"/>
            </a:ln>
          </p:spPr>
        </p:cxn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1" name="Shape 3621"/>
        <p:cNvGrpSpPr/>
        <p:nvPr/>
      </p:nvGrpSpPr>
      <p:grpSpPr>
        <a:xfrm>
          <a:off x="0" y="0"/>
          <a:ext cx="0" cy="0"/>
          <a:chOff x="0" y="0"/>
          <a:chExt cx="0" cy="0"/>
        </a:xfrm>
      </p:grpSpPr>
      <p:sp>
        <p:nvSpPr>
          <p:cNvPr id="3622" name="Google Shape;3622;p110"/>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Trình quản lý tài nguyên Yarn và kiến trúc tính toán</a:t>
            </a:r>
            <a:endParaRPr/>
          </a:p>
        </p:txBody>
      </p:sp>
      <p:sp>
        <p:nvSpPr>
          <p:cNvPr id="3623" name="Google Shape;3623;p11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Tại sao lại là YARN?</a:t>
            </a:r>
            <a:endParaRPr/>
          </a:p>
        </p:txBody>
      </p:sp>
      <p:sp>
        <p:nvSpPr>
          <p:cNvPr id="3624" name="Google Shape;3624;p11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625" name="Google Shape;3625;p11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YARN cho phép bạn chạy các khối lượng công việc đa dạng trên cùng một cụm Hadoop</a:t>
            </a:r>
            <a:endParaRPr/>
          </a:p>
          <a:p>
            <a:pPr indent="-177800" lvl="0" marL="177800" rtl="0" algn="l">
              <a:lnSpc>
                <a:spcPct val="128571"/>
              </a:lnSpc>
              <a:spcBef>
                <a:spcPts val="1000"/>
              </a:spcBef>
              <a:spcAft>
                <a:spcPts val="0"/>
              </a:spcAft>
              <a:buClr>
                <a:srgbClr val="262626"/>
              </a:buClr>
              <a:buSzPts val="1400"/>
              <a:buFont typeface="Arial"/>
              <a:buChar char="•"/>
            </a:pPr>
            <a:r>
              <a:rPr lang="en-US"/>
              <a:t>Cho phép chia sẻ động bộ nhớ cụm và tài nguyên CPU giữa các ứng dụng</a:t>
            </a:r>
            <a:endParaRPr/>
          </a:p>
          <a:p>
            <a:pPr indent="-177800" lvl="0" marL="177800" rtl="0" algn="l">
              <a:lnSpc>
                <a:spcPct val="128571"/>
              </a:lnSpc>
              <a:spcBef>
                <a:spcPts val="1000"/>
              </a:spcBef>
              <a:spcAft>
                <a:spcPts val="0"/>
              </a:spcAft>
              <a:buClr>
                <a:srgbClr val="262626"/>
              </a:buClr>
              <a:buSzPts val="1400"/>
              <a:buFont typeface="Arial"/>
              <a:buChar char="•"/>
            </a:pPr>
            <a:r>
              <a:rPr lang="en-US"/>
              <a:t>Tăng cường sử dụng cụm</a:t>
            </a:r>
            <a:endParaRPr/>
          </a:p>
        </p:txBody>
      </p:sp>
      <p:grpSp>
        <p:nvGrpSpPr>
          <p:cNvPr id="3626" name="Google Shape;3626;p110"/>
          <p:cNvGrpSpPr/>
          <p:nvPr/>
        </p:nvGrpSpPr>
        <p:grpSpPr>
          <a:xfrm>
            <a:off x="4054407" y="3533574"/>
            <a:ext cx="1792066" cy="1235952"/>
            <a:chOff x="4153578" y="3276207"/>
            <a:chExt cx="1792066" cy="1249345"/>
          </a:xfrm>
        </p:grpSpPr>
        <p:sp>
          <p:nvSpPr>
            <p:cNvPr id="3627" name="Google Shape;3627;p110"/>
            <p:cNvSpPr/>
            <p:nvPr/>
          </p:nvSpPr>
          <p:spPr>
            <a:xfrm>
              <a:off x="4153578" y="3276207"/>
              <a:ext cx="1792066" cy="1249345"/>
            </a:xfrm>
            <a:prstGeom prst="roundRect">
              <a:avLst>
                <a:gd fmla="val 16820"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Master</a:t>
              </a:r>
              <a:r>
                <a:rPr lang="en-US" sz="1600">
                  <a:solidFill>
                    <a:schemeClr val="lt1"/>
                  </a:solidFill>
                  <a:latin typeface="Arial"/>
                  <a:ea typeface="Arial"/>
                  <a:cs typeface="Arial"/>
                  <a:sym typeface="Arial"/>
                </a:rPr>
                <a:t> </a:t>
              </a:r>
              <a:r>
                <a:rPr lang="en-US" sz="1600">
                  <a:solidFill>
                    <a:srgbClr val="0043B2"/>
                  </a:solidFill>
                  <a:latin typeface="Arial"/>
                  <a:ea typeface="Arial"/>
                  <a:cs typeface="Arial"/>
                  <a:sym typeface="Arial"/>
                </a:rPr>
                <a:t>Node</a:t>
              </a:r>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3628" name="Google Shape;3628;p110"/>
            <p:cNvSpPr/>
            <p:nvPr/>
          </p:nvSpPr>
          <p:spPr>
            <a:xfrm>
              <a:off x="4347894" y="3838927"/>
              <a:ext cx="1399794" cy="555998"/>
            </a:xfrm>
            <a:prstGeom prst="roundRect">
              <a:avLst>
                <a:gd fmla="val 19066"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Quản lý tài nguyên</a:t>
              </a:r>
              <a:endParaRPr sz="1400">
                <a:solidFill>
                  <a:srgbClr val="0043B2"/>
                </a:solidFill>
                <a:latin typeface="Arial"/>
                <a:ea typeface="Arial"/>
                <a:cs typeface="Arial"/>
                <a:sym typeface="Arial"/>
              </a:endParaRPr>
            </a:p>
          </p:txBody>
        </p:sp>
      </p:grpSp>
      <p:sp>
        <p:nvSpPr>
          <p:cNvPr id="3629" name="Google Shape;3629;p110"/>
          <p:cNvSpPr/>
          <p:nvPr/>
        </p:nvSpPr>
        <p:spPr>
          <a:xfrm>
            <a:off x="3700722" y="5079434"/>
            <a:ext cx="2499436" cy="973022"/>
          </a:xfrm>
          <a:prstGeom prst="roundRect">
            <a:avLst>
              <a:gd fmla="val 16820"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Slave Node</a:t>
            </a:r>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3630" name="Google Shape;3630;p110"/>
          <p:cNvSpPr/>
          <p:nvPr/>
        </p:nvSpPr>
        <p:spPr>
          <a:xfrm>
            <a:off x="6268926" y="5079434"/>
            <a:ext cx="2499436" cy="973022"/>
          </a:xfrm>
          <a:prstGeom prst="roundRect">
            <a:avLst>
              <a:gd fmla="val 16820"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Slave Node</a:t>
            </a:r>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3631" name="Google Shape;3631;p110"/>
          <p:cNvSpPr/>
          <p:nvPr/>
        </p:nvSpPr>
        <p:spPr>
          <a:xfrm>
            <a:off x="1124936" y="5079434"/>
            <a:ext cx="2499436" cy="973022"/>
          </a:xfrm>
          <a:prstGeom prst="roundRect">
            <a:avLst>
              <a:gd fmla="val 16820"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Slave Node</a:t>
            </a:r>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3632" name="Google Shape;3632;p110"/>
          <p:cNvSpPr/>
          <p:nvPr/>
        </p:nvSpPr>
        <p:spPr>
          <a:xfrm>
            <a:off x="1232625" y="5427208"/>
            <a:ext cx="977320" cy="544869"/>
          </a:xfrm>
          <a:prstGeom prst="roundRect">
            <a:avLst>
              <a:gd fmla="val 19066" name="adj"/>
            </a:avLst>
          </a:prstGeom>
          <a:solidFill>
            <a:srgbClr val="E8E8E8"/>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Trình quản lý node</a:t>
            </a:r>
            <a:endParaRPr/>
          </a:p>
        </p:txBody>
      </p:sp>
      <p:pic>
        <p:nvPicPr>
          <p:cNvPr id="3633" name="Google Shape;3633;p110"/>
          <p:cNvPicPr preferRelativeResize="0"/>
          <p:nvPr/>
        </p:nvPicPr>
        <p:blipFill rotWithShape="1">
          <a:blip r:embed="rId3">
            <a:alphaModFix/>
          </a:blip>
          <a:srcRect b="0" l="0" r="0" t="0"/>
          <a:stretch/>
        </p:blipFill>
        <p:spPr>
          <a:xfrm>
            <a:off x="2289390" y="5480724"/>
            <a:ext cx="619024" cy="437845"/>
          </a:xfrm>
          <a:prstGeom prst="rect">
            <a:avLst/>
          </a:prstGeom>
          <a:noFill/>
          <a:ln>
            <a:noFill/>
          </a:ln>
        </p:spPr>
      </p:pic>
      <p:pic>
        <p:nvPicPr>
          <p:cNvPr id="3634" name="Google Shape;3634;p110"/>
          <p:cNvPicPr preferRelativeResize="0"/>
          <p:nvPr/>
        </p:nvPicPr>
        <p:blipFill rotWithShape="1">
          <a:blip r:embed="rId4">
            <a:alphaModFix/>
          </a:blip>
          <a:srcRect b="0" l="0" r="0" t="0"/>
          <a:stretch/>
        </p:blipFill>
        <p:spPr>
          <a:xfrm>
            <a:off x="3006955" y="5427209"/>
            <a:ext cx="537972" cy="544869"/>
          </a:xfrm>
          <a:prstGeom prst="rect">
            <a:avLst/>
          </a:prstGeom>
          <a:noFill/>
          <a:ln>
            <a:noFill/>
          </a:ln>
        </p:spPr>
      </p:pic>
      <p:cxnSp>
        <p:nvCxnSpPr>
          <p:cNvPr id="3635" name="Google Shape;3635;p110"/>
          <p:cNvCxnSpPr>
            <a:stCxn id="3636" idx="0"/>
            <a:endCxn id="3628" idx="2"/>
          </p:cNvCxnSpPr>
          <p:nvPr/>
        </p:nvCxnSpPr>
        <p:spPr>
          <a:xfrm rot="-5400000">
            <a:off x="4203028" y="4716573"/>
            <a:ext cx="821700" cy="669300"/>
          </a:xfrm>
          <a:prstGeom prst="bentConnector3">
            <a:avLst>
              <a:gd fmla="val 50004" name="adj1"/>
            </a:avLst>
          </a:prstGeom>
          <a:noFill/>
          <a:ln cap="flat" cmpd="sng" w="19050">
            <a:solidFill>
              <a:srgbClr val="193EB0"/>
            </a:solidFill>
            <a:prstDash val="solid"/>
            <a:miter lim="800000"/>
            <a:headEnd len="sm" w="sm" type="none"/>
            <a:tailEnd len="med" w="med" type="triangle"/>
          </a:ln>
        </p:spPr>
      </p:cxnSp>
      <p:cxnSp>
        <p:nvCxnSpPr>
          <p:cNvPr id="3637" name="Google Shape;3637;p110"/>
          <p:cNvCxnSpPr>
            <a:stCxn id="3632" idx="0"/>
            <a:endCxn id="3628" idx="1"/>
          </p:cNvCxnSpPr>
          <p:nvPr/>
        </p:nvCxnSpPr>
        <p:spPr>
          <a:xfrm rot="-5400000">
            <a:off x="2454035" y="3632458"/>
            <a:ext cx="1062000" cy="2527500"/>
          </a:xfrm>
          <a:prstGeom prst="bentConnector2">
            <a:avLst/>
          </a:prstGeom>
          <a:noFill/>
          <a:ln cap="flat" cmpd="sng" w="19050">
            <a:solidFill>
              <a:srgbClr val="193EB0"/>
            </a:solidFill>
            <a:prstDash val="solid"/>
            <a:miter lim="800000"/>
            <a:headEnd len="sm" w="sm" type="none"/>
            <a:tailEnd len="med" w="med" type="triangle"/>
          </a:ln>
        </p:spPr>
      </p:cxnSp>
      <p:cxnSp>
        <p:nvCxnSpPr>
          <p:cNvPr id="3638" name="Google Shape;3638;p110"/>
          <p:cNvCxnSpPr>
            <a:stCxn id="3639" idx="0"/>
            <a:endCxn id="3628" idx="3"/>
          </p:cNvCxnSpPr>
          <p:nvPr/>
        </p:nvCxnSpPr>
        <p:spPr>
          <a:xfrm flipH="1" rot="5400000">
            <a:off x="5713698" y="4300153"/>
            <a:ext cx="1101900" cy="1232400"/>
          </a:xfrm>
          <a:prstGeom prst="bentConnector2">
            <a:avLst/>
          </a:prstGeom>
          <a:noFill/>
          <a:ln cap="flat" cmpd="sng" w="19050">
            <a:solidFill>
              <a:srgbClr val="193EB0"/>
            </a:solidFill>
            <a:prstDash val="solid"/>
            <a:miter lim="800000"/>
            <a:headEnd len="sm" w="sm" type="none"/>
            <a:tailEnd len="med" w="med" type="triangle"/>
          </a:ln>
        </p:spPr>
      </p:cxnSp>
      <p:sp>
        <p:nvSpPr>
          <p:cNvPr id="3636" name="Google Shape;3636;p110"/>
          <p:cNvSpPr/>
          <p:nvPr/>
        </p:nvSpPr>
        <p:spPr>
          <a:xfrm>
            <a:off x="3789020" y="5462073"/>
            <a:ext cx="980415" cy="531766"/>
          </a:xfrm>
          <a:prstGeom prst="roundRect">
            <a:avLst>
              <a:gd fmla="val 19066" name="adj"/>
            </a:avLst>
          </a:prstGeom>
          <a:solidFill>
            <a:srgbClr val="E8E8E8"/>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Trình quản lý node</a:t>
            </a:r>
            <a:endParaRPr/>
          </a:p>
        </p:txBody>
      </p:sp>
      <p:pic>
        <p:nvPicPr>
          <p:cNvPr id="3640" name="Google Shape;3640;p110"/>
          <p:cNvPicPr preferRelativeResize="0"/>
          <p:nvPr/>
        </p:nvPicPr>
        <p:blipFill rotWithShape="1">
          <a:blip r:embed="rId3">
            <a:alphaModFix/>
          </a:blip>
          <a:srcRect b="0" l="0" r="0" t="0"/>
          <a:stretch/>
        </p:blipFill>
        <p:spPr>
          <a:xfrm>
            <a:off x="4845785" y="5480724"/>
            <a:ext cx="619024" cy="437845"/>
          </a:xfrm>
          <a:prstGeom prst="rect">
            <a:avLst/>
          </a:prstGeom>
          <a:noFill/>
          <a:ln>
            <a:noFill/>
          </a:ln>
        </p:spPr>
      </p:pic>
      <p:pic>
        <p:nvPicPr>
          <p:cNvPr id="3641" name="Google Shape;3641;p110"/>
          <p:cNvPicPr preferRelativeResize="0"/>
          <p:nvPr/>
        </p:nvPicPr>
        <p:blipFill rotWithShape="1">
          <a:blip r:embed="rId4">
            <a:alphaModFix/>
          </a:blip>
          <a:srcRect b="0" l="0" r="0" t="0"/>
          <a:stretch/>
        </p:blipFill>
        <p:spPr>
          <a:xfrm>
            <a:off x="5563350" y="5427209"/>
            <a:ext cx="537972" cy="544869"/>
          </a:xfrm>
          <a:prstGeom prst="rect">
            <a:avLst/>
          </a:prstGeom>
          <a:noFill/>
          <a:ln>
            <a:noFill/>
          </a:ln>
        </p:spPr>
      </p:pic>
      <p:sp>
        <p:nvSpPr>
          <p:cNvPr id="3639" name="Google Shape;3639;p110"/>
          <p:cNvSpPr/>
          <p:nvPr/>
        </p:nvSpPr>
        <p:spPr>
          <a:xfrm>
            <a:off x="6386997" y="5467303"/>
            <a:ext cx="987702" cy="526535"/>
          </a:xfrm>
          <a:prstGeom prst="roundRect">
            <a:avLst>
              <a:gd fmla="val 19066" name="adj"/>
            </a:avLst>
          </a:prstGeom>
          <a:solidFill>
            <a:srgbClr val="E8E8E8"/>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Trình quản lý node</a:t>
            </a:r>
            <a:endParaRPr/>
          </a:p>
        </p:txBody>
      </p:sp>
      <p:pic>
        <p:nvPicPr>
          <p:cNvPr id="3642" name="Google Shape;3642;p110"/>
          <p:cNvPicPr preferRelativeResize="0"/>
          <p:nvPr/>
        </p:nvPicPr>
        <p:blipFill rotWithShape="1">
          <a:blip r:embed="rId3">
            <a:alphaModFix/>
          </a:blip>
          <a:srcRect b="0" l="0" r="0" t="0"/>
          <a:stretch/>
        </p:blipFill>
        <p:spPr>
          <a:xfrm>
            <a:off x="7443762" y="5485955"/>
            <a:ext cx="619024" cy="437845"/>
          </a:xfrm>
          <a:prstGeom prst="rect">
            <a:avLst/>
          </a:prstGeom>
          <a:noFill/>
          <a:ln>
            <a:noFill/>
          </a:ln>
        </p:spPr>
      </p:pic>
      <p:pic>
        <p:nvPicPr>
          <p:cNvPr id="3643" name="Google Shape;3643;p110"/>
          <p:cNvPicPr preferRelativeResize="0"/>
          <p:nvPr/>
        </p:nvPicPr>
        <p:blipFill rotWithShape="1">
          <a:blip r:embed="rId4">
            <a:alphaModFix/>
          </a:blip>
          <a:srcRect b="0" l="0" r="0" t="0"/>
          <a:stretch/>
        </p:blipFill>
        <p:spPr>
          <a:xfrm>
            <a:off x="8161327" y="5432440"/>
            <a:ext cx="537972" cy="54486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8" name="Shape 3648"/>
        <p:cNvGrpSpPr/>
        <p:nvPr/>
      </p:nvGrpSpPr>
      <p:grpSpPr>
        <a:xfrm>
          <a:off x="0" y="0"/>
          <a:ext cx="0" cy="0"/>
          <a:chOff x="0" y="0"/>
          <a:chExt cx="0" cy="0"/>
        </a:xfrm>
      </p:grpSpPr>
      <p:sp>
        <p:nvSpPr>
          <p:cNvPr id="3649" name="Google Shape;3649;p111"/>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Trình quản lý tài nguyên Yarn và kiến trúc tính toán</a:t>
            </a:r>
            <a:endParaRPr/>
          </a:p>
        </p:txBody>
      </p:sp>
      <p:sp>
        <p:nvSpPr>
          <p:cNvPr id="3650" name="Google Shape;3650;p11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Trình nền YARN</a:t>
            </a:r>
            <a:endParaRPr/>
          </a:p>
        </p:txBody>
      </p:sp>
      <p:sp>
        <p:nvSpPr>
          <p:cNvPr id="3651" name="Google Shape;3651;p11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652" name="Google Shape;3652;p11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Trình quản lý tài nguyên (RM) trên mỗi cụm</a:t>
            </a:r>
            <a:endParaRPr/>
          </a:p>
          <a:p>
            <a:pPr indent="-177800" lvl="0" marL="177800" rtl="0" algn="l">
              <a:lnSpc>
                <a:spcPct val="128571"/>
              </a:lnSpc>
              <a:spcBef>
                <a:spcPts val="1000"/>
              </a:spcBef>
              <a:spcAft>
                <a:spcPts val="0"/>
              </a:spcAft>
              <a:buClr>
                <a:srgbClr val="262626"/>
              </a:buClr>
              <a:buSzPts val="1400"/>
              <a:buFont typeface="Arial"/>
              <a:buChar char="•"/>
            </a:pPr>
            <a:r>
              <a:rPr lang="en-US"/>
              <a:t>Trình quản lý nút (NM) trên mỗi nút</a:t>
            </a:r>
            <a:endParaRPr/>
          </a:p>
          <a:p>
            <a:pPr indent="-177800" lvl="0" marL="177800" rtl="0" algn="l">
              <a:lnSpc>
                <a:spcPct val="128571"/>
              </a:lnSpc>
              <a:spcBef>
                <a:spcPts val="1000"/>
              </a:spcBef>
              <a:spcAft>
                <a:spcPts val="0"/>
              </a:spcAft>
              <a:buClr>
                <a:srgbClr val="262626"/>
              </a:buClr>
              <a:buSzPts val="1400"/>
              <a:buFont typeface="Arial"/>
              <a:buChar char="•"/>
            </a:pPr>
            <a:r>
              <a:rPr lang="en-US"/>
              <a:t>ApplicationMaster(AM) cho mỗi ứng dụng</a:t>
            </a:r>
            <a:endParaRPr/>
          </a:p>
        </p:txBody>
      </p:sp>
      <p:grpSp>
        <p:nvGrpSpPr>
          <p:cNvPr id="3653" name="Google Shape;3653;p111"/>
          <p:cNvGrpSpPr/>
          <p:nvPr/>
        </p:nvGrpSpPr>
        <p:grpSpPr>
          <a:xfrm>
            <a:off x="1619362" y="3533574"/>
            <a:ext cx="7643426" cy="2518882"/>
            <a:chOff x="1693261" y="3533574"/>
            <a:chExt cx="7643426" cy="2518882"/>
          </a:xfrm>
        </p:grpSpPr>
        <p:grpSp>
          <p:nvGrpSpPr>
            <p:cNvPr id="3654" name="Google Shape;3654;p111"/>
            <p:cNvGrpSpPr/>
            <p:nvPr/>
          </p:nvGrpSpPr>
          <p:grpSpPr>
            <a:xfrm>
              <a:off x="4588442" y="3533574"/>
              <a:ext cx="1792066" cy="1235952"/>
              <a:chOff x="4119288" y="3276207"/>
              <a:chExt cx="1792066" cy="1249345"/>
            </a:xfrm>
          </p:grpSpPr>
          <p:sp>
            <p:nvSpPr>
              <p:cNvPr id="3655" name="Google Shape;3655;p111"/>
              <p:cNvSpPr/>
              <p:nvPr/>
            </p:nvSpPr>
            <p:spPr>
              <a:xfrm>
                <a:off x="4119288" y="3276207"/>
                <a:ext cx="1792066" cy="1249345"/>
              </a:xfrm>
              <a:prstGeom prst="roundRect">
                <a:avLst>
                  <a:gd fmla="val 16820"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Master</a:t>
                </a:r>
                <a:r>
                  <a:rPr lang="en-US" sz="1600">
                    <a:solidFill>
                      <a:schemeClr val="lt1"/>
                    </a:solidFill>
                    <a:latin typeface="Arial"/>
                    <a:ea typeface="Arial"/>
                    <a:cs typeface="Arial"/>
                    <a:sym typeface="Arial"/>
                  </a:rPr>
                  <a:t>   </a:t>
                </a:r>
                <a:r>
                  <a:rPr lang="en-US" sz="1600">
                    <a:solidFill>
                      <a:srgbClr val="0043B2"/>
                    </a:solidFill>
                    <a:latin typeface="Arial"/>
                    <a:ea typeface="Arial"/>
                    <a:cs typeface="Arial"/>
                    <a:sym typeface="Arial"/>
                  </a:rPr>
                  <a:t>Node</a:t>
                </a:r>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3656" name="Google Shape;3656;p111"/>
              <p:cNvSpPr/>
              <p:nvPr/>
            </p:nvSpPr>
            <p:spPr>
              <a:xfrm>
                <a:off x="4347894" y="3838927"/>
                <a:ext cx="1399794" cy="555998"/>
              </a:xfrm>
              <a:prstGeom prst="roundRect">
                <a:avLst>
                  <a:gd fmla="val 19066"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Quản lý tài nguyên</a:t>
                </a:r>
                <a:endParaRPr sz="1400">
                  <a:solidFill>
                    <a:srgbClr val="0043B2"/>
                  </a:solidFill>
                  <a:latin typeface="Arial"/>
                  <a:ea typeface="Arial"/>
                  <a:cs typeface="Arial"/>
                  <a:sym typeface="Arial"/>
                </a:endParaRPr>
              </a:p>
            </p:txBody>
          </p:sp>
        </p:grpSp>
        <p:grpSp>
          <p:nvGrpSpPr>
            <p:cNvPr id="3657" name="Google Shape;3657;p111"/>
            <p:cNvGrpSpPr/>
            <p:nvPr/>
          </p:nvGrpSpPr>
          <p:grpSpPr>
            <a:xfrm>
              <a:off x="1693261" y="5079434"/>
              <a:ext cx="2499436" cy="973022"/>
              <a:chOff x="809708" y="4708073"/>
              <a:chExt cx="2720474" cy="1138604"/>
            </a:xfrm>
          </p:grpSpPr>
          <p:sp>
            <p:nvSpPr>
              <p:cNvPr id="3658" name="Google Shape;3658;p111"/>
              <p:cNvSpPr/>
              <p:nvPr/>
            </p:nvSpPr>
            <p:spPr>
              <a:xfrm>
                <a:off x="809708" y="4708073"/>
                <a:ext cx="2720474" cy="1138604"/>
              </a:xfrm>
              <a:prstGeom prst="roundRect">
                <a:avLst>
                  <a:gd fmla="val 16820"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Slave Node</a:t>
                </a:r>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grpSp>
            <p:nvGrpSpPr>
              <p:cNvPr id="3659" name="Google Shape;3659;p111"/>
              <p:cNvGrpSpPr/>
              <p:nvPr/>
            </p:nvGrpSpPr>
            <p:grpSpPr>
              <a:xfrm>
                <a:off x="960658" y="5155827"/>
                <a:ext cx="2418574" cy="555998"/>
                <a:chOff x="1674374" y="5039715"/>
                <a:chExt cx="2418574" cy="555998"/>
              </a:xfrm>
            </p:grpSpPr>
            <p:sp>
              <p:nvSpPr>
                <p:cNvPr id="3660" name="Google Shape;3660;p111"/>
                <p:cNvSpPr/>
                <p:nvPr/>
              </p:nvSpPr>
              <p:spPr>
                <a:xfrm>
                  <a:off x="1674374" y="5039715"/>
                  <a:ext cx="1171629" cy="555998"/>
                </a:xfrm>
                <a:prstGeom prst="roundRect">
                  <a:avLst>
                    <a:gd fmla="val 19066" name="adj"/>
                  </a:avLst>
                </a:prstGeom>
                <a:solidFill>
                  <a:srgbClr val="E8E8E8"/>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Trình quản lý node</a:t>
                  </a:r>
                  <a:endParaRPr/>
                </a:p>
              </p:txBody>
            </p:sp>
            <p:sp>
              <p:nvSpPr>
                <p:cNvPr id="3661" name="Google Shape;3661;p111"/>
                <p:cNvSpPr/>
                <p:nvPr/>
              </p:nvSpPr>
              <p:spPr>
                <a:xfrm>
                  <a:off x="2921319" y="5039715"/>
                  <a:ext cx="1171629" cy="555998"/>
                </a:xfrm>
                <a:prstGeom prst="roundRect">
                  <a:avLst>
                    <a:gd fmla="val 19066" name="adj"/>
                  </a:avLst>
                </a:prstGeom>
                <a:solidFill>
                  <a:srgbClr val="66A1FE"/>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AM</a:t>
                  </a:r>
                  <a:endParaRPr/>
                </a:p>
              </p:txBody>
            </p:sp>
          </p:grpSp>
        </p:grpSp>
        <p:grpSp>
          <p:nvGrpSpPr>
            <p:cNvPr id="3662" name="Google Shape;3662;p111"/>
            <p:cNvGrpSpPr/>
            <p:nvPr/>
          </p:nvGrpSpPr>
          <p:grpSpPr>
            <a:xfrm>
              <a:off x="4269047" y="5079434"/>
              <a:ext cx="2499436" cy="973022"/>
              <a:chOff x="809708" y="4708073"/>
              <a:chExt cx="2720474" cy="1138604"/>
            </a:xfrm>
          </p:grpSpPr>
          <p:sp>
            <p:nvSpPr>
              <p:cNvPr id="3663" name="Google Shape;3663;p111"/>
              <p:cNvSpPr/>
              <p:nvPr/>
            </p:nvSpPr>
            <p:spPr>
              <a:xfrm>
                <a:off x="809708" y="4708073"/>
                <a:ext cx="2720474" cy="1138604"/>
              </a:xfrm>
              <a:prstGeom prst="roundRect">
                <a:avLst>
                  <a:gd fmla="val 16820"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Slave Node</a:t>
                </a:r>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grpSp>
            <p:nvGrpSpPr>
              <p:cNvPr id="3664" name="Google Shape;3664;p111"/>
              <p:cNvGrpSpPr/>
              <p:nvPr/>
            </p:nvGrpSpPr>
            <p:grpSpPr>
              <a:xfrm>
                <a:off x="960658" y="5155827"/>
                <a:ext cx="2418574" cy="555998"/>
                <a:chOff x="1674374" y="5039715"/>
                <a:chExt cx="2418574" cy="555998"/>
              </a:xfrm>
            </p:grpSpPr>
            <p:sp>
              <p:nvSpPr>
                <p:cNvPr id="3665" name="Google Shape;3665;p111"/>
                <p:cNvSpPr/>
                <p:nvPr/>
              </p:nvSpPr>
              <p:spPr>
                <a:xfrm>
                  <a:off x="1674374" y="5039715"/>
                  <a:ext cx="1171629" cy="555998"/>
                </a:xfrm>
                <a:prstGeom prst="roundRect">
                  <a:avLst>
                    <a:gd fmla="val 19066" name="adj"/>
                  </a:avLst>
                </a:prstGeom>
                <a:solidFill>
                  <a:srgbClr val="E8E8E8"/>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Trình quản lý node</a:t>
                  </a:r>
                  <a:endParaRPr/>
                </a:p>
              </p:txBody>
            </p:sp>
            <p:sp>
              <p:nvSpPr>
                <p:cNvPr id="3666" name="Google Shape;3666;p111"/>
                <p:cNvSpPr/>
                <p:nvPr/>
              </p:nvSpPr>
              <p:spPr>
                <a:xfrm>
                  <a:off x="2921319" y="5039715"/>
                  <a:ext cx="1171629" cy="555998"/>
                </a:xfrm>
                <a:prstGeom prst="roundRect">
                  <a:avLst>
                    <a:gd fmla="val 19066" name="adj"/>
                  </a:avLst>
                </a:prstGeom>
                <a:solidFill>
                  <a:srgbClr val="BFBFBF"/>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Container</a:t>
                  </a:r>
                  <a:endParaRPr/>
                </a:p>
              </p:txBody>
            </p:sp>
          </p:grpSp>
        </p:grpSp>
        <p:grpSp>
          <p:nvGrpSpPr>
            <p:cNvPr id="3667" name="Google Shape;3667;p111"/>
            <p:cNvGrpSpPr/>
            <p:nvPr/>
          </p:nvGrpSpPr>
          <p:grpSpPr>
            <a:xfrm>
              <a:off x="6837251" y="5079434"/>
              <a:ext cx="2499436" cy="973022"/>
              <a:chOff x="809708" y="4708073"/>
              <a:chExt cx="2720474" cy="1138604"/>
            </a:xfrm>
          </p:grpSpPr>
          <p:sp>
            <p:nvSpPr>
              <p:cNvPr id="3668" name="Google Shape;3668;p111"/>
              <p:cNvSpPr/>
              <p:nvPr/>
            </p:nvSpPr>
            <p:spPr>
              <a:xfrm>
                <a:off x="809708" y="4708073"/>
                <a:ext cx="2720474" cy="1138604"/>
              </a:xfrm>
              <a:prstGeom prst="roundRect">
                <a:avLst>
                  <a:gd fmla="val 16820"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Slave Node</a:t>
                </a:r>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3669" name="Google Shape;3669;p111"/>
              <p:cNvSpPr/>
              <p:nvPr/>
            </p:nvSpPr>
            <p:spPr>
              <a:xfrm>
                <a:off x="960658" y="5155827"/>
                <a:ext cx="1171629" cy="555999"/>
              </a:xfrm>
              <a:prstGeom prst="roundRect">
                <a:avLst>
                  <a:gd fmla="val 19066" name="adj"/>
                </a:avLst>
              </a:prstGeom>
              <a:solidFill>
                <a:srgbClr val="E8E8E8"/>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Trình quản lý node</a:t>
                </a:r>
                <a:endParaRPr/>
              </a:p>
            </p:txBody>
          </p:sp>
        </p:grpSp>
      </p:grpSp>
      <p:grpSp>
        <p:nvGrpSpPr>
          <p:cNvPr id="3670" name="Google Shape;3670;p111"/>
          <p:cNvGrpSpPr/>
          <p:nvPr/>
        </p:nvGrpSpPr>
        <p:grpSpPr>
          <a:xfrm>
            <a:off x="6981121" y="2145361"/>
            <a:ext cx="979435" cy="1402142"/>
            <a:chOff x="1911898" y="3457958"/>
            <a:chExt cx="979435" cy="1402142"/>
          </a:xfrm>
        </p:grpSpPr>
        <p:sp>
          <p:nvSpPr>
            <p:cNvPr id="3671" name="Google Shape;3671;p111"/>
            <p:cNvSpPr txBox="1"/>
            <p:nvPr/>
          </p:nvSpPr>
          <p:spPr>
            <a:xfrm>
              <a:off x="1911898" y="4638501"/>
              <a:ext cx="979435" cy="2215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1600">
                  <a:solidFill>
                    <a:srgbClr val="0043B2"/>
                  </a:solidFill>
                  <a:latin typeface="Arial"/>
                  <a:ea typeface="Arial"/>
                  <a:cs typeface="Arial"/>
                  <a:sym typeface="Arial"/>
                </a:rPr>
                <a:t>Máy khách</a:t>
              </a:r>
              <a:endParaRPr sz="1600">
                <a:solidFill>
                  <a:srgbClr val="0043B2"/>
                </a:solidFill>
                <a:latin typeface="Arial"/>
                <a:ea typeface="Arial"/>
                <a:cs typeface="Arial"/>
                <a:sym typeface="Arial"/>
              </a:endParaRPr>
            </a:p>
          </p:txBody>
        </p:sp>
        <p:grpSp>
          <p:nvGrpSpPr>
            <p:cNvPr id="3672" name="Google Shape;3672;p111"/>
            <p:cNvGrpSpPr/>
            <p:nvPr/>
          </p:nvGrpSpPr>
          <p:grpSpPr>
            <a:xfrm>
              <a:off x="2056329" y="3457958"/>
              <a:ext cx="720843" cy="1080984"/>
              <a:chOff x="2056329" y="3457958"/>
              <a:chExt cx="720843" cy="1080984"/>
            </a:xfrm>
          </p:grpSpPr>
          <p:sp>
            <p:nvSpPr>
              <p:cNvPr id="3673" name="Google Shape;3673;p111"/>
              <p:cNvSpPr/>
              <p:nvPr/>
            </p:nvSpPr>
            <p:spPr>
              <a:xfrm>
                <a:off x="2056329" y="3457958"/>
                <a:ext cx="720843" cy="1080984"/>
              </a:xfrm>
              <a:prstGeom prst="roundRect">
                <a:avLst>
                  <a:gd fmla="val 11514" name="adj"/>
                </a:avLst>
              </a:prstGeom>
              <a:solidFill>
                <a:srgbClr val="BFBFB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3674" name="Google Shape;3674;p111"/>
              <p:cNvGrpSpPr/>
              <p:nvPr/>
            </p:nvGrpSpPr>
            <p:grpSpPr>
              <a:xfrm>
                <a:off x="2132322" y="3552092"/>
                <a:ext cx="453082" cy="266291"/>
                <a:chOff x="2177369" y="3579508"/>
                <a:chExt cx="453082" cy="266291"/>
              </a:xfrm>
            </p:grpSpPr>
            <p:sp>
              <p:nvSpPr>
                <p:cNvPr id="3675" name="Google Shape;3675;p111"/>
                <p:cNvSpPr/>
                <p:nvPr/>
              </p:nvSpPr>
              <p:spPr>
                <a:xfrm>
                  <a:off x="2177370" y="3579508"/>
                  <a:ext cx="453081" cy="103164"/>
                </a:xfrm>
                <a:prstGeom prst="roundRect">
                  <a:avLst>
                    <a:gd fmla="val 11514" name="adj"/>
                  </a:avLst>
                </a:prstGeom>
                <a:solidFill>
                  <a:srgbClr val="E8E8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76" name="Google Shape;3676;p111"/>
                <p:cNvSpPr/>
                <p:nvPr/>
              </p:nvSpPr>
              <p:spPr>
                <a:xfrm>
                  <a:off x="2177369" y="3742635"/>
                  <a:ext cx="453081" cy="103164"/>
                </a:xfrm>
                <a:prstGeom prst="roundRect">
                  <a:avLst>
                    <a:gd fmla="val 11514" name="adj"/>
                  </a:avLst>
                </a:prstGeom>
                <a:solidFill>
                  <a:srgbClr val="E8E8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3677" name="Google Shape;3677;p111"/>
              <p:cNvGrpSpPr/>
              <p:nvPr/>
            </p:nvGrpSpPr>
            <p:grpSpPr>
              <a:xfrm>
                <a:off x="2146950" y="4054264"/>
                <a:ext cx="539598" cy="453081"/>
                <a:chOff x="2146452" y="4054264"/>
                <a:chExt cx="454463" cy="453081"/>
              </a:xfrm>
            </p:grpSpPr>
            <p:sp>
              <p:nvSpPr>
                <p:cNvPr id="3678" name="Google Shape;3678;p111"/>
                <p:cNvSpPr/>
                <p:nvPr/>
              </p:nvSpPr>
              <p:spPr>
                <a:xfrm rot="5400000">
                  <a:off x="1947775" y="4252940"/>
                  <a:ext cx="453081" cy="55728"/>
                </a:xfrm>
                <a:prstGeom prst="roundRect">
                  <a:avLst>
                    <a:gd fmla="val 11514" name="adj"/>
                  </a:avLst>
                </a:prstGeom>
                <a:solidFill>
                  <a:srgbClr val="E8E8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79" name="Google Shape;3679;p111"/>
                <p:cNvSpPr/>
                <p:nvPr/>
              </p:nvSpPr>
              <p:spPr>
                <a:xfrm rot="5400000">
                  <a:off x="2026363" y="4252940"/>
                  <a:ext cx="453081" cy="55728"/>
                </a:xfrm>
                <a:prstGeom prst="roundRect">
                  <a:avLst>
                    <a:gd fmla="val 11514" name="adj"/>
                  </a:avLst>
                </a:prstGeom>
                <a:solidFill>
                  <a:srgbClr val="E8E8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80" name="Google Shape;3680;p111"/>
                <p:cNvSpPr/>
                <p:nvPr/>
              </p:nvSpPr>
              <p:spPr>
                <a:xfrm rot="5400000">
                  <a:off x="2106532" y="4252940"/>
                  <a:ext cx="453081" cy="55728"/>
                </a:xfrm>
                <a:prstGeom prst="roundRect">
                  <a:avLst>
                    <a:gd fmla="val 11514" name="adj"/>
                  </a:avLst>
                </a:prstGeom>
                <a:solidFill>
                  <a:srgbClr val="E8E8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81" name="Google Shape;3681;p111"/>
                <p:cNvSpPr/>
                <p:nvPr/>
              </p:nvSpPr>
              <p:spPr>
                <a:xfrm rot="5400000">
                  <a:off x="2190209" y="4252940"/>
                  <a:ext cx="453081" cy="55728"/>
                </a:xfrm>
                <a:prstGeom prst="roundRect">
                  <a:avLst>
                    <a:gd fmla="val 11514" name="adj"/>
                  </a:avLst>
                </a:prstGeom>
                <a:solidFill>
                  <a:srgbClr val="E8E8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82" name="Google Shape;3682;p111"/>
                <p:cNvSpPr/>
                <p:nvPr/>
              </p:nvSpPr>
              <p:spPr>
                <a:xfrm rot="5400000">
                  <a:off x="2261323" y="4252940"/>
                  <a:ext cx="453081" cy="55728"/>
                </a:xfrm>
                <a:prstGeom prst="roundRect">
                  <a:avLst>
                    <a:gd fmla="val 11514" name="adj"/>
                  </a:avLst>
                </a:prstGeom>
                <a:solidFill>
                  <a:srgbClr val="E8E8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83" name="Google Shape;3683;p111"/>
                <p:cNvSpPr/>
                <p:nvPr/>
              </p:nvSpPr>
              <p:spPr>
                <a:xfrm rot="5400000">
                  <a:off x="2346510" y="4252940"/>
                  <a:ext cx="453081" cy="55728"/>
                </a:xfrm>
                <a:prstGeom prst="roundRect">
                  <a:avLst>
                    <a:gd fmla="val 11514" name="adj"/>
                  </a:avLst>
                </a:prstGeom>
                <a:solidFill>
                  <a:srgbClr val="E8E8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3684" name="Google Shape;3684;p111"/>
              <p:cNvSpPr/>
              <p:nvPr/>
            </p:nvSpPr>
            <p:spPr>
              <a:xfrm>
                <a:off x="2619881" y="3863975"/>
                <a:ext cx="97919" cy="97919"/>
              </a:xfrm>
              <a:prstGeom prst="ellipse">
                <a:avLst/>
              </a:prstGeom>
              <a:solidFill>
                <a:srgbClr val="E8E8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3685" name="Google Shape;3685;p111"/>
          <p:cNvGrpSpPr/>
          <p:nvPr/>
        </p:nvGrpSpPr>
        <p:grpSpPr>
          <a:xfrm>
            <a:off x="2296265" y="2685852"/>
            <a:ext cx="5143990" cy="3251963"/>
            <a:chOff x="2296265" y="2685852"/>
            <a:chExt cx="5143990" cy="3251963"/>
          </a:xfrm>
        </p:grpSpPr>
        <p:cxnSp>
          <p:nvCxnSpPr>
            <p:cNvPr id="3686" name="Google Shape;3686;p111"/>
            <p:cNvCxnSpPr>
              <a:stCxn id="3665" idx="0"/>
              <a:endCxn id="3656" idx="2"/>
            </p:cNvCxnSpPr>
            <p:nvPr/>
          </p:nvCxnSpPr>
          <p:spPr>
            <a:xfrm rot="-5400000">
              <a:off x="4746651" y="4765773"/>
              <a:ext cx="821700" cy="570900"/>
            </a:xfrm>
            <a:prstGeom prst="bentConnector3">
              <a:avLst>
                <a:gd fmla="val 63202" name="adj1"/>
              </a:avLst>
            </a:prstGeom>
            <a:noFill/>
            <a:ln cap="flat" cmpd="sng" w="19050">
              <a:solidFill>
                <a:srgbClr val="0043B2"/>
              </a:solidFill>
              <a:prstDash val="solid"/>
              <a:miter lim="800000"/>
              <a:headEnd len="sm" w="sm" type="none"/>
              <a:tailEnd len="med" w="med" type="triangle"/>
            </a:ln>
          </p:spPr>
        </p:cxnSp>
        <p:cxnSp>
          <p:nvCxnSpPr>
            <p:cNvPr id="3687" name="Google Shape;3687;p111"/>
            <p:cNvCxnSpPr>
              <a:stCxn id="3661" idx="0"/>
              <a:endCxn id="3656" idx="1"/>
            </p:cNvCxnSpPr>
            <p:nvPr/>
          </p:nvCxnSpPr>
          <p:spPr>
            <a:xfrm rot="-5400000">
              <a:off x="3544195" y="4262973"/>
              <a:ext cx="1096800" cy="1301400"/>
            </a:xfrm>
            <a:prstGeom prst="bentConnector2">
              <a:avLst/>
            </a:prstGeom>
            <a:noFill/>
            <a:ln cap="flat" cmpd="sng" w="19050">
              <a:solidFill>
                <a:srgbClr val="0043B2"/>
              </a:solidFill>
              <a:prstDash val="solid"/>
              <a:miter lim="800000"/>
              <a:headEnd len="sm" w="sm" type="none"/>
              <a:tailEnd len="med" w="med" type="triangle"/>
            </a:ln>
          </p:spPr>
        </p:cxnSp>
        <p:cxnSp>
          <p:nvCxnSpPr>
            <p:cNvPr id="3688" name="Google Shape;3688;p111"/>
            <p:cNvCxnSpPr>
              <a:stCxn id="3660" idx="0"/>
              <a:endCxn id="3656" idx="1"/>
            </p:cNvCxnSpPr>
            <p:nvPr/>
          </p:nvCxnSpPr>
          <p:spPr>
            <a:xfrm rot="-5400000">
              <a:off x="2971265" y="3690273"/>
              <a:ext cx="1096800" cy="2446800"/>
            </a:xfrm>
            <a:prstGeom prst="bentConnector2">
              <a:avLst/>
            </a:prstGeom>
            <a:noFill/>
            <a:ln cap="flat" cmpd="sng" w="19050">
              <a:solidFill>
                <a:srgbClr val="0043B2"/>
              </a:solidFill>
              <a:prstDash val="solid"/>
              <a:miter lim="800000"/>
              <a:headEnd len="sm" w="sm" type="none"/>
              <a:tailEnd len="med" w="med" type="triangle"/>
            </a:ln>
          </p:spPr>
        </p:cxnSp>
        <p:cxnSp>
          <p:nvCxnSpPr>
            <p:cNvPr id="3689" name="Google Shape;3689;p111"/>
            <p:cNvCxnSpPr/>
            <p:nvPr/>
          </p:nvCxnSpPr>
          <p:spPr>
            <a:xfrm flipH="1">
              <a:off x="5488766" y="2685852"/>
              <a:ext cx="1636786" cy="1404409"/>
            </a:xfrm>
            <a:prstGeom prst="bentConnector2">
              <a:avLst/>
            </a:prstGeom>
            <a:noFill/>
            <a:ln cap="flat" cmpd="sng" w="19050">
              <a:solidFill>
                <a:srgbClr val="0043B2"/>
              </a:solidFill>
              <a:prstDash val="solid"/>
              <a:miter lim="800000"/>
              <a:headEnd len="sm" w="sm" type="none"/>
              <a:tailEnd len="med" w="med" type="triangle"/>
            </a:ln>
          </p:spPr>
        </p:cxnSp>
        <p:cxnSp>
          <p:nvCxnSpPr>
            <p:cNvPr id="3690" name="Google Shape;3690;p111"/>
            <p:cNvCxnSpPr>
              <a:stCxn id="3669" idx="0"/>
            </p:cNvCxnSpPr>
            <p:nvPr/>
          </p:nvCxnSpPr>
          <p:spPr>
            <a:xfrm flipH="1" rot="5400000">
              <a:off x="6248505" y="4270323"/>
              <a:ext cx="1086300" cy="1297200"/>
            </a:xfrm>
            <a:prstGeom prst="bentConnector2">
              <a:avLst/>
            </a:prstGeom>
            <a:noFill/>
            <a:ln cap="flat" cmpd="sng" w="19050">
              <a:solidFill>
                <a:srgbClr val="0043B2"/>
              </a:solidFill>
              <a:prstDash val="solid"/>
              <a:miter lim="800000"/>
              <a:headEnd len="sm" w="sm" type="none"/>
              <a:tailEnd len="med" w="med" type="triangle"/>
            </a:ln>
          </p:spPr>
        </p:cxnSp>
        <p:cxnSp>
          <p:nvCxnSpPr>
            <p:cNvPr id="3691" name="Google Shape;3691;p111"/>
            <p:cNvCxnSpPr>
              <a:stCxn id="3666" idx="2"/>
              <a:endCxn id="3661" idx="2"/>
            </p:cNvCxnSpPr>
            <p:nvPr/>
          </p:nvCxnSpPr>
          <p:spPr>
            <a:xfrm rot="5400000">
              <a:off x="4729481" y="4649615"/>
              <a:ext cx="600" cy="2575800"/>
            </a:xfrm>
            <a:prstGeom prst="bentConnector3">
              <a:avLst>
                <a:gd fmla="val 1800000" name="adj1"/>
              </a:avLst>
            </a:prstGeom>
            <a:noFill/>
            <a:ln cap="flat" cmpd="sng" w="19050">
              <a:solidFill>
                <a:srgbClr val="0043B2"/>
              </a:solidFill>
              <a:prstDash val="dash"/>
              <a:miter lim="800000"/>
              <a:headEnd len="sm" w="sm" type="none"/>
              <a:tailEnd len="med" w="med" type="triangle"/>
            </a:ln>
          </p:spPr>
        </p:cxnSp>
      </p:grpSp>
      <p:sp>
        <p:nvSpPr>
          <p:cNvPr id="3692" name="Google Shape;3692;p111"/>
          <p:cNvSpPr/>
          <p:nvPr/>
        </p:nvSpPr>
        <p:spPr>
          <a:xfrm>
            <a:off x="8082412" y="5462073"/>
            <a:ext cx="1076434" cy="475142"/>
          </a:xfrm>
          <a:prstGeom prst="roundRect">
            <a:avLst>
              <a:gd fmla="val 19066" name="adj"/>
            </a:avLst>
          </a:prstGeom>
          <a:solidFill>
            <a:srgbClr val="BFBFBF"/>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Container</a:t>
            </a:r>
            <a:endParaRPr/>
          </a:p>
        </p:txBody>
      </p:sp>
      <p:cxnSp>
        <p:nvCxnSpPr>
          <p:cNvPr id="3693" name="Google Shape;3693;p111"/>
          <p:cNvCxnSpPr>
            <a:stCxn id="3692" idx="2"/>
            <a:endCxn id="3661" idx="2"/>
          </p:cNvCxnSpPr>
          <p:nvPr/>
        </p:nvCxnSpPr>
        <p:spPr>
          <a:xfrm rot="5400000">
            <a:off x="6031029" y="3348215"/>
            <a:ext cx="600" cy="5178600"/>
          </a:xfrm>
          <a:prstGeom prst="bentConnector3">
            <a:avLst>
              <a:gd fmla="val 52540006" name="adj1"/>
            </a:avLst>
          </a:prstGeom>
          <a:noFill/>
          <a:ln cap="flat" cmpd="sng" w="19050">
            <a:solidFill>
              <a:srgbClr val="0043B2"/>
            </a:solidFill>
            <a:prstDash val="dash"/>
            <a:miter lim="800000"/>
            <a:headEnd len="sm" w="sm" type="none"/>
            <a:tailEnd len="med" w="med" type="triangle"/>
          </a:ln>
        </p:spPr>
      </p:cxn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8" name="Shape 3698"/>
        <p:cNvGrpSpPr/>
        <p:nvPr/>
      </p:nvGrpSpPr>
      <p:grpSpPr>
        <a:xfrm>
          <a:off x="0" y="0"/>
          <a:ext cx="0" cy="0"/>
          <a:chOff x="0" y="0"/>
          <a:chExt cx="0" cy="0"/>
        </a:xfrm>
      </p:grpSpPr>
      <p:sp>
        <p:nvSpPr>
          <p:cNvPr id="3699" name="Google Shape;3699;p112"/>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Trình quản lý tài nguyên Yarn và kiến trúc tính toán</a:t>
            </a:r>
            <a:endParaRPr/>
          </a:p>
        </p:txBody>
      </p:sp>
      <p:sp>
        <p:nvSpPr>
          <p:cNvPr id="3700" name="Google Shape;3700;p11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Trình quản lý tài nguyên (RM) YARN</a:t>
            </a:r>
            <a:endParaRPr/>
          </a:p>
        </p:txBody>
      </p:sp>
      <p:sp>
        <p:nvSpPr>
          <p:cNvPr id="3701" name="Google Shape;3701;p11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702" name="Google Shape;3702;p112"/>
          <p:cNvSpPr txBox="1"/>
          <p:nvPr>
            <p:ph idx="4" type="body"/>
          </p:nvPr>
        </p:nvSpPr>
        <p:spPr>
          <a:xfrm>
            <a:off x="535872" y="2226568"/>
            <a:ext cx="46800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Trình nền master</a:t>
            </a:r>
            <a:endParaRPr/>
          </a:p>
          <a:p>
            <a:pPr indent="-177800" lvl="0" marL="177800" rtl="0" algn="l">
              <a:lnSpc>
                <a:spcPct val="128571"/>
              </a:lnSpc>
              <a:spcBef>
                <a:spcPts val="1000"/>
              </a:spcBef>
              <a:spcAft>
                <a:spcPts val="0"/>
              </a:spcAft>
              <a:buClr>
                <a:srgbClr val="262626"/>
              </a:buClr>
              <a:buSzPts val="1400"/>
              <a:buFont typeface="Arial"/>
              <a:buChar char="•"/>
            </a:pPr>
            <a:r>
              <a:rPr lang="en-US"/>
              <a:t>Hai thành phần chính: Scheduler và ApplicationsManager</a:t>
            </a:r>
            <a:endParaRPr/>
          </a:p>
          <a:p>
            <a:pPr indent="-177800" lvl="0" marL="177800" rtl="0" algn="l">
              <a:lnSpc>
                <a:spcPct val="128571"/>
              </a:lnSpc>
              <a:spcBef>
                <a:spcPts val="1000"/>
              </a:spcBef>
              <a:spcAft>
                <a:spcPts val="0"/>
              </a:spcAft>
              <a:buClr>
                <a:srgbClr val="262626"/>
              </a:buClr>
              <a:buSzPts val="1400"/>
              <a:buFont typeface="Arial"/>
              <a:buChar char="•"/>
            </a:pPr>
            <a:r>
              <a:rPr lang="en-US"/>
              <a:t>Scheduler (Trình lập lịch):</a:t>
            </a:r>
            <a:endParaRPr/>
          </a:p>
          <a:p>
            <a:pPr indent="-182563" lvl="1" marL="360363" rtl="0" algn="l">
              <a:lnSpc>
                <a:spcPct val="138461"/>
              </a:lnSpc>
              <a:spcBef>
                <a:spcPts val="500"/>
              </a:spcBef>
              <a:spcAft>
                <a:spcPts val="0"/>
              </a:spcAft>
              <a:buClr>
                <a:srgbClr val="262626"/>
              </a:buClr>
              <a:buSzPts val="1040"/>
              <a:buChar char="•"/>
            </a:pPr>
            <a:r>
              <a:rPr lang="en-US"/>
              <a:t>Chịu trách nhiệm phân bổ tài nguyên cho các ứng dụng đang chạy khác nhau</a:t>
            </a:r>
            <a:endParaRPr/>
          </a:p>
          <a:p>
            <a:pPr indent="-182563" lvl="1" marL="360363" rtl="0" algn="l">
              <a:lnSpc>
                <a:spcPct val="138461"/>
              </a:lnSpc>
              <a:spcBef>
                <a:spcPts val="500"/>
              </a:spcBef>
              <a:spcAft>
                <a:spcPts val="0"/>
              </a:spcAft>
              <a:buClr>
                <a:srgbClr val="262626"/>
              </a:buClr>
              <a:buSzPts val="1040"/>
              <a:buChar char="•"/>
            </a:pPr>
            <a:r>
              <a:rPr lang="en-US"/>
              <a:t>Chính sách có thể cắm – CapacityScheduler, FairScheduler</a:t>
            </a:r>
            <a:endParaRPr/>
          </a:p>
          <a:p>
            <a:pPr indent="-177800" lvl="0" marL="177800" rtl="0" algn="l">
              <a:lnSpc>
                <a:spcPct val="128571"/>
              </a:lnSpc>
              <a:spcBef>
                <a:spcPts val="1000"/>
              </a:spcBef>
              <a:spcAft>
                <a:spcPts val="0"/>
              </a:spcAft>
              <a:buClr>
                <a:srgbClr val="262626"/>
              </a:buClr>
              <a:buSzPts val="1400"/>
              <a:buFont typeface="Arial"/>
              <a:buChar char="•"/>
            </a:pPr>
            <a:r>
              <a:rPr lang="en-US"/>
              <a:t>ApplicationsManager (Trình quản lý ứng dụng)</a:t>
            </a:r>
            <a:endParaRPr/>
          </a:p>
          <a:p>
            <a:pPr indent="-182563" lvl="1" marL="360363" rtl="0" algn="l">
              <a:lnSpc>
                <a:spcPct val="138461"/>
              </a:lnSpc>
              <a:spcBef>
                <a:spcPts val="500"/>
              </a:spcBef>
              <a:spcAft>
                <a:spcPts val="0"/>
              </a:spcAft>
              <a:buClr>
                <a:srgbClr val="262626"/>
              </a:buClr>
              <a:buSzPts val="1040"/>
              <a:buChar char="•"/>
            </a:pPr>
            <a:r>
              <a:rPr lang="en-US"/>
              <a:t>Chịu trách nhiệm tiếp nhận hồ sơ công việc</a:t>
            </a:r>
            <a:endParaRPr/>
          </a:p>
          <a:p>
            <a:pPr indent="-182563" lvl="1" marL="360363" rtl="0" algn="l">
              <a:lnSpc>
                <a:spcPct val="138461"/>
              </a:lnSpc>
              <a:spcBef>
                <a:spcPts val="500"/>
              </a:spcBef>
              <a:spcAft>
                <a:spcPts val="0"/>
              </a:spcAft>
              <a:buClr>
                <a:srgbClr val="262626"/>
              </a:buClr>
              <a:buSzPts val="1040"/>
              <a:buChar char="•"/>
            </a:pPr>
            <a:r>
              <a:rPr lang="en-US"/>
              <a:t>Đàm phán vùng chứa cho ApplicationMaster trên mỗi ứng dụng và theo dõi nhịp tim của nó</a:t>
            </a:r>
            <a:endParaRPr/>
          </a:p>
          <a:p>
            <a:pPr indent="-177800" lvl="0" marL="177800" rtl="0" algn="l">
              <a:lnSpc>
                <a:spcPct val="128571"/>
              </a:lnSpc>
              <a:spcBef>
                <a:spcPts val="1000"/>
              </a:spcBef>
              <a:spcAft>
                <a:spcPts val="0"/>
              </a:spcAft>
              <a:buClr>
                <a:srgbClr val="262626"/>
              </a:buClr>
              <a:buSzPts val="1400"/>
              <a:buFont typeface="Arial"/>
              <a:buChar char="•"/>
            </a:pPr>
            <a:r>
              <a:rPr lang="en-US"/>
              <a:t>Theo dõi nhịp tim từ Trình quản lý node</a:t>
            </a:r>
            <a:endParaRPr/>
          </a:p>
        </p:txBody>
      </p:sp>
      <p:grpSp>
        <p:nvGrpSpPr>
          <p:cNvPr id="3703" name="Google Shape;3703;p112"/>
          <p:cNvGrpSpPr/>
          <p:nvPr/>
        </p:nvGrpSpPr>
        <p:grpSpPr>
          <a:xfrm>
            <a:off x="5728960" y="2806064"/>
            <a:ext cx="3603440" cy="2662323"/>
            <a:chOff x="5642700" y="4025576"/>
            <a:chExt cx="3603440" cy="2662323"/>
          </a:xfrm>
        </p:grpSpPr>
        <p:grpSp>
          <p:nvGrpSpPr>
            <p:cNvPr id="3704" name="Google Shape;3704;p112"/>
            <p:cNvGrpSpPr/>
            <p:nvPr/>
          </p:nvGrpSpPr>
          <p:grpSpPr>
            <a:xfrm>
              <a:off x="5642700" y="5581173"/>
              <a:ext cx="3603440" cy="1106726"/>
              <a:chOff x="5642700" y="5581173"/>
              <a:chExt cx="3603440" cy="1106726"/>
            </a:xfrm>
          </p:grpSpPr>
          <p:sp>
            <p:nvSpPr>
              <p:cNvPr id="3705" name="Google Shape;3705;p112"/>
              <p:cNvSpPr/>
              <p:nvPr/>
            </p:nvSpPr>
            <p:spPr>
              <a:xfrm>
                <a:off x="5642700" y="5581173"/>
                <a:ext cx="3603440" cy="1106726"/>
              </a:xfrm>
              <a:prstGeom prst="roundRect">
                <a:avLst>
                  <a:gd fmla="val 16820"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Trình quản lý tài nguyên</a:t>
                </a:r>
                <a:endParaRPr sz="1600">
                  <a:solidFill>
                    <a:srgbClr val="0043B2"/>
                  </a:solidFill>
                  <a:latin typeface="Arial"/>
                  <a:ea typeface="Arial"/>
                  <a:cs typeface="Arial"/>
                  <a:sym typeface="Arial"/>
                </a:endParaRPr>
              </a:p>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3706" name="Google Shape;3706;p112"/>
              <p:cNvSpPr/>
              <p:nvPr/>
            </p:nvSpPr>
            <p:spPr>
              <a:xfrm>
                <a:off x="5779860" y="6075334"/>
                <a:ext cx="1268591" cy="475142"/>
              </a:xfrm>
              <a:prstGeom prst="roundRect">
                <a:avLst>
                  <a:gd fmla="val 19066" name="adj"/>
                </a:avLst>
              </a:prstGeom>
              <a:solidFill>
                <a:srgbClr val="E8E8E8"/>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Trình lập lịch</a:t>
                </a:r>
                <a:endParaRPr sz="1300">
                  <a:solidFill>
                    <a:srgbClr val="0043B2"/>
                  </a:solidFill>
                  <a:latin typeface="Arial"/>
                  <a:ea typeface="Arial"/>
                  <a:cs typeface="Arial"/>
                  <a:sym typeface="Arial"/>
                </a:endParaRPr>
              </a:p>
            </p:txBody>
          </p:sp>
          <p:sp>
            <p:nvSpPr>
              <p:cNvPr id="3707" name="Google Shape;3707;p112"/>
              <p:cNvSpPr/>
              <p:nvPr/>
            </p:nvSpPr>
            <p:spPr>
              <a:xfrm>
                <a:off x="7110877" y="6075334"/>
                <a:ext cx="1990487" cy="475142"/>
              </a:xfrm>
              <a:prstGeom prst="roundRect">
                <a:avLst>
                  <a:gd fmla="val 19066" name="adj"/>
                </a:avLst>
              </a:prstGeom>
              <a:solidFill>
                <a:srgbClr val="E8E8E8"/>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Trình quản lý ứng dụng</a:t>
                </a:r>
                <a:endParaRPr sz="1300">
                  <a:solidFill>
                    <a:srgbClr val="0043B2"/>
                  </a:solidFill>
                  <a:latin typeface="Arial"/>
                  <a:ea typeface="Arial"/>
                  <a:cs typeface="Arial"/>
                  <a:sym typeface="Arial"/>
                </a:endParaRPr>
              </a:p>
            </p:txBody>
          </p:sp>
        </p:grpSp>
        <p:sp>
          <p:nvSpPr>
            <p:cNvPr id="3708" name="Google Shape;3708;p112"/>
            <p:cNvSpPr/>
            <p:nvPr/>
          </p:nvSpPr>
          <p:spPr>
            <a:xfrm>
              <a:off x="6196805" y="4025576"/>
              <a:ext cx="2495230" cy="766361"/>
            </a:xfrm>
            <a:prstGeom prst="roundRect">
              <a:avLst>
                <a:gd fmla="val 16820"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Trình quản lý node</a:t>
              </a:r>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cxnSp>
          <p:nvCxnSpPr>
            <p:cNvPr id="3709" name="Google Shape;3709;p112"/>
            <p:cNvCxnSpPr>
              <a:stCxn id="3708" idx="2"/>
              <a:endCxn id="3705" idx="0"/>
            </p:cNvCxnSpPr>
            <p:nvPr/>
          </p:nvCxnSpPr>
          <p:spPr>
            <a:xfrm>
              <a:off x="7444420" y="4791937"/>
              <a:ext cx="0" cy="789300"/>
            </a:xfrm>
            <a:prstGeom prst="straightConnector1">
              <a:avLst/>
            </a:prstGeom>
            <a:noFill/>
            <a:ln cap="flat" cmpd="sng" w="19050">
              <a:solidFill>
                <a:srgbClr val="193EB0"/>
              </a:solidFill>
              <a:prstDash val="solid"/>
              <a:miter lim="800000"/>
              <a:headEnd len="sm" w="sm" type="none"/>
              <a:tailEnd len="med" w="med" type="triangle"/>
            </a:ln>
          </p:spPr>
        </p:cxnSp>
        <p:pic>
          <p:nvPicPr>
            <p:cNvPr id="3710" name="Google Shape;3710;p112"/>
            <p:cNvPicPr preferRelativeResize="0"/>
            <p:nvPr/>
          </p:nvPicPr>
          <p:blipFill rotWithShape="1">
            <a:blip r:embed="rId3">
              <a:alphaModFix/>
            </a:blip>
            <a:srcRect b="0" l="0" r="0" t="0"/>
            <a:stretch/>
          </p:blipFill>
          <p:spPr>
            <a:xfrm>
              <a:off x="6562281" y="4941140"/>
              <a:ext cx="516663" cy="490830"/>
            </a:xfrm>
            <a:prstGeom prst="rect">
              <a:avLst/>
            </a:prstGeom>
            <a:noFill/>
            <a:ln>
              <a:noFill/>
            </a:ln>
          </p:spPr>
        </p:pic>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5" name="Shape 3715"/>
        <p:cNvGrpSpPr/>
        <p:nvPr/>
      </p:nvGrpSpPr>
      <p:grpSpPr>
        <a:xfrm>
          <a:off x="0" y="0"/>
          <a:ext cx="0" cy="0"/>
          <a:chOff x="0" y="0"/>
          <a:chExt cx="0" cy="0"/>
        </a:xfrm>
      </p:grpSpPr>
      <p:sp>
        <p:nvSpPr>
          <p:cNvPr id="3716" name="Google Shape;3716;p113"/>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Trình quản lý tài nguyên Yarn và kiến trúc tính toán</a:t>
            </a:r>
            <a:endParaRPr/>
          </a:p>
        </p:txBody>
      </p:sp>
      <p:sp>
        <p:nvSpPr>
          <p:cNvPr id="3717" name="Google Shape;3717;p11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Trình quản lý node YARN</a:t>
            </a:r>
            <a:endParaRPr/>
          </a:p>
        </p:txBody>
      </p:sp>
      <p:sp>
        <p:nvSpPr>
          <p:cNvPr id="3718" name="Google Shape;3718;p11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719" name="Google Shape;3719;p113"/>
          <p:cNvSpPr txBox="1"/>
          <p:nvPr>
            <p:ph idx="4" type="body"/>
          </p:nvPr>
        </p:nvSpPr>
        <p:spPr>
          <a:xfrm>
            <a:off x="535872" y="2226567"/>
            <a:ext cx="6165240" cy="3949507"/>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Trình nền worker</a:t>
            </a:r>
            <a:endParaRPr/>
          </a:p>
          <a:p>
            <a:pPr indent="-177800" lvl="0" marL="177800" rtl="0" algn="l">
              <a:lnSpc>
                <a:spcPct val="128571"/>
              </a:lnSpc>
              <a:spcBef>
                <a:spcPts val="1000"/>
              </a:spcBef>
              <a:spcAft>
                <a:spcPts val="0"/>
              </a:spcAft>
              <a:buClr>
                <a:srgbClr val="262626"/>
              </a:buClr>
              <a:buSzPts val="1400"/>
              <a:buFont typeface="Arial"/>
              <a:buChar char="•"/>
            </a:pPr>
            <a:r>
              <a:rPr lang="en-US"/>
              <a:t>Chạy trên worker node và thường cùng với DataNode</a:t>
            </a:r>
            <a:endParaRPr/>
          </a:p>
          <a:p>
            <a:pPr indent="-177800" lvl="0" marL="177800" rtl="0" algn="l">
              <a:lnSpc>
                <a:spcPct val="128571"/>
              </a:lnSpc>
              <a:spcBef>
                <a:spcPts val="1000"/>
              </a:spcBef>
              <a:spcAft>
                <a:spcPts val="0"/>
              </a:spcAft>
              <a:buClr>
                <a:srgbClr val="262626"/>
              </a:buClr>
              <a:buSzPts val="1400"/>
              <a:buFont typeface="Arial"/>
              <a:buChar char="•"/>
            </a:pPr>
            <a:r>
              <a:rPr lang="en-US"/>
              <a:t>Chịu trách nhiệm khởi chạy và quản lý các thùng chứa cho ứng dụng</a:t>
            </a:r>
            <a:endParaRPr/>
          </a:p>
          <a:p>
            <a:pPr indent="-182563" lvl="1" marL="360363" rtl="0" algn="l">
              <a:lnSpc>
                <a:spcPct val="138461"/>
              </a:lnSpc>
              <a:spcBef>
                <a:spcPts val="500"/>
              </a:spcBef>
              <a:spcAft>
                <a:spcPts val="0"/>
              </a:spcAft>
              <a:buClr>
                <a:srgbClr val="262626"/>
              </a:buClr>
              <a:buSzPts val="1040"/>
              <a:buChar char="•"/>
            </a:pPr>
            <a:r>
              <a:rPr lang="en-US"/>
              <a:t>Các bộ chứa thực thi các tác vụ theo chỉ định của mỗi ứng dụng AppMaster</a:t>
            </a:r>
            <a:endParaRPr/>
          </a:p>
          <a:p>
            <a:pPr indent="-177800" lvl="0" marL="177800" rtl="0" algn="l">
              <a:lnSpc>
                <a:spcPct val="128571"/>
              </a:lnSpc>
              <a:spcBef>
                <a:spcPts val="1000"/>
              </a:spcBef>
              <a:spcAft>
                <a:spcPts val="0"/>
              </a:spcAft>
              <a:buClr>
                <a:srgbClr val="262626"/>
              </a:buClr>
              <a:buSzPts val="1400"/>
              <a:buFont typeface="Arial"/>
              <a:buChar char="•"/>
            </a:pPr>
            <a:r>
              <a:rPr lang="en-US"/>
              <a:t>Theo dõi sức khỏe và tài nguyên của node mà nó đang chạy trên đó</a:t>
            </a:r>
            <a:endParaRPr/>
          </a:p>
          <a:p>
            <a:pPr indent="-182563" lvl="1" marL="360363" rtl="0" algn="l">
              <a:lnSpc>
                <a:spcPct val="138461"/>
              </a:lnSpc>
              <a:spcBef>
                <a:spcPts val="500"/>
              </a:spcBef>
              <a:spcAft>
                <a:spcPts val="0"/>
              </a:spcAft>
              <a:buClr>
                <a:srgbClr val="262626"/>
              </a:buClr>
              <a:buSzPts val="1040"/>
              <a:buChar char="•"/>
            </a:pPr>
            <a:r>
              <a:rPr lang="en-US"/>
              <a:t>Gửi nhịp tim tới Trình quản lý tài nguyên với trạng thái tài nguyên và sức khỏe của node hiện tại</a:t>
            </a:r>
            <a:endParaRPr/>
          </a:p>
        </p:txBody>
      </p:sp>
      <p:sp>
        <p:nvSpPr>
          <p:cNvPr id="3720" name="Google Shape;3720;p113"/>
          <p:cNvSpPr/>
          <p:nvPr/>
        </p:nvSpPr>
        <p:spPr>
          <a:xfrm>
            <a:off x="6414653" y="2024985"/>
            <a:ext cx="2495230" cy="766361"/>
          </a:xfrm>
          <a:prstGeom prst="roundRect">
            <a:avLst>
              <a:gd fmla="val 16820"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Trình quản lý node</a:t>
            </a:r>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cxnSp>
        <p:nvCxnSpPr>
          <p:cNvPr id="3721" name="Google Shape;3721;p113"/>
          <p:cNvCxnSpPr>
            <a:stCxn id="3720" idx="2"/>
            <a:endCxn id="3722" idx="0"/>
          </p:cNvCxnSpPr>
          <p:nvPr/>
        </p:nvCxnSpPr>
        <p:spPr>
          <a:xfrm>
            <a:off x="7662268" y="2791346"/>
            <a:ext cx="23400" cy="2313000"/>
          </a:xfrm>
          <a:prstGeom prst="straightConnector1">
            <a:avLst/>
          </a:prstGeom>
          <a:noFill/>
          <a:ln cap="flat" cmpd="sng" w="19050">
            <a:solidFill>
              <a:srgbClr val="193EB0"/>
            </a:solidFill>
            <a:prstDash val="solid"/>
            <a:miter lim="800000"/>
            <a:headEnd len="sm" w="sm" type="none"/>
            <a:tailEnd len="med" w="med" type="triangle"/>
          </a:ln>
        </p:spPr>
      </p:cxnSp>
      <p:sp>
        <p:nvSpPr>
          <p:cNvPr id="3722" name="Google Shape;3722;p113"/>
          <p:cNvSpPr/>
          <p:nvPr/>
        </p:nvSpPr>
        <p:spPr>
          <a:xfrm>
            <a:off x="6915151" y="5104333"/>
            <a:ext cx="1540756" cy="869155"/>
          </a:xfrm>
          <a:prstGeom prst="roundRect">
            <a:avLst>
              <a:gd fmla="val 16820"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Trình quản lý tài  nguyền</a:t>
            </a:r>
            <a:endParaRPr sz="1400">
              <a:solidFill>
                <a:srgbClr val="0043B2"/>
              </a:solidFill>
              <a:latin typeface="Arial"/>
              <a:ea typeface="Arial"/>
              <a:cs typeface="Arial"/>
              <a:sym typeface="Arial"/>
            </a:endParaRPr>
          </a:p>
        </p:txBody>
      </p:sp>
      <p:grpSp>
        <p:nvGrpSpPr>
          <p:cNvPr id="3723" name="Google Shape;3723;p113"/>
          <p:cNvGrpSpPr/>
          <p:nvPr/>
        </p:nvGrpSpPr>
        <p:grpSpPr>
          <a:xfrm>
            <a:off x="7750919" y="3104676"/>
            <a:ext cx="1581481" cy="1478239"/>
            <a:chOff x="6392131" y="3078317"/>
            <a:chExt cx="1581481" cy="1478239"/>
          </a:xfrm>
        </p:grpSpPr>
        <p:sp>
          <p:nvSpPr>
            <p:cNvPr id="3724" name="Google Shape;3724;p113"/>
            <p:cNvSpPr/>
            <p:nvPr/>
          </p:nvSpPr>
          <p:spPr>
            <a:xfrm>
              <a:off x="6392131" y="3078317"/>
              <a:ext cx="1581481" cy="1478239"/>
            </a:xfrm>
            <a:prstGeom prst="heart">
              <a:avLst/>
            </a:prstGeom>
            <a:solidFill>
              <a:srgbClr val="FF0000">
                <a:alpha val="30980"/>
              </a:srgbClr>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725" name="Google Shape;3725;p113"/>
            <p:cNvGrpSpPr/>
            <p:nvPr/>
          </p:nvGrpSpPr>
          <p:grpSpPr>
            <a:xfrm>
              <a:off x="6834983" y="3446385"/>
              <a:ext cx="720606" cy="812900"/>
              <a:chOff x="6957557" y="3952706"/>
              <a:chExt cx="905872" cy="1021894"/>
            </a:xfrm>
          </p:grpSpPr>
          <p:pic>
            <p:nvPicPr>
              <p:cNvPr id="3726" name="Google Shape;3726;p113"/>
              <p:cNvPicPr preferRelativeResize="0"/>
              <p:nvPr/>
            </p:nvPicPr>
            <p:blipFill rotWithShape="1">
              <a:blip r:embed="rId3">
                <a:alphaModFix/>
              </a:blip>
              <a:srcRect b="0" l="0" r="0" t="0"/>
              <a:stretch/>
            </p:blipFill>
            <p:spPr>
              <a:xfrm>
                <a:off x="6957558" y="3952706"/>
                <a:ext cx="329531" cy="337615"/>
              </a:xfrm>
              <a:prstGeom prst="rect">
                <a:avLst/>
              </a:prstGeom>
              <a:noFill/>
              <a:ln>
                <a:noFill/>
              </a:ln>
            </p:spPr>
          </p:pic>
          <p:pic>
            <p:nvPicPr>
              <p:cNvPr id="3727" name="Google Shape;3727;p113"/>
              <p:cNvPicPr preferRelativeResize="0"/>
              <p:nvPr/>
            </p:nvPicPr>
            <p:blipFill rotWithShape="1">
              <a:blip r:embed="rId3">
                <a:alphaModFix/>
              </a:blip>
              <a:srcRect b="0" l="0" r="0" t="0"/>
              <a:stretch/>
            </p:blipFill>
            <p:spPr>
              <a:xfrm>
                <a:off x="6957557" y="4294249"/>
                <a:ext cx="329531" cy="337615"/>
              </a:xfrm>
              <a:prstGeom prst="rect">
                <a:avLst/>
              </a:prstGeom>
              <a:noFill/>
              <a:ln>
                <a:noFill/>
              </a:ln>
            </p:spPr>
          </p:pic>
          <p:pic>
            <p:nvPicPr>
              <p:cNvPr id="3728" name="Google Shape;3728;p113"/>
              <p:cNvPicPr preferRelativeResize="0"/>
              <p:nvPr/>
            </p:nvPicPr>
            <p:blipFill rotWithShape="1">
              <a:blip r:embed="rId3">
                <a:alphaModFix/>
              </a:blip>
              <a:srcRect b="0" l="0" r="0" t="0"/>
              <a:stretch/>
            </p:blipFill>
            <p:spPr>
              <a:xfrm>
                <a:off x="6957557" y="4636985"/>
                <a:ext cx="329531" cy="337615"/>
              </a:xfrm>
              <a:prstGeom prst="rect">
                <a:avLst/>
              </a:prstGeom>
              <a:noFill/>
              <a:ln>
                <a:noFill/>
              </a:ln>
            </p:spPr>
          </p:pic>
          <p:pic>
            <p:nvPicPr>
              <p:cNvPr id="3729" name="Google Shape;3729;p113"/>
              <p:cNvPicPr preferRelativeResize="0"/>
              <p:nvPr/>
            </p:nvPicPr>
            <p:blipFill rotWithShape="1">
              <a:blip r:embed="rId4">
                <a:alphaModFix/>
              </a:blip>
              <a:srcRect b="0" l="0" r="0" t="0"/>
              <a:stretch/>
            </p:blipFill>
            <p:spPr>
              <a:xfrm>
                <a:off x="7382860" y="4118379"/>
                <a:ext cx="480569" cy="343843"/>
              </a:xfrm>
              <a:prstGeom prst="rect">
                <a:avLst/>
              </a:prstGeom>
              <a:noFill/>
              <a:ln>
                <a:noFill/>
              </a:ln>
            </p:spPr>
          </p:pic>
          <p:pic>
            <p:nvPicPr>
              <p:cNvPr id="3730" name="Google Shape;3730;p113"/>
              <p:cNvPicPr preferRelativeResize="0"/>
              <p:nvPr/>
            </p:nvPicPr>
            <p:blipFill rotWithShape="1">
              <a:blip r:embed="rId4">
                <a:alphaModFix/>
              </a:blip>
              <a:srcRect b="0" l="0" r="0" t="0"/>
              <a:stretch/>
            </p:blipFill>
            <p:spPr>
              <a:xfrm>
                <a:off x="7382860" y="4485281"/>
                <a:ext cx="480569" cy="343843"/>
              </a:xfrm>
              <a:prstGeom prst="rect">
                <a:avLst/>
              </a:prstGeom>
              <a:noFill/>
              <a:ln>
                <a:noFill/>
              </a:ln>
            </p:spPr>
          </p:pic>
        </p:grpSp>
      </p:gr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5" name="Shape 3735"/>
        <p:cNvGrpSpPr/>
        <p:nvPr/>
      </p:nvGrpSpPr>
      <p:grpSpPr>
        <a:xfrm>
          <a:off x="0" y="0"/>
          <a:ext cx="0" cy="0"/>
          <a:chOff x="0" y="0"/>
          <a:chExt cx="0" cy="0"/>
        </a:xfrm>
      </p:grpSpPr>
      <p:sp>
        <p:nvSpPr>
          <p:cNvPr id="3736" name="Google Shape;3736;p114"/>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Trình quản lý tài nguyên Yarn và kiến trúc tính toán</a:t>
            </a:r>
            <a:endParaRPr/>
          </a:p>
        </p:txBody>
      </p:sp>
      <p:sp>
        <p:nvSpPr>
          <p:cNvPr id="3737" name="Google Shape;3737;p11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Khả năng chịu lỗi của YARN</a:t>
            </a:r>
            <a:endParaRPr/>
          </a:p>
        </p:txBody>
      </p:sp>
      <p:sp>
        <p:nvSpPr>
          <p:cNvPr id="3738" name="Google Shape;3738;p11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739" name="Google Shape;3739;p11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Có nhiều trình nền liên quan đến việc chạy một ứng dụng</a:t>
            </a:r>
            <a:endParaRPr/>
          </a:p>
          <a:p>
            <a:pPr indent="-177800" lvl="0" marL="177800" rtl="0" algn="l">
              <a:lnSpc>
                <a:spcPct val="128571"/>
              </a:lnSpc>
              <a:spcBef>
                <a:spcPts val="1000"/>
              </a:spcBef>
              <a:spcAft>
                <a:spcPts val="0"/>
              </a:spcAft>
              <a:buClr>
                <a:srgbClr val="262626"/>
              </a:buClr>
              <a:buSzPts val="1400"/>
              <a:buFont typeface="Arial"/>
              <a:buChar char="•"/>
            </a:pPr>
            <a:r>
              <a:rPr lang="en-US"/>
              <a:t>YARN xử lý các trường hợp ngoại lệ như thế nào?</a:t>
            </a:r>
            <a:endParaRPr/>
          </a:p>
          <a:p>
            <a:pPr indent="-177800" lvl="0" marL="177800" rtl="0" algn="l">
              <a:lnSpc>
                <a:spcPct val="128571"/>
              </a:lnSpc>
              <a:spcBef>
                <a:spcPts val="1000"/>
              </a:spcBef>
              <a:spcAft>
                <a:spcPts val="0"/>
              </a:spcAft>
              <a:buClr>
                <a:srgbClr val="262626"/>
              </a:buClr>
              <a:buSzPts val="1400"/>
              <a:buFont typeface="Arial"/>
              <a:buChar char="•"/>
            </a:pPr>
            <a:r>
              <a:rPr lang="en-US"/>
              <a:t>Các tác vụ trên Trình quản lý node thoát với ngoại lệ hoặc ngừng gửi nhịp tim</a:t>
            </a:r>
            <a:endParaRPr/>
          </a:p>
          <a:p>
            <a:pPr indent="-182563" lvl="1" marL="360363" rtl="0" algn="l">
              <a:lnSpc>
                <a:spcPct val="138461"/>
              </a:lnSpc>
              <a:spcBef>
                <a:spcPts val="500"/>
              </a:spcBef>
              <a:spcAft>
                <a:spcPts val="0"/>
              </a:spcAft>
              <a:buClr>
                <a:srgbClr val="262626"/>
              </a:buClr>
              <a:buSzPts val="1040"/>
              <a:buChar char="•"/>
            </a:pPr>
            <a:r>
              <a:rPr lang="en-US"/>
              <a:t>ApplicationMaster thử lại tác vụ trên một vùng chứa mới trên một nút khác</a:t>
            </a:r>
            <a:endParaRPr/>
          </a:p>
          <a:p>
            <a:pPr indent="-182563" lvl="1" marL="360363" rtl="0" algn="l">
              <a:lnSpc>
                <a:spcPct val="138461"/>
              </a:lnSpc>
              <a:spcBef>
                <a:spcPts val="500"/>
              </a:spcBef>
              <a:spcAft>
                <a:spcPts val="0"/>
              </a:spcAft>
              <a:buClr>
                <a:srgbClr val="262626"/>
              </a:buClr>
              <a:buSzPts val="1040"/>
              <a:buChar char="•"/>
            </a:pPr>
            <a:r>
              <a:rPr lang="en-US"/>
              <a:t>Thử lại tối đa 4 lần</a:t>
            </a:r>
            <a:endParaRPr/>
          </a:p>
          <a:p>
            <a:pPr indent="-177800" lvl="0" marL="177800" rtl="0" algn="l">
              <a:lnSpc>
                <a:spcPct val="128571"/>
              </a:lnSpc>
              <a:spcBef>
                <a:spcPts val="1000"/>
              </a:spcBef>
              <a:spcAft>
                <a:spcPts val="0"/>
              </a:spcAft>
              <a:buClr>
                <a:srgbClr val="262626"/>
              </a:buClr>
              <a:buSzPts val="1400"/>
              <a:buFont typeface="Arial"/>
              <a:buChar char="•"/>
            </a:pPr>
            <a:r>
              <a:rPr lang="en-US"/>
              <a:t>ApplicationMaster ngừng gửi nhịp tim tới YARN</a:t>
            </a:r>
            <a:endParaRPr/>
          </a:p>
          <a:p>
            <a:pPr indent="-182563" lvl="1" marL="360363" rtl="0" algn="l">
              <a:lnSpc>
                <a:spcPct val="138461"/>
              </a:lnSpc>
              <a:spcBef>
                <a:spcPts val="500"/>
              </a:spcBef>
              <a:spcAft>
                <a:spcPts val="0"/>
              </a:spcAft>
              <a:buClr>
                <a:srgbClr val="262626"/>
              </a:buClr>
              <a:buSzPts val="1040"/>
              <a:buChar char="•"/>
            </a:pPr>
            <a:r>
              <a:rPr lang="en-US"/>
              <a:t>Trình quản lý tài nguyên bắt đầu một ApplicationMaster mới và thử lại toàn bộ ứng dụng</a:t>
            </a:r>
            <a:endParaRPr/>
          </a:p>
          <a:p>
            <a:pPr indent="-182563" lvl="1" marL="360363" rtl="0" algn="l">
              <a:lnSpc>
                <a:spcPct val="138461"/>
              </a:lnSpc>
              <a:spcBef>
                <a:spcPts val="500"/>
              </a:spcBef>
              <a:spcAft>
                <a:spcPts val="0"/>
              </a:spcAft>
              <a:buClr>
                <a:srgbClr val="262626"/>
              </a:buClr>
              <a:buSzPts val="1040"/>
              <a:buChar char="•"/>
            </a:pPr>
            <a:r>
              <a:rPr lang="en-US"/>
              <a:t>Thử lại tối đa 2 lần</a:t>
            </a:r>
            <a:endParaRPr/>
          </a:p>
          <a:p>
            <a:pPr indent="-177800" lvl="0" marL="177800" rtl="0" algn="l">
              <a:lnSpc>
                <a:spcPct val="128571"/>
              </a:lnSpc>
              <a:spcBef>
                <a:spcPts val="1000"/>
              </a:spcBef>
              <a:spcAft>
                <a:spcPts val="0"/>
              </a:spcAft>
              <a:buClr>
                <a:srgbClr val="262626"/>
              </a:buClr>
              <a:buSzPts val="1400"/>
              <a:buFont typeface="Arial"/>
              <a:buChar char="•"/>
            </a:pPr>
            <a:r>
              <a:rPr lang="en-US"/>
              <a:t>Trình quản lý tài nguyên chết</a:t>
            </a:r>
            <a:endParaRPr/>
          </a:p>
          <a:p>
            <a:pPr indent="-182563" lvl="1" marL="360363" rtl="0" algn="l">
              <a:lnSpc>
                <a:spcPct val="138461"/>
              </a:lnSpc>
              <a:spcBef>
                <a:spcPts val="500"/>
              </a:spcBef>
              <a:spcAft>
                <a:spcPts val="0"/>
              </a:spcAft>
              <a:buClr>
                <a:srgbClr val="262626"/>
              </a:buClr>
              <a:buSzPts val="1040"/>
              <a:buChar char="•"/>
            </a:pPr>
            <a:r>
              <a:rPr lang="en-US"/>
              <a:t>Có thể chạy ResourceManager ở chế độ HA</a:t>
            </a:r>
            <a:endParaRPr/>
          </a:p>
          <a:p>
            <a:pPr indent="-182563" lvl="1" marL="360363" rtl="0" algn="l">
              <a:lnSpc>
                <a:spcPct val="138461"/>
              </a:lnSpc>
              <a:spcBef>
                <a:spcPts val="500"/>
              </a:spcBef>
              <a:spcAft>
                <a:spcPts val="0"/>
              </a:spcAft>
              <a:buClr>
                <a:srgbClr val="262626"/>
              </a:buClr>
              <a:buSzPts val="1040"/>
              <a:buChar char="•"/>
            </a:pPr>
            <a:r>
              <a:rPr lang="en-US"/>
              <a:t>Ở chế độ HA, Trình quản lý tài nguyên dự phòng sẽ tự động chuyển đổi dự phòng</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4" name="Shape 3744"/>
        <p:cNvGrpSpPr/>
        <p:nvPr/>
      </p:nvGrpSpPr>
      <p:grpSpPr>
        <a:xfrm>
          <a:off x="0" y="0"/>
          <a:ext cx="0" cy="0"/>
          <a:chOff x="0" y="0"/>
          <a:chExt cx="0" cy="0"/>
        </a:xfrm>
      </p:grpSpPr>
      <p:sp>
        <p:nvSpPr>
          <p:cNvPr id="3745" name="Google Shape;3745;p115"/>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Trình quản lý tài nguyên Yarn và kiến trúc tính toán</a:t>
            </a:r>
            <a:endParaRPr/>
          </a:p>
        </p:txBody>
      </p:sp>
      <p:sp>
        <p:nvSpPr>
          <p:cNvPr id="3746" name="Google Shape;3746;p11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Chạy ứng dụng trong YARN</a:t>
            </a:r>
            <a:endParaRPr/>
          </a:p>
        </p:txBody>
      </p:sp>
      <p:sp>
        <p:nvSpPr>
          <p:cNvPr id="3747" name="Google Shape;3747;p11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grpSp>
        <p:nvGrpSpPr>
          <p:cNvPr id="3748" name="Google Shape;3748;p115"/>
          <p:cNvGrpSpPr/>
          <p:nvPr/>
        </p:nvGrpSpPr>
        <p:grpSpPr>
          <a:xfrm>
            <a:off x="1845944" y="2342988"/>
            <a:ext cx="1152681" cy="974733"/>
            <a:chOff x="7354849" y="2332347"/>
            <a:chExt cx="1259180" cy="974733"/>
          </a:xfrm>
        </p:grpSpPr>
        <p:sp>
          <p:nvSpPr>
            <p:cNvPr id="3749" name="Google Shape;3749;p115"/>
            <p:cNvSpPr/>
            <p:nvPr/>
          </p:nvSpPr>
          <p:spPr>
            <a:xfrm>
              <a:off x="7354849" y="2616200"/>
              <a:ext cx="1259180" cy="690880"/>
            </a:xfrm>
            <a:prstGeom prst="roundRect">
              <a:avLst>
                <a:gd fmla="val 799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750" name="Google Shape;3750;p115"/>
            <p:cNvSpPr/>
            <p:nvPr/>
          </p:nvSpPr>
          <p:spPr>
            <a:xfrm>
              <a:off x="7404131" y="2332347"/>
              <a:ext cx="1155330" cy="385051"/>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Gateway Node</a:t>
              </a:r>
              <a:endParaRPr/>
            </a:p>
          </p:txBody>
        </p:sp>
      </p:grpSp>
      <p:sp>
        <p:nvSpPr>
          <p:cNvPr id="3751" name="Google Shape;3751;p115"/>
          <p:cNvSpPr/>
          <p:nvPr/>
        </p:nvSpPr>
        <p:spPr>
          <a:xfrm>
            <a:off x="1891059" y="3839665"/>
            <a:ext cx="1058338" cy="652320"/>
          </a:xfrm>
          <a:prstGeom prst="roundRect">
            <a:avLst>
              <a:gd fmla="val 19066" name="adj"/>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Trình quản lý tài nguyên</a:t>
            </a:r>
            <a:endParaRPr sz="1100">
              <a:solidFill>
                <a:schemeClr val="lt1"/>
              </a:solidFill>
              <a:latin typeface="Arial"/>
              <a:ea typeface="Arial"/>
              <a:cs typeface="Arial"/>
              <a:sym typeface="Arial"/>
            </a:endParaRPr>
          </a:p>
        </p:txBody>
      </p:sp>
      <p:sp>
        <p:nvSpPr>
          <p:cNvPr id="3752" name="Google Shape;3752;p115"/>
          <p:cNvSpPr/>
          <p:nvPr/>
        </p:nvSpPr>
        <p:spPr>
          <a:xfrm>
            <a:off x="3909549" y="2492971"/>
            <a:ext cx="2432830" cy="63104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753" name="Google Shape;3753;p115"/>
          <p:cNvSpPr/>
          <p:nvPr/>
        </p:nvSpPr>
        <p:spPr>
          <a:xfrm>
            <a:off x="3909169" y="2503343"/>
            <a:ext cx="128592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3754" name="Google Shape;3754;p115"/>
          <p:cNvSpPr/>
          <p:nvPr/>
        </p:nvSpPr>
        <p:spPr>
          <a:xfrm>
            <a:off x="5612771" y="2495449"/>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3755" name="Google Shape;3755;p115"/>
          <p:cNvSpPr/>
          <p:nvPr/>
        </p:nvSpPr>
        <p:spPr>
          <a:xfrm>
            <a:off x="5662041" y="2286746"/>
            <a:ext cx="679994"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A</a:t>
            </a:r>
            <a:endParaRPr/>
          </a:p>
        </p:txBody>
      </p:sp>
      <p:sp>
        <p:nvSpPr>
          <p:cNvPr id="3756" name="Google Shape;3756;p115"/>
          <p:cNvSpPr/>
          <p:nvPr/>
        </p:nvSpPr>
        <p:spPr>
          <a:xfrm>
            <a:off x="3909549" y="3384353"/>
            <a:ext cx="2432830" cy="63104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757" name="Google Shape;3757;p115"/>
          <p:cNvSpPr/>
          <p:nvPr/>
        </p:nvSpPr>
        <p:spPr>
          <a:xfrm>
            <a:off x="3909169" y="3394725"/>
            <a:ext cx="128592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3758" name="Google Shape;3758;p115"/>
          <p:cNvSpPr/>
          <p:nvPr/>
        </p:nvSpPr>
        <p:spPr>
          <a:xfrm>
            <a:off x="5612771" y="3386831"/>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3759" name="Google Shape;3759;p115"/>
          <p:cNvSpPr/>
          <p:nvPr/>
        </p:nvSpPr>
        <p:spPr>
          <a:xfrm>
            <a:off x="5633187" y="3178128"/>
            <a:ext cx="708848"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B </a:t>
            </a:r>
            <a:endParaRPr/>
          </a:p>
        </p:txBody>
      </p:sp>
      <p:sp>
        <p:nvSpPr>
          <p:cNvPr id="3760" name="Google Shape;3760;p115"/>
          <p:cNvSpPr/>
          <p:nvPr/>
        </p:nvSpPr>
        <p:spPr>
          <a:xfrm>
            <a:off x="3909549" y="4301908"/>
            <a:ext cx="2432830" cy="73322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761" name="Google Shape;3761;p115"/>
          <p:cNvSpPr/>
          <p:nvPr/>
        </p:nvSpPr>
        <p:spPr>
          <a:xfrm>
            <a:off x="3909169" y="4313959"/>
            <a:ext cx="128592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3762" name="Google Shape;3762;p115"/>
          <p:cNvSpPr/>
          <p:nvPr/>
        </p:nvSpPr>
        <p:spPr>
          <a:xfrm>
            <a:off x="5612771" y="4304787"/>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3763" name="Google Shape;3763;p115"/>
          <p:cNvSpPr/>
          <p:nvPr/>
        </p:nvSpPr>
        <p:spPr>
          <a:xfrm>
            <a:off x="5673261" y="4062290"/>
            <a:ext cx="668774"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C</a:t>
            </a:r>
            <a:endParaRPr/>
          </a:p>
        </p:txBody>
      </p:sp>
      <p:sp>
        <p:nvSpPr>
          <p:cNvPr id="3764" name="Google Shape;3764;p115"/>
          <p:cNvSpPr/>
          <p:nvPr/>
        </p:nvSpPr>
        <p:spPr>
          <a:xfrm>
            <a:off x="3909549" y="5311683"/>
            <a:ext cx="2432830" cy="73322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765" name="Google Shape;3765;p115"/>
          <p:cNvSpPr/>
          <p:nvPr/>
        </p:nvSpPr>
        <p:spPr>
          <a:xfrm>
            <a:off x="3909169" y="5323734"/>
            <a:ext cx="128592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3766" name="Google Shape;3766;p115"/>
          <p:cNvSpPr/>
          <p:nvPr/>
        </p:nvSpPr>
        <p:spPr>
          <a:xfrm>
            <a:off x="5612771" y="5314562"/>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3767" name="Google Shape;3767;p115"/>
          <p:cNvSpPr/>
          <p:nvPr/>
        </p:nvSpPr>
        <p:spPr>
          <a:xfrm>
            <a:off x="5658835" y="5072065"/>
            <a:ext cx="683200"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D</a:t>
            </a:r>
            <a:endParaRPr/>
          </a:p>
        </p:txBody>
      </p:sp>
      <p:sp>
        <p:nvSpPr>
          <p:cNvPr id="3768" name="Google Shape;3768;p115"/>
          <p:cNvSpPr/>
          <p:nvPr/>
        </p:nvSpPr>
        <p:spPr>
          <a:xfrm>
            <a:off x="7285751" y="3839665"/>
            <a:ext cx="1054226" cy="652320"/>
          </a:xfrm>
          <a:prstGeom prst="roundRect">
            <a:avLst>
              <a:gd fmla="val 19066" name="adj"/>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Name</a:t>
            </a:r>
            <a:endParaRPr/>
          </a:p>
          <a:p>
            <a:pPr indent="0" lvl="0" marL="0" marR="0" rtl="0" algn="ctr">
              <a:spcBef>
                <a:spcPts val="0"/>
              </a:spcBef>
              <a:spcAft>
                <a:spcPts val="0"/>
              </a:spcAft>
              <a:buNone/>
            </a:pPr>
            <a:r>
              <a:rPr lang="en-US" sz="1100">
                <a:solidFill>
                  <a:schemeClr val="lt1"/>
                </a:solidFill>
                <a:latin typeface="Arial"/>
                <a:ea typeface="Arial"/>
                <a:cs typeface="Arial"/>
                <a:sym typeface="Arial"/>
              </a:rPr>
              <a:t>Node</a:t>
            </a:r>
            <a:endParaRPr/>
          </a:p>
        </p:txBody>
      </p:sp>
      <p:grpSp>
        <p:nvGrpSpPr>
          <p:cNvPr id="3769" name="Google Shape;3769;p115"/>
          <p:cNvGrpSpPr/>
          <p:nvPr/>
        </p:nvGrpSpPr>
        <p:grpSpPr>
          <a:xfrm>
            <a:off x="2948672" y="2807124"/>
            <a:ext cx="948177" cy="2869802"/>
            <a:chOff x="2542274" y="2966779"/>
            <a:chExt cx="948177" cy="2869802"/>
          </a:xfrm>
        </p:grpSpPr>
        <p:grpSp>
          <p:nvGrpSpPr>
            <p:cNvPr id="3770" name="Google Shape;3770;p115"/>
            <p:cNvGrpSpPr/>
            <p:nvPr/>
          </p:nvGrpSpPr>
          <p:grpSpPr>
            <a:xfrm>
              <a:off x="3476830" y="2966779"/>
              <a:ext cx="13621" cy="2869802"/>
              <a:chOff x="3502230" y="3044347"/>
              <a:chExt cx="13621" cy="2869802"/>
            </a:xfrm>
          </p:grpSpPr>
          <p:cxnSp>
            <p:nvCxnSpPr>
              <p:cNvPr id="3771" name="Google Shape;3771;p115"/>
              <p:cNvCxnSpPr/>
              <p:nvPr/>
            </p:nvCxnSpPr>
            <p:spPr>
              <a:xfrm flipH="1">
                <a:off x="3503151" y="3044347"/>
                <a:ext cx="12700" cy="2869802"/>
              </a:xfrm>
              <a:prstGeom prst="bentConnector3">
                <a:avLst>
                  <a:gd fmla="val 4000000" name="adj1"/>
                </a:avLst>
              </a:prstGeom>
              <a:noFill/>
              <a:ln cap="flat" cmpd="sng" w="12700">
                <a:solidFill>
                  <a:srgbClr val="0043B2"/>
                </a:solidFill>
                <a:prstDash val="solid"/>
                <a:miter lim="800000"/>
                <a:headEnd len="med" w="med" type="triangle"/>
                <a:tailEnd len="med" w="med" type="triangle"/>
              </a:ln>
            </p:spPr>
          </p:cxnSp>
          <p:cxnSp>
            <p:nvCxnSpPr>
              <p:cNvPr id="3772" name="Google Shape;3772;p115"/>
              <p:cNvCxnSpPr/>
              <p:nvPr/>
            </p:nvCxnSpPr>
            <p:spPr>
              <a:xfrm flipH="1">
                <a:off x="3502230" y="3971966"/>
                <a:ext cx="12700" cy="968645"/>
              </a:xfrm>
              <a:prstGeom prst="bentConnector3">
                <a:avLst>
                  <a:gd fmla="val 4000000" name="adj1"/>
                </a:avLst>
              </a:prstGeom>
              <a:noFill/>
              <a:ln cap="flat" cmpd="sng" w="12700">
                <a:solidFill>
                  <a:srgbClr val="0043B2"/>
                </a:solidFill>
                <a:prstDash val="solid"/>
                <a:miter lim="800000"/>
                <a:headEnd len="med" w="med" type="triangle"/>
                <a:tailEnd len="med" w="med" type="triangle"/>
              </a:ln>
            </p:spPr>
          </p:cxnSp>
        </p:grpSp>
        <p:cxnSp>
          <p:nvCxnSpPr>
            <p:cNvPr id="3773" name="Google Shape;3773;p115"/>
            <p:cNvCxnSpPr/>
            <p:nvPr/>
          </p:nvCxnSpPr>
          <p:spPr>
            <a:xfrm>
              <a:off x="2542274" y="4325480"/>
              <a:ext cx="416101" cy="0"/>
            </a:xfrm>
            <a:prstGeom prst="straightConnector1">
              <a:avLst/>
            </a:prstGeom>
            <a:noFill/>
            <a:ln cap="flat" cmpd="sng" w="12700">
              <a:solidFill>
                <a:srgbClr val="0043B2"/>
              </a:solidFill>
              <a:prstDash val="solid"/>
              <a:miter lim="800000"/>
              <a:headEnd len="sm" w="sm" type="none"/>
              <a:tailEnd len="sm" w="sm" type="none"/>
            </a:ln>
          </p:spPr>
        </p:cxnSp>
      </p:grpSp>
      <p:grpSp>
        <p:nvGrpSpPr>
          <p:cNvPr id="3774" name="Google Shape;3774;p115"/>
          <p:cNvGrpSpPr/>
          <p:nvPr/>
        </p:nvGrpSpPr>
        <p:grpSpPr>
          <a:xfrm>
            <a:off x="6340537" y="2791884"/>
            <a:ext cx="945214" cy="2869802"/>
            <a:chOff x="5934139" y="2951539"/>
            <a:chExt cx="945214" cy="2869802"/>
          </a:xfrm>
        </p:grpSpPr>
        <p:grpSp>
          <p:nvGrpSpPr>
            <p:cNvPr id="3775" name="Google Shape;3775;p115"/>
            <p:cNvGrpSpPr/>
            <p:nvPr/>
          </p:nvGrpSpPr>
          <p:grpSpPr>
            <a:xfrm rot="10800000">
              <a:off x="5934139" y="2951539"/>
              <a:ext cx="12700" cy="2869802"/>
              <a:chOff x="3503151" y="2907187"/>
              <a:chExt cx="12700" cy="2869802"/>
            </a:xfrm>
          </p:grpSpPr>
          <p:cxnSp>
            <p:nvCxnSpPr>
              <p:cNvPr id="3776" name="Google Shape;3776;p115"/>
              <p:cNvCxnSpPr/>
              <p:nvPr/>
            </p:nvCxnSpPr>
            <p:spPr>
              <a:xfrm flipH="1">
                <a:off x="3503151" y="2907187"/>
                <a:ext cx="12700" cy="2869802"/>
              </a:xfrm>
              <a:prstGeom prst="bentConnector3">
                <a:avLst>
                  <a:gd fmla="val -23241638" name="adj1"/>
                </a:avLst>
              </a:prstGeom>
              <a:noFill/>
              <a:ln cap="flat" cmpd="sng" w="12700">
                <a:solidFill>
                  <a:srgbClr val="0043B2"/>
                </a:solidFill>
                <a:prstDash val="solid"/>
                <a:miter lim="800000"/>
                <a:headEnd len="med" w="med" type="triangle"/>
                <a:tailEnd len="med" w="med" type="triangle"/>
              </a:ln>
            </p:spPr>
          </p:cxnSp>
          <p:cxnSp>
            <p:nvCxnSpPr>
              <p:cNvPr id="3777" name="Google Shape;3777;p115"/>
              <p:cNvCxnSpPr/>
              <p:nvPr/>
            </p:nvCxnSpPr>
            <p:spPr>
              <a:xfrm flipH="1">
                <a:off x="3503151" y="3859528"/>
                <a:ext cx="12700" cy="968645"/>
              </a:xfrm>
              <a:prstGeom prst="bentConnector3">
                <a:avLst>
                  <a:gd fmla="val -23241638" name="adj1"/>
                </a:avLst>
              </a:prstGeom>
              <a:noFill/>
              <a:ln cap="flat" cmpd="sng" w="12700">
                <a:solidFill>
                  <a:srgbClr val="0043B2"/>
                </a:solidFill>
                <a:prstDash val="solid"/>
                <a:miter lim="800000"/>
                <a:headEnd len="med" w="med" type="triangle"/>
                <a:tailEnd len="med" w="med" type="triangle"/>
              </a:ln>
            </p:spPr>
          </p:cxnSp>
        </p:grpSp>
        <p:cxnSp>
          <p:nvCxnSpPr>
            <p:cNvPr id="3778" name="Google Shape;3778;p115"/>
            <p:cNvCxnSpPr/>
            <p:nvPr/>
          </p:nvCxnSpPr>
          <p:spPr>
            <a:xfrm>
              <a:off x="6463252" y="4325480"/>
              <a:ext cx="416101" cy="0"/>
            </a:xfrm>
            <a:prstGeom prst="straightConnector1">
              <a:avLst/>
            </a:prstGeom>
            <a:noFill/>
            <a:ln cap="flat" cmpd="sng" w="12700">
              <a:solidFill>
                <a:srgbClr val="0043B2"/>
              </a:solidFill>
              <a:prstDash val="solid"/>
              <a:miter lim="800000"/>
              <a:headEnd len="sm" w="sm" type="none"/>
              <a:tailEnd len="sm" w="sm" type="none"/>
            </a:ln>
          </p:spPr>
        </p:cxnSp>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3" name="Shape 3783"/>
        <p:cNvGrpSpPr/>
        <p:nvPr/>
      </p:nvGrpSpPr>
      <p:grpSpPr>
        <a:xfrm>
          <a:off x="0" y="0"/>
          <a:ext cx="0" cy="0"/>
          <a:chOff x="0" y="0"/>
          <a:chExt cx="0" cy="0"/>
        </a:xfrm>
      </p:grpSpPr>
      <p:sp>
        <p:nvSpPr>
          <p:cNvPr id="3784" name="Google Shape;3784;p116"/>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Trình quản lý tài nguyên Yarn và kiến trúc tính toán</a:t>
            </a:r>
            <a:endParaRPr/>
          </a:p>
        </p:txBody>
      </p:sp>
      <p:sp>
        <p:nvSpPr>
          <p:cNvPr id="3785" name="Google Shape;3785;p11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Chạy ứng dụng trong YARN</a:t>
            </a:r>
            <a:endParaRPr/>
          </a:p>
        </p:txBody>
      </p:sp>
      <p:sp>
        <p:nvSpPr>
          <p:cNvPr id="3786" name="Google Shape;3786;p11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grpSp>
        <p:nvGrpSpPr>
          <p:cNvPr id="3787" name="Google Shape;3787;p116"/>
          <p:cNvGrpSpPr/>
          <p:nvPr/>
        </p:nvGrpSpPr>
        <p:grpSpPr>
          <a:xfrm>
            <a:off x="1845944" y="2286746"/>
            <a:ext cx="6494033" cy="3758159"/>
            <a:chOff x="1845944" y="2286746"/>
            <a:chExt cx="6494033" cy="3758159"/>
          </a:xfrm>
        </p:grpSpPr>
        <p:grpSp>
          <p:nvGrpSpPr>
            <p:cNvPr id="3788" name="Google Shape;3788;p116"/>
            <p:cNvGrpSpPr/>
            <p:nvPr/>
          </p:nvGrpSpPr>
          <p:grpSpPr>
            <a:xfrm>
              <a:off x="1845944" y="2370196"/>
              <a:ext cx="1152681" cy="947525"/>
              <a:chOff x="7354849" y="2359555"/>
              <a:chExt cx="1259180" cy="947525"/>
            </a:xfrm>
          </p:grpSpPr>
          <p:sp>
            <p:nvSpPr>
              <p:cNvPr id="3789" name="Google Shape;3789;p116"/>
              <p:cNvSpPr/>
              <p:nvPr/>
            </p:nvSpPr>
            <p:spPr>
              <a:xfrm>
                <a:off x="7354849" y="2616200"/>
                <a:ext cx="1259180" cy="690880"/>
              </a:xfrm>
              <a:prstGeom prst="roundRect">
                <a:avLst>
                  <a:gd fmla="val 799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790" name="Google Shape;3790;p116"/>
              <p:cNvSpPr/>
              <p:nvPr/>
            </p:nvSpPr>
            <p:spPr>
              <a:xfrm>
                <a:off x="7429223" y="2832639"/>
                <a:ext cx="1094392" cy="428837"/>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Người dùng gửi ứng dụng</a:t>
                </a:r>
                <a:endParaRPr sz="1050">
                  <a:solidFill>
                    <a:srgbClr val="0043B2"/>
                  </a:solidFill>
                  <a:latin typeface="Arial"/>
                  <a:ea typeface="Arial"/>
                  <a:cs typeface="Arial"/>
                  <a:sym typeface="Arial"/>
                </a:endParaRPr>
              </a:p>
            </p:txBody>
          </p:sp>
          <p:sp>
            <p:nvSpPr>
              <p:cNvPr id="3791" name="Google Shape;3791;p116"/>
              <p:cNvSpPr/>
              <p:nvPr/>
            </p:nvSpPr>
            <p:spPr>
              <a:xfrm>
                <a:off x="7404132" y="2359555"/>
                <a:ext cx="1156120" cy="357843"/>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Gateway Node</a:t>
                </a:r>
                <a:endParaRPr/>
              </a:p>
            </p:txBody>
          </p:sp>
        </p:grpSp>
        <p:sp>
          <p:nvSpPr>
            <p:cNvPr id="3792" name="Google Shape;3792;p116"/>
            <p:cNvSpPr/>
            <p:nvPr/>
          </p:nvSpPr>
          <p:spPr>
            <a:xfrm>
              <a:off x="1891059" y="3839665"/>
              <a:ext cx="1058338" cy="652320"/>
            </a:xfrm>
            <a:prstGeom prst="roundRect">
              <a:avLst>
                <a:gd fmla="val 19066" name="adj"/>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Trình quản lý tài nguyên</a:t>
              </a:r>
              <a:endParaRPr sz="1100">
                <a:solidFill>
                  <a:schemeClr val="lt1"/>
                </a:solidFill>
                <a:latin typeface="Arial"/>
                <a:ea typeface="Arial"/>
                <a:cs typeface="Arial"/>
                <a:sym typeface="Arial"/>
              </a:endParaRPr>
            </a:p>
          </p:txBody>
        </p:sp>
        <p:sp>
          <p:nvSpPr>
            <p:cNvPr id="3793" name="Google Shape;3793;p116"/>
            <p:cNvSpPr/>
            <p:nvPr/>
          </p:nvSpPr>
          <p:spPr>
            <a:xfrm>
              <a:off x="3909549" y="2492971"/>
              <a:ext cx="2432830" cy="63104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794" name="Google Shape;3794;p116"/>
            <p:cNvSpPr/>
            <p:nvPr/>
          </p:nvSpPr>
          <p:spPr>
            <a:xfrm>
              <a:off x="3909169" y="2503343"/>
              <a:ext cx="128592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3795" name="Google Shape;3795;p116"/>
            <p:cNvSpPr/>
            <p:nvPr/>
          </p:nvSpPr>
          <p:spPr>
            <a:xfrm>
              <a:off x="5612771" y="2495449"/>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3796" name="Google Shape;3796;p116"/>
            <p:cNvSpPr/>
            <p:nvPr/>
          </p:nvSpPr>
          <p:spPr>
            <a:xfrm>
              <a:off x="5662041" y="2286746"/>
              <a:ext cx="679994"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A</a:t>
              </a:r>
              <a:endParaRPr/>
            </a:p>
          </p:txBody>
        </p:sp>
        <p:sp>
          <p:nvSpPr>
            <p:cNvPr id="3797" name="Google Shape;3797;p116"/>
            <p:cNvSpPr/>
            <p:nvPr/>
          </p:nvSpPr>
          <p:spPr>
            <a:xfrm>
              <a:off x="3909549" y="3384353"/>
              <a:ext cx="2432830" cy="63104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798" name="Google Shape;3798;p116"/>
            <p:cNvSpPr/>
            <p:nvPr/>
          </p:nvSpPr>
          <p:spPr>
            <a:xfrm>
              <a:off x="3909169" y="3394725"/>
              <a:ext cx="128592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3799" name="Google Shape;3799;p116"/>
            <p:cNvSpPr/>
            <p:nvPr/>
          </p:nvSpPr>
          <p:spPr>
            <a:xfrm>
              <a:off x="5612771" y="3386831"/>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3800" name="Google Shape;3800;p116"/>
            <p:cNvSpPr/>
            <p:nvPr/>
          </p:nvSpPr>
          <p:spPr>
            <a:xfrm>
              <a:off x="5633187" y="3178128"/>
              <a:ext cx="708848"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B </a:t>
              </a:r>
              <a:endParaRPr/>
            </a:p>
          </p:txBody>
        </p:sp>
        <p:sp>
          <p:nvSpPr>
            <p:cNvPr id="3801" name="Google Shape;3801;p116"/>
            <p:cNvSpPr/>
            <p:nvPr/>
          </p:nvSpPr>
          <p:spPr>
            <a:xfrm>
              <a:off x="3909549" y="4301908"/>
              <a:ext cx="2432830" cy="73322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802" name="Google Shape;3802;p116"/>
            <p:cNvSpPr/>
            <p:nvPr/>
          </p:nvSpPr>
          <p:spPr>
            <a:xfrm>
              <a:off x="3909169" y="4313959"/>
              <a:ext cx="128592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3803" name="Google Shape;3803;p116"/>
            <p:cNvSpPr/>
            <p:nvPr/>
          </p:nvSpPr>
          <p:spPr>
            <a:xfrm>
              <a:off x="5612771" y="4304787"/>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3804" name="Google Shape;3804;p116"/>
            <p:cNvSpPr/>
            <p:nvPr/>
          </p:nvSpPr>
          <p:spPr>
            <a:xfrm>
              <a:off x="5673261" y="4062290"/>
              <a:ext cx="668774"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C</a:t>
              </a:r>
              <a:endParaRPr/>
            </a:p>
          </p:txBody>
        </p:sp>
        <p:sp>
          <p:nvSpPr>
            <p:cNvPr id="3805" name="Google Shape;3805;p116"/>
            <p:cNvSpPr/>
            <p:nvPr/>
          </p:nvSpPr>
          <p:spPr>
            <a:xfrm>
              <a:off x="3909549" y="5311683"/>
              <a:ext cx="2432830" cy="73322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806" name="Google Shape;3806;p116"/>
            <p:cNvSpPr/>
            <p:nvPr/>
          </p:nvSpPr>
          <p:spPr>
            <a:xfrm>
              <a:off x="3909169" y="5323734"/>
              <a:ext cx="128592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3807" name="Google Shape;3807;p116"/>
            <p:cNvSpPr/>
            <p:nvPr/>
          </p:nvSpPr>
          <p:spPr>
            <a:xfrm>
              <a:off x="5612771" y="5314562"/>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3808" name="Google Shape;3808;p116"/>
            <p:cNvSpPr/>
            <p:nvPr/>
          </p:nvSpPr>
          <p:spPr>
            <a:xfrm>
              <a:off x="5658835" y="5072065"/>
              <a:ext cx="683200"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D</a:t>
              </a:r>
              <a:endParaRPr/>
            </a:p>
          </p:txBody>
        </p:sp>
        <p:sp>
          <p:nvSpPr>
            <p:cNvPr id="3809" name="Google Shape;3809;p116"/>
            <p:cNvSpPr/>
            <p:nvPr/>
          </p:nvSpPr>
          <p:spPr>
            <a:xfrm>
              <a:off x="7285751" y="3839665"/>
              <a:ext cx="1054226" cy="652320"/>
            </a:xfrm>
            <a:prstGeom prst="roundRect">
              <a:avLst>
                <a:gd fmla="val 19066" name="adj"/>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Name</a:t>
              </a:r>
              <a:endParaRPr/>
            </a:p>
            <a:p>
              <a:pPr indent="0" lvl="0" marL="0" marR="0" rtl="0" algn="ctr">
                <a:spcBef>
                  <a:spcPts val="0"/>
                </a:spcBef>
                <a:spcAft>
                  <a:spcPts val="0"/>
                </a:spcAft>
                <a:buNone/>
              </a:pPr>
              <a:r>
                <a:rPr lang="en-US" sz="1100">
                  <a:solidFill>
                    <a:schemeClr val="lt1"/>
                  </a:solidFill>
                  <a:latin typeface="Arial"/>
                  <a:ea typeface="Arial"/>
                  <a:cs typeface="Arial"/>
                  <a:sym typeface="Arial"/>
                </a:rPr>
                <a:t>Node</a:t>
              </a:r>
              <a:endParaRPr/>
            </a:p>
          </p:txBody>
        </p:sp>
        <p:grpSp>
          <p:nvGrpSpPr>
            <p:cNvPr id="3810" name="Google Shape;3810;p116"/>
            <p:cNvGrpSpPr/>
            <p:nvPr/>
          </p:nvGrpSpPr>
          <p:grpSpPr>
            <a:xfrm>
              <a:off x="3883228" y="2807124"/>
              <a:ext cx="13621" cy="2869802"/>
              <a:chOff x="3502230" y="3044347"/>
              <a:chExt cx="13621" cy="2869802"/>
            </a:xfrm>
          </p:grpSpPr>
          <p:cxnSp>
            <p:nvCxnSpPr>
              <p:cNvPr id="3811" name="Google Shape;3811;p116"/>
              <p:cNvCxnSpPr/>
              <p:nvPr/>
            </p:nvCxnSpPr>
            <p:spPr>
              <a:xfrm flipH="1">
                <a:off x="3503151" y="3044347"/>
                <a:ext cx="12700" cy="2869802"/>
              </a:xfrm>
              <a:prstGeom prst="bentConnector3">
                <a:avLst>
                  <a:gd fmla="val 7199984" name="adj1"/>
                </a:avLst>
              </a:prstGeom>
              <a:noFill/>
              <a:ln cap="flat" cmpd="sng" w="12700">
                <a:solidFill>
                  <a:srgbClr val="0043B2"/>
                </a:solidFill>
                <a:prstDash val="solid"/>
                <a:miter lim="800000"/>
                <a:headEnd len="med" w="med" type="triangle"/>
                <a:tailEnd len="med" w="med" type="triangle"/>
              </a:ln>
            </p:spPr>
          </p:cxnSp>
          <p:cxnSp>
            <p:nvCxnSpPr>
              <p:cNvPr id="3812" name="Google Shape;3812;p116"/>
              <p:cNvCxnSpPr/>
              <p:nvPr/>
            </p:nvCxnSpPr>
            <p:spPr>
              <a:xfrm flipH="1">
                <a:off x="3502230" y="3971966"/>
                <a:ext cx="12700" cy="968645"/>
              </a:xfrm>
              <a:prstGeom prst="bentConnector3">
                <a:avLst>
                  <a:gd fmla="val 7199984" name="adj1"/>
                </a:avLst>
              </a:prstGeom>
              <a:noFill/>
              <a:ln cap="flat" cmpd="sng" w="12700">
                <a:solidFill>
                  <a:srgbClr val="0043B2"/>
                </a:solidFill>
                <a:prstDash val="solid"/>
                <a:miter lim="800000"/>
                <a:headEnd len="med" w="med" type="triangle"/>
                <a:tailEnd len="med" w="med" type="triangle"/>
              </a:ln>
            </p:spPr>
          </p:cxnSp>
        </p:grpSp>
        <p:cxnSp>
          <p:nvCxnSpPr>
            <p:cNvPr id="3813" name="Google Shape;3813;p116"/>
            <p:cNvCxnSpPr/>
            <p:nvPr/>
          </p:nvCxnSpPr>
          <p:spPr>
            <a:xfrm>
              <a:off x="2954857" y="4165825"/>
              <a:ext cx="416101" cy="0"/>
            </a:xfrm>
            <a:prstGeom prst="straightConnector1">
              <a:avLst/>
            </a:prstGeom>
            <a:noFill/>
            <a:ln cap="flat" cmpd="sng" w="12700">
              <a:solidFill>
                <a:srgbClr val="0043B2"/>
              </a:solidFill>
              <a:prstDash val="solid"/>
              <a:miter lim="800000"/>
              <a:headEnd len="sm" w="sm" type="none"/>
              <a:tailEnd len="sm" w="sm" type="none"/>
            </a:ln>
          </p:spPr>
        </p:cxnSp>
        <p:grpSp>
          <p:nvGrpSpPr>
            <p:cNvPr id="3814" name="Google Shape;3814;p116"/>
            <p:cNvGrpSpPr/>
            <p:nvPr/>
          </p:nvGrpSpPr>
          <p:grpSpPr>
            <a:xfrm rot="10800000">
              <a:off x="6340537" y="2791884"/>
              <a:ext cx="12700" cy="2869802"/>
              <a:chOff x="3503151" y="2907187"/>
              <a:chExt cx="12700" cy="2869802"/>
            </a:xfrm>
          </p:grpSpPr>
          <p:cxnSp>
            <p:nvCxnSpPr>
              <p:cNvPr id="3815" name="Google Shape;3815;p116"/>
              <p:cNvCxnSpPr/>
              <p:nvPr/>
            </p:nvCxnSpPr>
            <p:spPr>
              <a:xfrm flipH="1">
                <a:off x="3503151" y="2907187"/>
                <a:ext cx="12700" cy="2869802"/>
              </a:xfrm>
              <a:prstGeom prst="bentConnector3">
                <a:avLst>
                  <a:gd fmla="val -26441622" name="adj1"/>
                </a:avLst>
              </a:prstGeom>
              <a:noFill/>
              <a:ln cap="flat" cmpd="sng" w="12700">
                <a:solidFill>
                  <a:srgbClr val="0043B2"/>
                </a:solidFill>
                <a:prstDash val="solid"/>
                <a:miter lim="800000"/>
                <a:headEnd len="med" w="med" type="triangle"/>
                <a:tailEnd len="med" w="med" type="triangle"/>
              </a:ln>
            </p:spPr>
          </p:cxnSp>
          <p:cxnSp>
            <p:nvCxnSpPr>
              <p:cNvPr id="3816" name="Google Shape;3816;p116"/>
              <p:cNvCxnSpPr/>
              <p:nvPr/>
            </p:nvCxnSpPr>
            <p:spPr>
              <a:xfrm flipH="1">
                <a:off x="3503151" y="3859528"/>
                <a:ext cx="12700" cy="968645"/>
              </a:xfrm>
              <a:prstGeom prst="bentConnector3">
                <a:avLst>
                  <a:gd fmla="val -26441622" name="adj1"/>
                </a:avLst>
              </a:prstGeom>
              <a:noFill/>
              <a:ln cap="flat" cmpd="sng" w="12700">
                <a:solidFill>
                  <a:srgbClr val="0043B2"/>
                </a:solidFill>
                <a:prstDash val="solid"/>
                <a:miter lim="800000"/>
                <a:headEnd len="med" w="med" type="triangle"/>
                <a:tailEnd len="med" w="med" type="triangle"/>
              </a:ln>
            </p:spPr>
          </p:cxnSp>
        </p:grpSp>
        <p:cxnSp>
          <p:nvCxnSpPr>
            <p:cNvPr id="3817" name="Google Shape;3817;p116"/>
            <p:cNvCxnSpPr/>
            <p:nvPr/>
          </p:nvCxnSpPr>
          <p:spPr>
            <a:xfrm>
              <a:off x="6869650" y="4165825"/>
              <a:ext cx="416101" cy="0"/>
            </a:xfrm>
            <a:prstGeom prst="straightConnector1">
              <a:avLst/>
            </a:prstGeom>
            <a:noFill/>
            <a:ln cap="flat" cmpd="sng" w="12700">
              <a:solidFill>
                <a:srgbClr val="0043B2"/>
              </a:solidFill>
              <a:prstDash val="solid"/>
              <a:miter lim="800000"/>
              <a:headEnd len="sm" w="sm" type="none"/>
              <a:tailEnd len="sm" w="sm" type="none"/>
            </a:ln>
          </p:spPr>
        </p:cxnSp>
        <p:cxnSp>
          <p:nvCxnSpPr>
            <p:cNvPr id="3818" name="Google Shape;3818;p116"/>
            <p:cNvCxnSpPr>
              <a:stCxn id="3790" idx="2"/>
              <a:endCxn id="3792" idx="0"/>
            </p:cNvCxnSpPr>
            <p:nvPr/>
          </p:nvCxnSpPr>
          <p:spPr>
            <a:xfrm>
              <a:off x="2414943" y="3272117"/>
              <a:ext cx="5400" cy="567600"/>
            </a:xfrm>
            <a:prstGeom prst="straightConnector1">
              <a:avLst/>
            </a:prstGeom>
            <a:noFill/>
            <a:ln cap="flat" cmpd="sng" w="28575">
              <a:solidFill>
                <a:schemeClr val="accent2"/>
              </a:solidFill>
              <a:prstDash val="solid"/>
              <a:miter lim="800000"/>
              <a:headEnd len="sm" w="sm" type="none"/>
              <a:tailEnd len="med" w="med" type="triangle"/>
            </a:ln>
          </p:spPr>
        </p:cxnSp>
        <p:sp>
          <p:nvSpPr>
            <p:cNvPr id="3819" name="Google Shape;3819;p116"/>
            <p:cNvSpPr/>
            <p:nvPr/>
          </p:nvSpPr>
          <p:spPr>
            <a:xfrm>
              <a:off x="3989520" y="4605615"/>
              <a:ext cx="1095749" cy="345740"/>
            </a:xfrm>
            <a:prstGeom prst="roundRect">
              <a:avLst>
                <a:gd fmla="val 19066" name="adj"/>
              </a:avLst>
            </a:prstGeom>
            <a:solidFill>
              <a:schemeClr val="lt1"/>
            </a:solidFill>
            <a:ln cap="flat" cmpd="sng" w="381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2F5496"/>
                  </a:solidFill>
                  <a:latin typeface="Arial"/>
                  <a:ea typeface="Arial"/>
                  <a:cs typeface="Arial"/>
                  <a:sym typeface="Arial"/>
                </a:rPr>
                <a:t>Application</a:t>
              </a:r>
              <a:endParaRPr/>
            </a:p>
            <a:p>
              <a:pPr indent="0" lvl="0" marL="0" marR="0" rtl="0" algn="ctr">
                <a:spcBef>
                  <a:spcPts val="0"/>
                </a:spcBef>
                <a:spcAft>
                  <a:spcPts val="0"/>
                </a:spcAft>
                <a:buNone/>
              </a:pPr>
              <a:r>
                <a:rPr lang="en-US" sz="1050">
                  <a:solidFill>
                    <a:srgbClr val="2F5496"/>
                  </a:solidFill>
                  <a:latin typeface="Arial"/>
                  <a:ea typeface="Arial"/>
                  <a:cs typeface="Arial"/>
                  <a:sym typeface="Arial"/>
                </a:rPr>
                <a:t>Master</a:t>
              </a:r>
              <a:endParaRPr/>
            </a:p>
          </p:txBody>
        </p:sp>
        <p:cxnSp>
          <p:nvCxnSpPr>
            <p:cNvPr id="3820" name="Google Shape;3820;p116"/>
            <p:cNvCxnSpPr>
              <a:stCxn id="3792" idx="3"/>
              <a:endCxn id="3819" idx="1"/>
            </p:cNvCxnSpPr>
            <p:nvPr/>
          </p:nvCxnSpPr>
          <p:spPr>
            <a:xfrm>
              <a:off x="2949397" y="4165825"/>
              <a:ext cx="1040100" cy="612600"/>
            </a:xfrm>
            <a:prstGeom prst="straightConnector1">
              <a:avLst/>
            </a:prstGeom>
            <a:noFill/>
            <a:ln cap="flat" cmpd="sng" w="28575">
              <a:solidFill>
                <a:schemeClr val="accent2"/>
              </a:solidFill>
              <a:prstDash val="solid"/>
              <a:miter lim="800000"/>
              <a:headEnd len="sm" w="sm" type="none"/>
              <a:tailEnd len="med" w="med" type="triangle"/>
            </a:ln>
          </p:spPr>
        </p:cxnSp>
      </p:gr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5" name="Shape 3825"/>
        <p:cNvGrpSpPr/>
        <p:nvPr/>
      </p:nvGrpSpPr>
      <p:grpSpPr>
        <a:xfrm>
          <a:off x="0" y="0"/>
          <a:ext cx="0" cy="0"/>
          <a:chOff x="0" y="0"/>
          <a:chExt cx="0" cy="0"/>
        </a:xfrm>
      </p:grpSpPr>
      <p:sp>
        <p:nvSpPr>
          <p:cNvPr id="3826" name="Google Shape;3826;p117"/>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Trình quản lý tài nguyên Yarn và kiến trúc tính toán</a:t>
            </a:r>
            <a:endParaRPr/>
          </a:p>
        </p:txBody>
      </p:sp>
      <p:sp>
        <p:nvSpPr>
          <p:cNvPr id="3827" name="Google Shape;3827;p11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Chạy ứng dụng trong YARN</a:t>
            </a:r>
            <a:endParaRPr/>
          </a:p>
        </p:txBody>
      </p:sp>
      <p:sp>
        <p:nvSpPr>
          <p:cNvPr id="3828" name="Google Shape;3828;p11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grpSp>
        <p:nvGrpSpPr>
          <p:cNvPr id="3829" name="Google Shape;3829;p117"/>
          <p:cNvGrpSpPr/>
          <p:nvPr/>
        </p:nvGrpSpPr>
        <p:grpSpPr>
          <a:xfrm>
            <a:off x="1845944" y="2286746"/>
            <a:ext cx="6494033" cy="3758159"/>
            <a:chOff x="1845944" y="2286746"/>
            <a:chExt cx="6494033" cy="3758159"/>
          </a:xfrm>
        </p:grpSpPr>
        <p:grpSp>
          <p:nvGrpSpPr>
            <p:cNvPr id="3830" name="Google Shape;3830;p117"/>
            <p:cNvGrpSpPr/>
            <p:nvPr/>
          </p:nvGrpSpPr>
          <p:grpSpPr>
            <a:xfrm>
              <a:off x="1845944" y="2340342"/>
              <a:ext cx="1152681" cy="977379"/>
              <a:chOff x="7354849" y="2329701"/>
              <a:chExt cx="1259180" cy="977379"/>
            </a:xfrm>
          </p:grpSpPr>
          <p:sp>
            <p:nvSpPr>
              <p:cNvPr id="3831" name="Google Shape;3831;p117"/>
              <p:cNvSpPr/>
              <p:nvPr/>
            </p:nvSpPr>
            <p:spPr>
              <a:xfrm>
                <a:off x="7354849" y="2616200"/>
                <a:ext cx="1259180" cy="690880"/>
              </a:xfrm>
              <a:prstGeom prst="roundRect">
                <a:avLst>
                  <a:gd fmla="val 799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832" name="Google Shape;3832;p117"/>
              <p:cNvSpPr/>
              <p:nvPr/>
            </p:nvSpPr>
            <p:spPr>
              <a:xfrm>
                <a:off x="7432751" y="2828641"/>
                <a:ext cx="1094392" cy="406676"/>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Người dùng gửi ứng dụng</a:t>
                </a:r>
                <a:endParaRPr sz="1050">
                  <a:solidFill>
                    <a:srgbClr val="0043B2"/>
                  </a:solidFill>
                  <a:latin typeface="Arial"/>
                  <a:ea typeface="Arial"/>
                  <a:cs typeface="Arial"/>
                  <a:sym typeface="Arial"/>
                </a:endParaRPr>
              </a:p>
            </p:txBody>
          </p:sp>
          <p:sp>
            <p:nvSpPr>
              <p:cNvPr id="3833" name="Google Shape;3833;p117"/>
              <p:cNvSpPr/>
              <p:nvPr/>
            </p:nvSpPr>
            <p:spPr>
              <a:xfrm>
                <a:off x="7404132" y="2329701"/>
                <a:ext cx="1123010" cy="387698"/>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Gateway Node</a:t>
                </a:r>
                <a:endParaRPr/>
              </a:p>
            </p:txBody>
          </p:sp>
        </p:grpSp>
        <p:sp>
          <p:nvSpPr>
            <p:cNvPr id="3834" name="Google Shape;3834;p117"/>
            <p:cNvSpPr/>
            <p:nvPr/>
          </p:nvSpPr>
          <p:spPr>
            <a:xfrm>
              <a:off x="1891059" y="3839665"/>
              <a:ext cx="1058338" cy="652320"/>
            </a:xfrm>
            <a:prstGeom prst="roundRect">
              <a:avLst>
                <a:gd fmla="val 19066" name="adj"/>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Trình quản lý tài nguyên</a:t>
              </a:r>
              <a:endParaRPr sz="1100">
                <a:solidFill>
                  <a:schemeClr val="lt1"/>
                </a:solidFill>
                <a:latin typeface="Arial"/>
                <a:ea typeface="Arial"/>
                <a:cs typeface="Arial"/>
                <a:sym typeface="Arial"/>
              </a:endParaRPr>
            </a:p>
          </p:txBody>
        </p:sp>
        <p:sp>
          <p:nvSpPr>
            <p:cNvPr id="3835" name="Google Shape;3835;p117"/>
            <p:cNvSpPr/>
            <p:nvPr/>
          </p:nvSpPr>
          <p:spPr>
            <a:xfrm>
              <a:off x="3909549" y="2492971"/>
              <a:ext cx="2432830" cy="63104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836" name="Google Shape;3836;p117"/>
            <p:cNvSpPr/>
            <p:nvPr/>
          </p:nvSpPr>
          <p:spPr>
            <a:xfrm>
              <a:off x="3909169" y="2503343"/>
              <a:ext cx="128592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3837" name="Google Shape;3837;p117"/>
            <p:cNvSpPr/>
            <p:nvPr/>
          </p:nvSpPr>
          <p:spPr>
            <a:xfrm>
              <a:off x="5612771" y="2495449"/>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3838" name="Google Shape;3838;p117"/>
            <p:cNvSpPr/>
            <p:nvPr/>
          </p:nvSpPr>
          <p:spPr>
            <a:xfrm>
              <a:off x="5662041" y="2286746"/>
              <a:ext cx="679994"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A</a:t>
              </a:r>
              <a:endParaRPr/>
            </a:p>
          </p:txBody>
        </p:sp>
        <p:sp>
          <p:nvSpPr>
            <p:cNvPr id="3839" name="Google Shape;3839;p117"/>
            <p:cNvSpPr/>
            <p:nvPr/>
          </p:nvSpPr>
          <p:spPr>
            <a:xfrm>
              <a:off x="3909549" y="3384353"/>
              <a:ext cx="2432830" cy="63104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840" name="Google Shape;3840;p117"/>
            <p:cNvSpPr/>
            <p:nvPr/>
          </p:nvSpPr>
          <p:spPr>
            <a:xfrm>
              <a:off x="3909169" y="3394725"/>
              <a:ext cx="128592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3841" name="Google Shape;3841;p117"/>
            <p:cNvSpPr/>
            <p:nvPr/>
          </p:nvSpPr>
          <p:spPr>
            <a:xfrm>
              <a:off x="5612771" y="3386831"/>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3842" name="Google Shape;3842;p117"/>
            <p:cNvSpPr/>
            <p:nvPr/>
          </p:nvSpPr>
          <p:spPr>
            <a:xfrm>
              <a:off x="5633187" y="3178128"/>
              <a:ext cx="708848"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B </a:t>
              </a:r>
              <a:endParaRPr/>
            </a:p>
          </p:txBody>
        </p:sp>
        <p:sp>
          <p:nvSpPr>
            <p:cNvPr id="3843" name="Google Shape;3843;p117"/>
            <p:cNvSpPr/>
            <p:nvPr/>
          </p:nvSpPr>
          <p:spPr>
            <a:xfrm>
              <a:off x="3909549" y="4301908"/>
              <a:ext cx="2432830" cy="73322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844" name="Google Shape;3844;p117"/>
            <p:cNvSpPr/>
            <p:nvPr/>
          </p:nvSpPr>
          <p:spPr>
            <a:xfrm>
              <a:off x="3909169" y="4313959"/>
              <a:ext cx="128592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3845" name="Google Shape;3845;p117"/>
            <p:cNvSpPr/>
            <p:nvPr/>
          </p:nvSpPr>
          <p:spPr>
            <a:xfrm>
              <a:off x="5612771" y="4304787"/>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3846" name="Google Shape;3846;p117"/>
            <p:cNvSpPr/>
            <p:nvPr/>
          </p:nvSpPr>
          <p:spPr>
            <a:xfrm>
              <a:off x="5673261" y="4062290"/>
              <a:ext cx="668774"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C</a:t>
              </a:r>
              <a:endParaRPr/>
            </a:p>
          </p:txBody>
        </p:sp>
        <p:sp>
          <p:nvSpPr>
            <p:cNvPr id="3847" name="Google Shape;3847;p117"/>
            <p:cNvSpPr/>
            <p:nvPr/>
          </p:nvSpPr>
          <p:spPr>
            <a:xfrm>
              <a:off x="3909549" y="5311683"/>
              <a:ext cx="2432830" cy="73322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848" name="Google Shape;3848;p117"/>
            <p:cNvSpPr/>
            <p:nvPr/>
          </p:nvSpPr>
          <p:spPr>
            <a:xfrm>
              <a:off x="3909169" y="5323734"/>
              <a:ext cx="128592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3849" name="Google Shape;3849;p117"/>
            <p:cNvSpPr/>
            <p:nvPr/>
          </p:nvSpPr>
          <p:spPr>
            <a:xfrm>
              <a:off x="5612771" y="5314562"/>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3850" name="Google Shape;3850;p117"/>
            <p:cNvSpPr/>
            <p:nvPr/>
          </p:nvSpPr>
          <p:spPr>
            <a:xfrm>
              <a:off x="5658835" y="5072065"/>
              <a:ext cx="683200"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D</a:t>
              </a:r>
              <a:endParaRPr/>
            </a:p>
          </p:txBody>
        </p:sp>
        <p:sp>
          <p:nvSpPr>
            <p:cNvPr id="3851" name="Google Shape;3851;p117"/>
            <p:cNvSpPr/>
            <p:nvPr/>
          </p:nvSpPr>
          <p:spPr>
            <a:xfrm>
              <a:off x="7285751" y="3839665"/>
              <a:ext cx="1054226" cy="652320"/>
            </a:xfrm>
            <a:prstGeom prst="roundRect">
              <a:avLst>
                <a:gd fmla="val 19066" name="adj"/>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Name</a:t>
              </a:r>
              <a:endParaRPr/>
            </a:p>
            <a:p>
              <a:pPr indent="0" lvl="0" marL="0" marR="0" rtl="0" algn="ctr">
                <a:spcBef>
                  <a:spcPts val="0"/>
                </a:spcBef>
                <a:spcAft>
                  <a:spcPts val="0"/>
                </a:spcAft>
                <a:buNone/>
              </a:pPr>
              <a:r>
                <a:rPr lang="en-US" sz="1100">
                  <a:solidFill>
                    <a:schemeClr val="lt1"/>
                  </a:solidFill>
                  <a:latin typeface="Arial"/>
                  <a:ea typeface="Arial"/>
                  <a:cs typeface="Arial"/>
                  <a:sym typeface="Arial"/>
                </a:rPr>
                <a:t>Node</a:t>
              </a:r>
              <a:endParaRPr/>
            </a:p>
          </p:txBody>
        </p:sp>
        <p:grpSp>
          <p:nvGrpSpPr>
            <p:cNvPr id="3852" name="Google Shape;3852;p117"/>
            <p:cNvGrpSpPr/>
            <p:nvPr/>
          </p:nvGrpSpPr>
          <p:grpSpPr>
            <a:xfrm>
              <a:off x="3883228" y="2807124"/>
              <a:ext cx="13621" cy="2869802"/>
              <a:chOff x="3502230" y="3044347"/>
              <a:chExt cx="13621" cy="2869802"/>
            </a:xfrm>
          </p:grpSpPr>
          <p:cxnSp>
            <p:nvCxnSpPr>
              <p:cNvPr id="3853" name="Google Shape;3853;p117"/>
              <p:cNvCxnSpPr/>
              <p:nvPr/>
            </p:nvCxnSpPr>
            <p:spPr>
              <a:xfrm flipH="1">
                <a:off x="3503151" y="3044347"/>
                <a:ext cx="12700" cy="2869802"/>
              </a:xfrm>
              <a:prstGeom prst="bentConnector3">
                <a:avLst>
                  <a:gd fmla="val 7199984" name="adj1"/>
                </a:avLst>
              </a:prstGeom>
              <a:noFill/>
              <a:ln cap="flat" cmpd="sng" w="12700">
                <a:solidFill>
                  <a:srgbClr val="0043B2"/>
                </a:solidFill>
                <a:prstDash val="solid"/>
                <a:miter lim="800000"/>
                <a:headEnd len="med" w="med" type="triangle"/>
                <a:tailEnd len="med" w="med" type="triangle"/>
              </a:ln>
            </p:spPr>
          </p:cxnSp>
          <p:cxnSp>
            <p:nvCxnSpPr>
              <p:cNvPr id="3854" name="Google Shape;3854;p117"/>
              <p:cNvCxnSpPr/>
              <p:nvPr/>
            </p:nvCxnSpPr>
            <p:spPr>
              <a:xfrm flipH="1">
                <a:off x="3502230" y="3971966"/>
                <a:ext cx="12700" cy="968645"/>
              </a:xfrm>
              <a:prstGeom prst="bentConnector3">
                <a:avLst>
                  <a:gd fmla="val 7199984" name="adj1"/>
                </a:avLst>
              </a:prstGeom>
              <a:noFill/>
              <a:ln cap="flat" cmpd="sng" w="12700">
                <a:solidFill>
                  <a:srgbClr val="0043B2"/>
                </a:solidFill>
                <a:prstDash val="solid"/>
                <a:miter lim="800000"/>
                <a:headEnd len="med" w="med" type="triangle"/>
                <a:tailEnd len="med" w="med" type="triangle"/>
              </a:ln>
            </p:spPr>
          </p:cxnSp>
        </p:grpSp>
        <p:cxnSp>
          <p:nvCxnSpPr>
            <p:cNvPr id="3855" name="Google Shape;3855;p117"/>
            <p:cNvCxnSpPr/>
            <p:nvPr/>
          </p:nvCxnSpPr>
          <p:spPr>
            <a:xfrm>
              <a:off x="2954857" y="4165825"/>
              <a:ext cx="416101" cy="0"/>
            </a:xfrm>
            <a:prstGeom prst="straightConnector1">
              <a:avLst/>
            </a:prstGeom>
            <a:noFill/>
            <a:ln cap="flat" cmpd="sng" w="12700">
              <a:solidFill>
                <a:srgbClr val="0043B2"/>
              </a:solidFill>
              <a:prstDash val="solid"/>
              <a:miter lim="800000"/>
              <a:headEnd len="sm" w="sm" type="none"/>
              <a:tailEnd len="sm" w="sm" type="none"/>
            </a:ln>
          </p:spPr>
        </p:cxnSp>
        <p:grpSp>
          <p:nvGrpSpPr>
            <p:cNvPr id="3856" name="Google Shape;3856;p117"/>
            <p:cNvGrpSpPr/>
            <p:nvPr/>
          </p:nvGrpSpPr>
          <p:grpSpPr>
            <a:xfrm rot="10800000">
              <a:off x="6340537" y="2791884"/>
              <a:ext cx="12700" cy="2869802"/>
              <a:chOff x="3503151" y="2907187"/>
              <a:chExt cx="12700" cy="2869802"/>
            </a:xfrm>
          </p:grpSpPr>
          <p:cxnSp>
            <p:nvCxnSpPr>
              <p:cNvPr id="3857" name="Google Shape;3857;p117"/>
              <p:cNvCxnSpPr/>
              <p:nvPr/>
            </p:nvCxnSpPr>
            <p:spPr>
              <a:xfrm flipH="1">
                <a:off x="3503151" y="2907187"/>
                <a:ext cx="12700" cy="2869802"/>
              </a:xfrm>
              <a:prstGeom prst="bentConnector3">
                <a:avLst>
                  <a:gd fmla="val -26441622" name="adj1"/>
                </a:avLst>
              </a:prstGeom>
              <a:noFill/>
              <a:ln cap="flat" cmpd="sng" w="12700">
                <a:solidFill>
                  <a:srgbClr val="0043B2"/>
                </a:solidFill>
                <a:prstDash val="solid"/>
                <a:miter lim="800000"/>
                <a:headEnd len="med" w="med" type="triangle"/>
                <a:tailEnd len="med" w="med" type="triangle"/>
              </a:ln>
            </p:spPr>
          </p:cxnSp>
          <p:cxnSp>
            <p:nvCxnSpPr>
              <p:cNvPr id="3858" name="Google Shape;3858;p117"/>
              <p:cNvCxnSpPr/>
              <p:nvPr/>
            </p:nvCxnSpPr>
            <p:spPr>
              <a:xfrm flipH="1">
                <a:off x="3503151" y="3859528"/>
                <a:ext cx="12700" cy="968645"/>
              </a:xfrm>
              <a:prstGeom prst="bentConnector3">
                <a:avLst>
                  <a:gd fmla="val -26441622" name="adj1"/>
                </a:avLst>
              </a:prstGeom>
              <a:noFill/>
              <a:ln cap="flat" cmpd="sng" w="12700">
                <a:solidFill>
                  <a:srgbClr val="0043B2"/>
                </a:solidFill>
                <a:prstDash val="solid"/>
                <a:miter lim="800000"/>
                <a:headEnd len="med" w="med" type="triangle"/>
                <a:tailEnd len="med" w="med" type="triangle"/>
              </a:ln>
            </p:spPr>
          </p:cxnSp>
        </p:grpSp>
        <p:cxnSp>
          <p:nvCxnSpPr>
            <p:cNvPr id="3859" name="Google Shape;3859;p117"/>
            <p:cNvCxnSpPr/>
            <p:nvPr/>
          </p:nvCxnSpPr>
          <p:spPr>
            <a:xfrm>
              <a:off x="6869650" y="4165825"/>
              <a:ext cx="416101" cy="0"/>
            </a:xfrm>
            <a:prstGeom prst="straightConnector1">
              <a:avLst/>
            </a:prstGeom>
            <a:noFill/>
            <a:ln cap="flat" cmpd="sng" w="12700">
              <a:solidFill>
                <a:srgbClr val="0043B2"/>
              </a:solidFill>
              <a:prstDash val="solid"/>
              <a:miter lim="800000"/>
              <a:headEnd len="sm" w="sm" type="none"/>
              <a:tailEnd len="sm" w="sm" type="none"/>
            </a:ln>
          </p:spPr>
        </p:cxnSp>
        <p:cxnSp>
          <p:nvCxnSpPr>
            <p:cNvPr id="3860" name="Google Shape;3860;p117"/>
            <p:cNvCxnSpPr>
              <a:stCxn id="3832" idx="2"/>
              <a:endCxn id="3834" idx="0"/>
            </p:cNvCxnSpPr>
            <p:nvPr/>
          </p:nvCxnSpPr>
          <p:spPr>
            <a:xfrm>
              <a:off x="2418172" y="3245958"/>
              <a:ext cx="2100" cy="593700"/>
            </a:xfrm>
            <a:prstGeom prst="straightConnector1">
              <a:avLst/>
            </a:prstGeom>
            <a:noFill/>
            <a:ln cap="flat" cmpd="sng" w="28575">
              <a:solidFill>
                <a:schemeClr val="accent2"/>
              </a:solidFill>
              <a:prstDash val="solid"/>
              <a:miter lim="800000"/>
              <a:headEnd len="sm" w="sm" type="none"/>
              <a:tailEnd len="med" w="med" type="triangle"/>
            </a:ln>
          </p:spPr>
        </p:cxnSp>
        <p:sp>
          <p:nvSpPr>
            <p:cNvPr id="3861" name="Google Shape;3861;p117"/>
            <p:cNvSpPr/>
            <p:nvPr/>
          </p:nvSpPr>
          <p:spPr>
            <a:xfrm>
              <a:off x="3989520" y="4605615"/>
              <a:ext cx="1095749" cy="345740"/>
            </a:xfrm>
            <a:prstGeom prst="roundRect">
              <a:avLst>
                <a:gd fmla="val 19066" name="adj"/>
              </a:avLst>
            </a:prstGeom>
            <a:solidFill>
              <a:schemeClr val="lt1"/>
            </a:solidFill>
            <a:ln cap="flat" cmpd="sng" w="381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2F5496"/>
                  </a:solidFill>
                  <a:latin typeface="Arial"/>
                  <a:ea typeface="Arial"/>
                  <a:cs typeface="Arial"/>
                  <a:sym typeface="Arial"/>
                </a:rPr>
                <a:t>Application</a:t>
              </a:r>
              <a:endParaRPr/>
            </a:p>
            <a:p>
              <a:pPr indent="0" lvl="0" marL="0" marR="0" rtl="0" algn="ctr">
                <a:spcBef>
                  <a:spcPts val="0"/>
                </a:spcBef>
                <a:spcAft>
                  <a:spcPts val="0"/>
                </a:spcAft>
                <a:buNone/>
              </a:pPr>
              <a:r>
                <a:rPr lang="en-US" sz="1050">
                  <a:solidFill>
                    <a:srgbClr val="2F5496"/>
                  </a:solidFill>
                  <a:latin typeface="Arial"/>
                  <a:ea typeface="Arial"/>
                  <a:cs typeface="Arial"/>
                  <a:sym typeface="Arial"/>
                </a:rPr>
                <a:t>Master</a:t>
              </a:r>
              <a:endParaRPr/>
            </a:p>
          </p:txBody>
        </p:sp>
        <p:cxnSp>
          <p:nvCxnSpPr>
            <p:cNvPr id="3862" name="Google Shape;3862;p117"/>
            <p:cNvCxnSpPr>
              <a:stCxn id="3861" idx="1"/>
              <a:endCxn id="3834" idx="3"/>
            </p:cNvCxnSpPr>
            <p:nvPr/>
          </p:nvCxnSpPr>
          <p:spPr>
            <a:xfrm rot="10800000">
              <a:off x="2949420" y="4165885"/>
              <a:ext cx="1040100" cy="612600"/>
            </a:xfrm>
            <a:prstGeom prst="straightConnector1">
              <a:avLst/>
            </a:prstGeom>
            <a:noFill/>
            <a:ln cap="flat" cmpd="sng" w="28575">
              <a:solidFill>
                <a:schemeClr val="accent2"/>
              </a:solidFill>
              <a:prstDash val="solid"/>
              <a:miter lim="800000"/>
              <a:headEnd len="sm" w="sm" type="none"/>
              <a:tailEnd len="med" w="med" type="triangle"/>
            </a:ln>
          </p:spPr>
        </p:cxnSp>
        <p:sp>
          <p:nvSpPr>
            <p:cNvPr id="3863" name="Google Shape;3863;p117"/>
            <p:cNvSpPr/>
            <p:nvPr/>
          </p:nvSpPr>
          <p:spPr>
            <a:xfrm>
              <a:off x="2699840" y="4364095"/>
              <a:ext cx="956109" cy="667539"/>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Yêu cầu tài nguyên:</a:t>
              </a:r>
              <a:endParaRPr/>
            </a:p>
            <a:p>
              <a:pPr indent="0" lvl="0" marL="0" marR="0" rtl="0" algn="ctr">
                <a:spcBef>
                  <a:spcPts val="0"/>
                </a:spcBef>
                <a:spcAft>
                  <a:spcPts val="0"/>
                </a:spcAft>
                <a:buNone/>
              </a:pPr>
              <a:r>
                <a:rPr lang="en-US" sz="1050">
                  <a:solidFill>
                    <a:srgbClr val="0043B2"/>
                  </a:solidFill>
                  <a:latin typeface="Arial"/>
                  <a:ea typeface="Arial"/>
                  <a:cs typeface="Arial"/>
                  <a:sym typeface="Arial"/>
                </a:rPr>
                <a:t>3x1GB/1lõi</a:t>
              </a:r>
              <a:endParaRPr/>
            </a:p>
          </p:txBody>
        </p:sp>
      </p:grpSp>
      <p:sp>
        <p:nvSpPr>
          <p:cNvPr id="3864" name="Google Shape;3864;p117"/>
          <p:cNvSpPr/>
          <p:nvPr/>
        </p:nvSpPr>
        <p:spPr>
          <a:xfrm>
            <a:off x="6988452" y="4361884"/>
            <a:ext cx="870421" cy="45644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rgbClr val="193EB0"/>
                </a:solidFill>
                <a:latin typeface="Arial"/>
                <a:ea typeface="Arial"/>
                <a:cs typeface="Arial"/>
                <a:sym typeface="Arial"/>
              </a:rPr>
              <a:t>Siêu dữ liệu</a:t>
            </a:r>
            <a:endParaRPr sz="400">
              <a:solidFill>
                <a:srgbClr val="193EB0"/>
              </a:solidFill>
              <a:latin typeface="Arial"/>
              <a:ea typeface="Arial"/>
              <a:cs typeface="Arial"/>
              <a:sym typeface="Arial"/>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/logs/041654.log, r:3, {7,8,9}</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Khối 7 = {G, A, D}</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Khối 8 = {F, G, H}</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Khối 9 = {D, F, C}</a:t>
            </a:r>
            <a:endParaRPr sz="400">
              <a:solidFill>
                <a:srgbClr val="193EB0"/>
              </a:solidFill>
              <a:latin typeface="Arial"/>
              <a:ea typeface="Arial"/>
              <a:cs typeface="Arial"/>
              <a:sym typeface="Arial"/>
            </a:endParaRPr>
          </a:p>
        </p:txBody>
      </p:sp>
      <p:cxnSp>
        <p:nvCxnSpPr>
          <p:cNvPr id="3865" name="Google Shape;3865;p117"/>
          <p:cNvCxnSpPr>
            <a:stCxn id="3851" idx="1"/>
            <a:endCxn id="3861" idx="3"/>
          </p:cNvCxnSpPr>
          <p:nvPr/>
        </p:nvCxnSpPr>
        <p:spPr>
          <a:xfrm flipH="1">
            <a:off x="5085251" y="4165825"/>
            <a:ext cx="2200500" cy="612600"/>
          </a:xfrm>
          <a:prstGeom prst="straightConnector1">
            <a:avLst/>
          </a:prstGeom>
          <a:noFill/>
          <a:ln cap="flat" cmpd="sng" w="28575">
            <a:solidFill>
              <a:schemeClr val="accent2"/>
            </a:solidFill>
            <a:prstDash val="solid"/>
            <a:miter lim="800000"/>
            <a:headEnd len="med" w="med" type="triangle"/>
            <a:tailEnd len="med" w="med" type="triangl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0" name="Shape 3870"/>
        <p:cNvGrpSpPr/>
        <p:nvPr/>
      </p:nvGrpSpPr>
      <p:grpSpPr>
        <a:xfrm>
          <a:off x="0" y="0"/>
          <a:ext cx="0" cy="0"/>
          <a:chOff x="0" y="0"/>
          <a:chExt cx="0" cy="0"/>
        </a:xfrm>
      </p:grpSpPr>
      <p:sp>
        <p:nvSpPr>
          <p:cNvPr id="3871" name="Google Shape;3871;p118"/>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Trình quản lý tài nguyên Yarn và kiến trúc tính toán</a:t>
            </a:r>
            <a:endParaRPr/>
          </a:p>
        </p:txBody>
      </p:sp>
      <p:sp>
        <p:nvSpPr>
          <p:cNvPr id="3872" name="Google Shape;3872;p11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Chạy ứng dụng trong YARN</a:t>
            </a:r>
            <a:endParaRPr/>
          </a:p>
        </p:txBody>
      </p:sp>
      <p:sp>
        <p:nvSpPr>
          <p:cNvPr id="3873" name="Google Shape;3873;p11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grpSp>
        <p:nvGrpSpPr>
          <p:cNvPr id="3874" name="Google Shape;3874;p118"/>
          <p:cNvGrpSpPr/>
          <p:nvPr/>
        </p:nvGrpSpPr>
        <p:grpSpPr>
          <a:xfrm>
            <a:off x="1845944" y="2286746"/>
            <a:ext cx="6494033" cy="3758159"/>
            <a:chOff x="1845944" y="2286746"/>
            <a:chExt cx="6494033" cy="3758159"/>
          </a:xfrm>
        </p:grpSpPr>
        <p:grpSp>
          <p:nvGrpSpPr>
            <p:cNvPr id="3875" name="Google Shape;3875;p118"/>
            <p:cNvGrpSpPr/>
            <p:nvPr/>
          </p:nvGrpSpPr>
          <p:grpSpPr>
            <a:xfrm>
              <a:off x="1845944" y="2337392"/>
              <a:ext cx="1152681" cy="980329"/>
              <a:chOff x="7354849" y="2326751"/>
              <a:chExt cx="1259180" cy="980329"/>
            </a:xfrm>
          </p:grpSpPr>
          <p:sp>
            <p:nvSpPr>
              <p:cNvPr id="3876" name="Google Shape;3876;p118"/>
              <p:cNvSpPr/>
              <p:nvPr/>
            </p:nvSpPr>
            <p:spPr>
              <a:xfrm>
                <a:off x="7354849" y="2616200"/>
                <a:ext cx="1259180" cy="690880"/>
              </a:xfrm>
              <a:prstGeom prst="roundRect">
                <a:avLst>
                  <a:gd fmla="val 799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877" name="Google Shape;3877;p118"/>
              <p:cNvSpPr/>
              <p:nvPr/>
            </p:nvSpPr>
            <p:spPr>
              <a:xfrm>
                <a:off x="7410587" y="2832639"/>
                <a:ext cx="1093927" cy="384264"/>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Người dùng gửi ứng dụng</a:t>
                </a:r>
                <a:endParaRPr sz="1050">
                  <a:solidFill>
                    <a:srgbClr val="0043B2"/>
                  </a:solidFill>
                  <a:latin typeface="Arial"/>
                  <a:ea typeface="Arial"/>
                  <a:cs typeface="Arial"/>
                  <a:sym typeface="Arial"/>
                </a:endParaRPr>
              </a:p>
            </p:txBody>
          </p:sp>
          <p:sp>
            <p:nvSpPr>
              <p:cNvPr id="3878" name="Google Shape;3878;p118"/>
              <p:cNvSpPr/>
              <p:nvPr/>
            </p:nvSpPr>
            <p:spPr>
              <a:xfrm>
                <a:off x="7404132" y="2326751"/>
                <a:ext cx="1100382" cy="390647"/>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Gateway Node</a:t>
                </a:r>
                <a:endParaRPr/>
              </a:p>
            </p:txBody>
          </p:sp>
        </p:grpSp>
        <p:sp>
          <p:nvSpPr>
            <p:cNvPr id="3879" name="Google Shape;3879;p118"/>
            <p:cNvSpPr/>
            <p:nvPr/>
          </p:nvSpPr>
          <p:spPr>
            <a:xfrm>
              <a:off x="1845945" y="3839665"/>
              <a:ext cx="1103452" cy="652320"/>
            </a:xfrm>
            <a:prstGeom prst="roundRect">
              <a:avLst>
                <a:gd fmla="val 19066" name="adj"/>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Trình quản lý tài nguyên</a:t>
              </a:r>
              <a:endParaRPr sz="1100">
                <a:solidFill>
                  <a:schemeClr val="lt1"/>
                </a:solidFill>
                <a:latin typeface="Arial"/>
                <a:ea typeface="Arial"/>
                <a:cs typeface="Arial"/>
                <a:sym typeface="Arial"/>
              </a:endParaRPr>
            </a:p>
          </p:txBody>
        </p:sp>
        <p:grpSp>
          <p:nvGrpSpPr>
            <p:cNvPr id="3880" name="Google Shape;3880;p118"/>
            <p:cNvGrpSpPr/>
            <p:nvPr/>
          </p:nvGrpSpPr>
          <p:grpSpPr>
            <a:xfrm>
              <a:off x="3909169" y="2286746"/>
              <a:ext cx="2489395" cy="837267"/>
              <a:chOff x="9682944" y="2283238"/>
              <a:chExt cx="2489395" cy="1069562"/>
            </a:xfrm>
          </p:grpSpPr>
          <p:sp>
            <p:nvSpPr>
              <p:cNvPr id="3881" name="Google Shape;3881;p118"/>
              <p:cNvSpPr/>
              <p:nvPr/>
            </p:nvSpPr>
            <p:spPr>
              <a:xfrm>
                <a:off x="9683324" y="2546679"/>
                <a:ext cx="2432830" cy="806121"/>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grpSp>
            <p:nvGrpSpPr>
              <p:cNvPr id="3882" name="Google Shape;3882;p118"/>
              <p:cNvGrpSpPr/>
              <p:nvPr/>
            </p:nvGrpSpPr>
            <p:grpSpPr>
              <a:xfrm>
                <a:off x="9763295" y="2880582"/>
                <a:ext cx="2272888" cy="380114"/>
                <a:chOff x="9315076" y="2860484"/>
                <a:chExt cx="2272888" cy="380114"/>
              </a:xfrm>
            </p:grpSpPr>
            <p:sp>
              <p:nvSpPr>
                <p:cNvPr id="3883" name="Google Shape;3883;p118"/>
                <p:cNvSpPr/>
                <p:nvPr/>
              </p:nvSpPr>
              <p:spPr>
                <a:xfrm>
                  <a:off x="9315076" y="2860484"/>
                  <a:ext cx="1095749" cy="380114"/>
                </a:xfrm>
                <a:prstGeom prst="roundRect">
                  <a:avLst>
                    <a:gd fmla="val 19066" name="adj"/>
                  </a:avLst>
                </a:prstGeom>
                <a:solidFill>
                  <a:schemeClr val="lt1"/>
                </a:solid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43B2"/>
                    </a:solidFill>
                    <a:latin typeface="Arial"/>
                    <a:ea typeface="Arial"/>
                    <a:cs typeface="Arial"/>
                    <a:sym typeface="Arial"/>
                  </a:endParaRPr>
                </a:p>
              </p:txBody>
            </p:sp>
            <p:sp>
              <p:nvSpPr>
                <p:cNvPr id="3884" name="Google Shape;3884;p118"/>
                <p:cNvSpPr/>
                <p:nvPr/>
              </p:nvSpPr>
              <p:spPr>
                <a:xfrm>
                  <a:off x="10492215" y="2860484"/>
                  <a:ext cx="1095749" cy="380114"/>
                </a:xfrm>
                <a:prstGeom prst="roundRect">
                  <a:avLst>
                    <a:gd fmla="val 19066" name="adj"/>
                  </a:avLst>
                </a:prstGeom>
                <a:solidFill>
                  <a:schemeClr val="lt1"/>
                </a:solid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43B2"/>
                    </a:solidFill>
                    <a:latin typeface="Arial"/>
                    <a:ea typeface="Arial"/>
                    <a:cs typeface="Arial"/>
                    <a:sym typeface="Arial"/>
                  </a:endParaRPr>
                </a:p>
              </p:txBody>
            </p:sp>
          </p:grpSp>
          <p:sp>
            <p:nvSpPr>
              <p:cNvPr id="3885" name="Google Shape;3885;p118"/>
              <p:cNvSpPr/>
              <p:nvPr/>
            </p:nvSpPr>
            <p:spPr>
              <a:xfrm>
                <a:off x="9682944" y="2559929"/>
                <a:ext cx="1285929" cy="3243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3886" name="Google Shape;3886;p118"/>
              <p:cNvSpPr/>
              <p:nvPr/>
            </p:nvSpPr>
            <p:spPr>
              <a:xfrm>
                <a:off x="11386546" y="2549844"/>
                <a:ext cx="785793" cy="3243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3887" name="Google Shape;3887;p118"/>
              <p:cNvSpPr/>
              <p:nvPr/>
            </p:nvSpPr>
            <p:spPr>
              <a:xfrm>
                <a:off x="11435816" y="2283238"/>
                <a:ext cx="679994" cy="35385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A</a:t>
                </a:r>
                <a:endParaRPr/>
              </a:p>
            </p:txBody>
          </p:sp>
        </p:grpSp>
        <p:sp>
          <p:nvSpPr>
            <p:cNvPr id="3888" name="Google Shape;3888;p118"/>
            <p:cNvSpPr/>
            <p:nvPr/>
          </p:nvSpPr>
          <p:spPr>
            <a:xfrm>
              <a:off x="3909549" y="3384353"/>
              <a:ext cx="2432830" cy="63104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889" name="Google Shape;3889;p118"/>
            <p:cNvSpPr/>
            <p:nvPr/>
          </p:nvSpPr>
          <p:spPr>
            <a:xfrm>
              <a:off x="3909169" y="3394725"/>
              <a:ext cx="128592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3890" name="Google Shape;3890;p118"/>
            <p:cNvSpPr/>
            <p:nvPr/>
          </p:nvSpPr>
          <p:spPr>
            <a:xfrm>
              <a:off x="5612771" y="3386831"/>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3891" name="Google Shape;3891;p118"/>
            <p:cNvSpPr/>
            <p:nvPr/>
          </p:nvSpPr>
          <p:spPr>
            <a:xfrm>
              <a:off x="5633187" y="3178128"/>
              <a:ext cx="708848"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B </a:t>
              </a:r>
              <a:endParaRPr/>
            </a:p>
          </p:txBody>
        </p:sp>
        <p:grpSp>
          <p:nvGrpSpPr>
            <p:cNvPr id="3892" name="Google Shape;3892;p118"/>
            <p:cNvGrpSpPr/>
            <p:nvPr/>
          </p:nvGrpSpPr>
          <p:grpSpPr>
            <a:xfrm>
              <a:off x="3909169" y="4062290"/>
              <a:ext cx="2489395" cy="972840"/>
              <a:chOff x="9682944" y="2283238"/>
              <a:chExt cx="2489395" cy="1069562"/>
            </a:xfrm>
          </p:grpSpPr>
          <p:sp>
            <p:nvSpPr>
              <p:cNvPr id="3893" name="Google Shape;3893;p118"/>
              <p:cNvSpPr/>
              <p:nvPr/>
            </p:nvSpPr>
            <p:spPr>
              <a:xfrm>
                <a:off x="9683324" y="2546679"/>
                <a:ext cx="2432830" cy="806121"/>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894" name="Google Shape;3894;p118"/>
              <p:cNvSpPr/>
              <p:nvPr/>
            </p:nvSpPr>
            <p:spPr>
              <a:xfrm>
                <a:off x="9763295" y="2880582"/>
                <a:ext cx="1095749" cy="380114"/>
              </a:xfrm>
              <a:prstGeom prst="roundRect">
                <a:avLst>
                  <a:gd fmla="val 19066" name="adj"/>
                </a:avLst>
              </a:prstGeom>
              <a:solidFill>
                <a:schemeClr val="lt1"/>
              </a:solid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Application</a:t>
                </a:r>
                <a:endParaRPr/>
              </a:p>
              <a:p>
                <a:pPr indent="0" lvl="0" marL="0" marR="0" rtl="0" algn="ctr">
                  <a:spcBef>
                    <a:spcPts val="0"/>
                  </a:spcBef>
                  <a:spcAft>
                    <a:spcPts val="0"/>
                  </a:spcAft>
                  <a:buNone/>
                </a:pPr>
                <a:r>
                  <a:rPr lang="en-US" sz="1050">
                    <a:solidFill>
                      <a:srgbClr val="0043B2"/>
                    </a:solidFill>
                    <a:latin typeface="Arial"/>
                    <a:ea typeface="Arial"/>
                    <a:cs typeface="Arial"/>
                    <a:sym typeface="Arial"/>
                  </a:rPr>
                  <a:t>Master</a:t>
                </a:r>
                <a:endParaRPr/>
              </a:p>
            </p:txBody>
          </p:sp>
          <p:sp>
            <p:nvSpPr>
              <p:cNvPr id="3895" name="Google Shape;3895;p118"/>
              <p:cNvSpPr/>
              <p:nvPr/>
            </p:nvSpPr>
            <p:spPr>
              <a:xfrm>
                <a:off x="9682944" y="2559929"/>
                <a:ext cx="1285929" cy="2791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3896" name="Google Shape;3896;p118"/>
              <p:cNvSpPr/>
              <p:nvPr/>
            </p:nvSpPr>
            <p:spPr>
              <a:xfrm>
                <a:off x="11386546" y="2549845"/>
                <a:ext cx="785793" cy="2791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3897" name="Google Shape;3897;p118"/>
              <p:cNvSpPr/>
              <p:nvPr/>
            </p:nvSpPr>
            <p:spPr>
              <a:xfrm>
                <a:off x="11447036" y="2283238"/>
                <a:ext cx="668774" cy="30453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C</a:t>
                </a:r>
                <a:endParaRPr/>
              </a:p>
            </p:txBody>
          </p:sp>
        </p:grpSp>
        <p:grpSp>
          <p:nvGrpSpPr>
            <p:cNvPr id="3898" name="Google Shape;3898;p118"/>
            <p:cNvGrpSpPr/>
            <p:nvPr/>
          </p:nvGrpSpPr>
          <p:grpSpPr>
            <a:xfrm>
              <a:off x="3909169" y="5072065"/>
              <a:ext cx="2489395" cy="972840"/>
              <a:chOff x="3502771" y="5231720"/>
              <a:chExt cx="2489395" cy="972840"/>
            </a:xfrm>
          </p:grpSpPr>
          <p:sp>
            <p:nvSpPr>
              <p:cNvPr id="3899" name="Google Shape;3899;p118"/>
              <p:cNvSpPr/>
              <p:nvPr/>
            </p:nvSpPr>
            <p:spPr>
              <a:xfrm>
                <a:off x="3503151" y="5471338"/>
                <a:ext cx="2432830" cy="73322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900" name="Google Shape;3900;p118"/>
              <p:cNvSpPr/>
              <p:nvPr/>
            </p:nvSpPr>
            <p:spPr>
              <a:xfrm>
                <a:off x="3502771" y="5483389"/>
                <a:ext cx="128592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3901" name="Google Shape;3901;p118"/>
              <p:cNvSpPr/>
              <p:nvPr/>
            </p:nvSpPr>
            <p:spPr>
              <a:xfrm>
                <a:off x="5206373" y="5474217"/>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3902" name="Google Shape;3902;p118"/>
              <p:cNvSpPr/>
              <p:nvPr/>
            </p:nvSpPr>
            <p:spPr>
              <a:xfrm>
                <a:off x="5252437" y="5231720"/>
                <a:ext cx="683200"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D</a:t>
                </a:r>
                <a:endParaRPr/>
              </a:p>
            </p:txBody>
          </p:sp>
        </p:grpSp>
        <p:sp>
          <p:nvSpPr>
            <p:cNvPr id="3903" name="Google Shape;3903;p118"/>
            <p:cNvSpPr/>
            <p:nvPr/>
          </p:nvSpPr>
          <p:spPr>
            <a:xfrm>
              <a:off x="7285751" y="3839665"/>
              <a:ext cx="1054226" cy="652320"/>
            </a:xfrm>
            <a:prstGeom prst="roundRect">
              <a:avLst>
                <a:gd fmla="val 19066" name="adj"/>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Name</a:t>
              </a:r>
              <a:endParaRPr/>
            </a:p>
            <a:p>
              <a:pPr indent="0" lvl="0" marL="0" marR="0" rtl="0" algn="ctr">
                <a:spcBef>
                  <a:spcPts val="0"/>
                </a:spcBef>
                <a:spcAft>
                  <a:spcPts val="0"/>
                </a:spcAft>
                <a:buNone/>
              </a:pPr>
              <a:r>
                <a:rPr lang="en-US" sz="1100">
                  <a:solidFill>
                    <a:schemeClr val="lt1"/>
                  </a:solidFill>
                  <a:latin typeface="Arial"/>
                  <a:ea typeface="Arial"/>
                  <a:cs typeface="Arial"/>
                  <a:sym typeface="Arial"/>
                </a:rPr>
                <a:t>Node</a:t>
              </a:r>
              <a:endParaRPr/>
            </a:p>
          </p:txBody>
        </p:sp>
        <p:grpSp>
          <p:nvGrpSpPr>
            <p:cNvPr id="3904" name="Google Shape;3904;p118"/>
            <p:cNvGrpSpPr/>
            <p:nvPr/>
          </p:nvGrpSpPr>
          <p:grpSpPr>
            <a:xfrm>
              <a:off x="2944860" y="2807124"/>
              <a:ext cx="951989" cy="2869802"/>
              <a:chOff x="2538462" y="2966779"/>
              <a:chExt cx="951989" cy="2869802"/>
            </a:xfrm>
          </p:grpSpPr>
          <p:grpSp>
            <p:nvGrpSpPr>
              <p:cNvPr id="3905" name="Google Shape;3905;p118"/>
              <p:cNvGrpSpPr/>
              <p:nvPr/>
            </p:nvGrpSpPr>
            <p:grpSpPr>
              <a:xfrm>
                <a:off x="3476830" y="2966779"/>
                <a:ext cx="13621" cy="2869802"/>
                <a:chOff x="3502230" y="3044347"/>
                <a:chExt cx="13621" cy="2869802"/>
              </a:xfrm>
            </p:grpSpPr>
            <p:cxnSp>
              <p:nvCxnSpPr>
                <p:cNvPr id="3906" name="Google Shape;3906;p118"/>
                <p:cNvCxnSpPr/>
                <p:nvPr/>
              </p:nvCxnSpPr>
              <p:spPr>
                <a:xfrm flipH="1">
                  <a:off x="3503151" y="3044347"/>
                  <a:ext cx="12700" cy="2869802"/>
                </a:xfrm>
                <a:prstGeom prst="bentConnector3">
                  <a:avLst>
                    <a:gd fmla="val 4000000" name="adj1"/>
                  </a:avLst>
                </a:prstGeom>
                <a:noFill/>
                <a:ln cap="flat" cmpd="sng" w="12700">
                  <a:solidFill>
                    <a:srgbClr val="0043B2"/>
                  </a:solidFill>
                  <a:prstDash val="solid"/>
                  <a:miter lim="800000"/>
                  <a:headEnd len="med" w="med" type="triangle"/>
                  <a:tailEnd len="med" w="med" type="triangle"/>
                </a:ln>
              </p:spPr>
            </p:cxnSp>
            <p:cxnSp>
              <p:nvCxnSpPr>
                <p:cNvPr id="3907" name="Google Shape;3907;p118"/>
                <p:cNvCxnSpPr/>
                <p:nvPr/>
              </p:nvCxnSpPr>
              <p:spPr>
                <a:xfrm flipH="1">
                  <a:off x="3502230" y="3971966"/>
                  <a:ext cx="12700" cy="968645"/>
                </a:xfrm>
                <a:prstGeom prst="bentConnector3">
                  <a:avLst>
                    <a:gd fmla="val 4000000" name="adj1"/>
                  </a:avLst>
                </a:prstGeom>
                <a:noFill/>
                <a:ln cap="flat" cmpd="sng" w="12700">
                  <a:solidFill>
                    <a:srgbClr val="0043B2"/>
                  </a:solidFill>
                  <a:prstDash val="solid"/>
                  <a:miter lim="800000"/>
                  <a:headEnd len="med" w="med" type="triangle"/>
                  <a:tailEnd len="med" w="med" type="triangle"/>
                </a:ln>
              </p:spPr>
            </p:cxnSp>
          </p:grpSp>
          <p:cxnSp>
            <p:nvCxnSpPr>
              <p:cNvPr id="3908" name="Google Shape;3908;p118"/>
              <p:cNvCxnSpPr/>
              <p:nvPr/>
            </p:nvCxnSpPr>
            <p:spPr>
              <a:xfrm>
                <a:off x="2538462" y="4325480"/>
                <a:ext cx="416101" cy="0"/>
              </a:xfrm>
              <a:prstGeom prst="straightConnector1">
                <a:avLst/>
              </a:prstGeom>
              <a:noFill/>
              <a:ln cap="flat" cmpd="sng" w="12700">
                <a:solidFill>
                  <a:srgbClr val="0043B2"/>
                </a:solidFill>
                <a:prstDash val="solid"/>
                <a:miter lim="800000"/>
                <a:headEnd len="sm" w="sm" type="none"/>
                <a:tailEnd len="sm" w="sm" type="none"/>
              </a:ln>
            </p:spPr>
          </p:cxnSp>
        </p:grpSp>
        <p:grpSp>
          <p:nvGrpSpPr>
            <p:cNvPr id="3909" name="Google Shape;3909;p118"/>
            <p:cNvGrpSpPr/>
            <p:nvPr/>
          </p:nvGrpSpPr>
          <p:grpSpPr>
            <a:xfrm>
              <a:off x="6340537" y="2791884"/>
              <a:ext cx="945214" cy="2869802"/>
              <a:chOff x="5934139" y="2951539"/>
              <a:chExt cx="945214" cy="2869802"/>
            </a:xfrm>
          </p:grpSpPr>
          <p:grpSp>
            <p:nvGrpSpPr>
              <p:cNvPr id="3910" name="Google Shape;3910;p118"/>
              <p:cNvGrpSpPr/>
              <p:nvPr/>
            </p:nvGrpSpPr>
            <p:grpSpPr>
              <a:xfrm rot="10800000">
                <a:off x="5934139" y="2951539"/>
                <a:ext cx="12700" cy="2869802"/>
                <a:chOff x="3503151" y="2907187"/>
                <a:chExt cx="12700" cy="2869802"/>
              </a:xfrm>
            </p:grpSpPr>
            <p:cxnSp>
              <p:nvCxnSpPr>
                <p:cNvPr id="3911" name="Google Shape;3911;p118"/>
                <p:cNvCxnSpPr/>
                <p:nvPr/>
              </p:nvCxnSpPr>
              <p:spPr>
                <a:xfrm flipH="1">
                  <a:off x="3503151" y="2907187"/>
                  <a:ext cx="12700" cy="2869802"/>
                </a:xfrm>
                <a:prstGeom prst="bentConnector3">
                  <a:avLst>
                    <a:gd fmla="val -23241638" name="adj1"/>
                  </a:avLst>
                </a:prstGeom>
                <a:noFill/>
                <a:ln cap="flat" cmpd="sng" w="12700">
                  <a:solidFill>
                    <a:srgbClr val="0043B2"/>
                  </a:solidFill>
                  <a:prstDash val="solid"/>
                  <a:miter lim="800000"/>
                  <a:headEnd len="med" w="med" type="triangle"/>
                  <a:tailEnd len="med" w="med" type="triangle"/>
                </a:ln>
              </p:spPr>
            </p:cxnSp>
            <p:cxnSp>
              <p:nvCxnSpPr>
                <p:cNvPr id="3912" name="Google Shape;3912;p118"/>
                <p:cNvCxnSpPr/>
                <p:nvPr/>
              </p:nvCxnSpPr>
              <p:spPr>
                <a:xfrm flipH="1">
                  <a:off x="3503151" y="3859528"/>
                  <a:ext cx="12700" cy="968645"/>
                </a:xfrm>
                <a:prstGeom prst="bentConnector3">
                  <a:avLst>
                    <a:gd fmla="val -23241638" name="adj1"/>
                  </a:avLst>
                </a:prstGeom>
                <a:noFill/>
                <a:ln cap="flat" cmpd="sng" w="12700">
                  <a:solidFill>
                    <a:srgbClr val="0043B2"/>
                  </a:solidFill>
                  <a:prstDash val="solid"/>
                  <a:miter lim="800000"/>
                  <a:headEnd len="med" w="med" type="triangle"/>
                  <a:tailEnd len="med" w="med" type="triangle"/>
                </a:ln>
              </p:spPr>
            </p:cxnSp>
          </p:grpSp>
          <p:cxnSp>
            <p:nvCxnSpPr>
              <p:cNvPr id="3913" name="Google Shape;3913;p118"/>
              <p:cNvCxnSpPr/>
              <p:nvPr/>
            </p:nvCxnSpPr>
            <p:spPr>
              <a:xfrm>
                <a:off x="6463252" y="4325480"/>
                <a:ext cx="416101" cy="0"/>
              </a:xfrm>
              <a:prstGeom prst="straightConnector1">
                <a:avLst/>
              </a:prstGeom>
              <a:noFill/>
              <a:ln cap="flat" cmpd="sng" w="12700">
                <a:solidFill>
                  <a:srgbClr val="0043B2"/>
                </a:solidFill>
                <a:prstDash val="solid"/>
                <a:miter lim="800000"/>
                <a:headEnd len="sm" w="sm" type="none"/>
                <a:tailEnd len="sm" w="sm" type="none"/>
              </a:ln>
            </p:spPr>
          </p:cxnSp>
        </p:grpSp>
        <p:cxnSp>
          <p:nvCxnSpPr>
            <p:cNvPr id="3914" name="Google Shape;3914;p118"/>
            <p:cNvCxnSpPr>
              <a:stCxn id="3877" idx="2"/>
              <a:endCxn id="3879" idx="0"/>
            </p:cNvCxnSpPr>
            <p:nvPr/>
          </p:nvCxnSpPr>
          <p:spPr>
            <a:xfrm>
              <a:off x="2397670" y="3227544"/>
              <a:ext cx="0" cy="612000"/>
            </a:xfrm>
            <a:prstGeom prst="straightConnector1">
              <a:avLst/>
            </a:prstGeom>
            <a:noFill/>
            <a:ln cap="flat" cmpd="sng" w="28575">
              <a:solidFill>
                <a:schemeClr val="accent2"/>
              </a:solidFill>
              <a:prstDash val="solid"/>
              <a:miter lim="800000"/>
              <a:headEnd len="sm" w="sm" type="none"/>
              <a:tailEnd len="med" w="med" type="triangle"/>
            </a:ln>
          </p:spPr>
        </p:cxnSp>
        <p:cxnSp>
          <p:nvCxnSpPr>
            <p:cNvPr id="3915" name="Google Shape;3915;p118"/>
            <p:cNvCxnSpPr>
              <a:stCxn id="3879" idx="3"/>
              <a:endCxn id="3893" idx="1"/>
            </p:cNvCxnSpPr>
            <p:nvPr/>
          </p:nvCxnSpPr>
          <p:spPr>
            <a:xfrm>
              <a:off x="2949397" y="4165825"/>
              <a:ext cx="960300" cy="502800"/>
            </a:xfrm>
            <a:prstGeom prst="straightConnector1">
              <a:avLst/>
            </a:prstGeom>
            <a:noFill/>
            <a:ln cap="flat" cmpd="sng" w="28575">
              <a:solidFill>
                <a:schemeClr val="accent2"/>
              </a:solidFill>
              <a:prstDash val="solid"/>
              <a:miter lim="800000"/>
              <a:headEnd len="med" w="med" type="triangle"/>
              <a:tailEnd len="med" w="med" type="triangle"/>
            </a:ln>
          </p:spPr>
        </p:cxnSp>
        <p:sp>
          <p:nvSpPr>
            <p:cNvPr id="3916" name="Google Shape;3916;p118"/>
            <p:cNvSpPr/>
            <p:nvPr/>
          </p:nvSpPr>
          <p:spPr>
            <a:xfrm>
              <a:off x="3989520" y="3645737"/>
              <a:ext cx="1095749" cy="297558"/>
            </a:xfrm>
            <a:prstGeom prst="roundRect">
              <a:avLst>
                <a:gd fmla="val 19066" name="adj"/>
              </a:avLst>
            </a:prstGeom>
            <a:solidFill>
              <a:schemeClr val="lt1"/>
            </a:solid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43B2"/>
                </a:solidFill>
                <a:latin typeface="Arial"/>
                <a:ea typeface="Arial"/>
                <a:cs typeface="Arial"/>
                <a:sym typeface="Arial"/>
              </a:endParaRPr>
            </a:p>
          </p:txBody>
        </p:sp>
        <p:sp>
          <p:nvSpPr>
            <p:cNvPr id="3917" name="Google Shape;3917;p118"/>
            <p:cNvSpPr/>
            <p:nvPr/>
          </p:nvSpPr>
          <p:spPr>
            <a:xfrm>
              <a:off x="2506470" y="4432675"/>
              <a:ext cx="831631" cy="454050"/>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“Đây là thùng chứa của bạn”</a:t>
              </a:r>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2" name="Shape 3922"/>
        <p:cNvGrpSpPr/>
        <p:nvPr/>
      </p:nvGrpSpPr>
      <p:grpSpPr>
        <a:xfrm>
          <a:off x="0" y="0"/>
          <a:ext cx="0" cy="0"/>
          <a:chOff x="0" y="0"/>
          <a:chExt cx="0" cy="0"/>
        </a:xfrm>
      </p:grpSpPr>
      <p:sp>
        <p:nvSpPr>
          <p:cNvPr id="3923" name="Google Shape;3923;p119"/>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Trình quản lý tài nguyên Yarn và kiến trúc tính toán</a:t>
            </a:r>
            <a:endParaRPr/>
          </a:p>
        </p:txBody>
      </p:sp>
      <p:sp>
        <p:nvSpPr>
          <p:cNvPr id="3924" name="Google Shape;3924;p11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Chạy ứng dụng trong YARN</a:t>
            </a:r>
            <a:endParaRPr/>
          </a:p>
        </p:txBody>
      </p:sp>
      <p:sp>
        <p:nvSpPr>
          <p:cNvPr id="3925" name="Google Shape;3925;p11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grpSp>
        <p:nvGrpSpPr>
          <p:cNvPr id="3926" name="Google Shape;3926;p119"/>
          <p:cNvGrpSpPr/>
          <p:nvPr/>
        </p:nvGrpSpPr>
        <p:grpSpPr>
          <a:xfrm>
            <a:off x="1845944" y="2286746"/>
            <a:ext cx="6494033" cy="3758159"/>
            <a:chOff x="1845944" y="2286746"/>
            <a:chExt cx="6494033" cy="3758159"/>
          </a:xfrm>
        </p:grpSpPr>
        <p:grpSp>
          <p:nvGrpSpPr>
            <p:cNvPr id="3927" name="Google Shape;3927;p119"/>
            <p:cNvGrpSpPr/>
            <p:nvPr/>
          </p:nvGrpSpPr>
          <p:grpSpPr>
            <a:xfrm>
              <a:off x="1845944" y="2362240"/>
              <a:ext cx="1152681" cy="955481"/>
              <a:chOff x="7354849" y="2351599"/>
              <a:chExt cx="1259180" cy="955481"/>
            </a:xfrm>
          </p:grpSpPr>
          <p:sp>
            <p:nvSpPr>
              <p:cNvPr id="3928" name="Google Shape;3928;p119"/>
              <p:cNvSpPr/>
              <p:nvPr/>
            </p:nvSpPr>
            <p:spPr>
              <a:xfrm>
                <a:off x="7354849" y="2616200"/>
                <a:ext cx="1259180" cy="690880"/>
              </a:xfrm>
              <a:prstGeom prst="roundRect">
                <a:avLst>
                  <a:gd fmla="val 799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929" name="Google Shape;3929;p119"/>
              <p:cNvSpPr/>
              <p:nvPr/>
            </p:nvSpPr>
            <p:spPr>
              <a:xfrm>
                <a:off x="7419728" y="2827906"/>
                <a:ext cx="1101327" cy="411436"/>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Người dùng gửi ứng dụng</a:t>
                </a:r>
                <a:endParaRPr sz="1050">
                  <a:solidFill>
                    <a:srgbClr val="0043B2"/>
                  </a:solidFill>
                  <a:latin typeface="Arial"/>
                  <a:ea typeface="Arial"/>
                  <a:cs typeface="Arial"/>
                  <a:sym typeface="Arial"/>
                </a:endParaRPr>
              </a:p>
            </p:txBody>
          </p:sp>
          <p:sp>
            <p:nvSpPr>
              <p:cNvPr id="3930" name="Google Shape;3930;p119"/>
              <p:cNvSpPr/>
              <p:nvPr/>
            </p:nvSpPr>
            <p:spPr>
              <a:xfrm>
                <a:off x="7404132" y="2351599"/>
                <a:ext cx="1116923" cy="365800"/>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Gateway Node</a:t>
                </a:r>
                <a:endParaRPr/>
              </a:p>
            </p:txBody>
          </p:sp>
        </p:grpSp>
        <p:sp>
          <p:nvSpPr>
            <p:cNvPr id="3931" name="Google Shape;3931;p119"/>
            <p:cNvSpPr/>
            <p:nvPr/>
          </p:nvSpPr>
          <p:spPr>
            <a:xfrm>
              <a:off x="1863583" y="3839665"/>
              <a:ext cx="1085814" cy="652320"/>
            </a:xfrm>
            <a:prstGeom prst="roundRect">
              <a:avLst>
                <a:gd fmla="val 19066" name="adj"/>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Trình quản lý tài nguyên</a:t>
              </a:r>
              <a:endParaRPr sz="1100">
                <a:solidFill>
                  <a:schemeClr val="lt1"/>
                </a:solidFill>
                <a:latin typeface="Arial"/>
                <a:ea typeface="Arial"/>
                <a:cs typeface="Arial"/>
                <a:sym typeface="Arial"/>
              </a:endParaRPr>
            </a:p>
          </p:txBody>
        </p:sp>
        <p:grpSp>
          <p:nvGrpSpPr>
            <p:cNvPr id="3932" name="Google Shape;3932;p119"/>
            <p:cNvGrpSpPr/>
            <p:nvPr/>
          </p:nvGrpSpPr>
          <p:grpSpPr>
            <a:xfrm>
              <a:off x="3909169" y="2286746"/>
              <a:ext cx="2489395" cy="837267"/>
              <a:chOff x="9682944" y="2283238"/>
              <a:chExt cx="2489395" cy="1069562"/>
            </a:xfrm>
          </p:grpSpPr>
          <p:sp>
            <p:nvSpPr>
              <p:cNvPr id="3933" name="Google Shape;3933;p119"/>
              <p:cNvSpPr/>
              <p:nvPr/>
            </p:nvSpPr>
            <p:spPr>
              <a:xfrm>
                <a:off x="9683324" y="2546679"/>
                <a:ext cx="2432830" cy="806121"/>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grpSp>
            <p:nvGrpSpPr>
              <p:cNvPr id="3934" name="Google Shape;3934;p119"/>
              <p:cNvGrpSpPr/>
              <p:nvPr/>
            </p:nvGrpSpPr>
            <p:grpSpPr>
              <a:xfrm>
                <a:off x="9763295" y="2880582"/>
                <a:ext cx="2272888" cy="380114"/>
                <a:chOff x="9315076" y="2860484"/>
                <a:chExt cx="2272888" cy="380114"/>
              </a:xfrm>
            </p:grpSpPr>
            <p:sp>
              <p:nvSpPr>
                <p:cNvPr id="3935" name="Google Shape;3935;p119"/>
                <p:cNvSpPr/>
                <p:nvPr/>
              </p:nvSpPr>
              <p:spPr>
                <a:xfrm>
                  <a:off x="9315076" y="2860484"/>
                  <a:ext cx="1095749" cy="380114"/>
                </a:xfrm>
                <a:prstGeom prst="roundRect">
                  <a:avLst>
                    <a:gd fmla="val 19066" name="adj"/>
                  </a:avLst>
                </a:prstGeom>
                <a:solidFill>
                  <a:schemeClr val="lt1"/>
                </a:solid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Nhiệm vụ/Người thi hành</a:t>
                  </a:r>
                  <a:endParaRPr sz="900">
                    <a:solidFill>
                      <a:srgbClr val="0043B2"/>
                    </a:solidFill>
                    <a:latin typeface="Arial"/>
                    <a:ea typeface="Arial"/>
                    <a:cs typeface="Arial"/>
                    <a:sym typeface="Arial"/>
                  </a:endParaRPr>
                </a:p>
              </p:txBody>
            </p:sp>
            <p:sp>
              <p:nvSpPr>
                <p:cNvPr id="3936" name="Google Shape;3936;p119"/>
                <p:cNvSpPr/>
                <p:nvPr/>
              </p:nvSpPr>
              <p:spPr>
                <a:xfrm>
                  <a:off x="10492215" y="2860484"/>
                  <a:ext cx="1095749" cy="380114"/>
                </a:xfrm>
                <a:prstGeom prst="roundRect">
                  <a:avLst>
                    <a:gd fmla="val 19066" name="adj"/>
                  </a:avLst>
                </a:prstGeom>
                <a:solidFill>
                  <a:schemeClr val="lt1"/>
                </a:solid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Nhiệm vụ/Người thi hành</a:t>
                  </a:r>
                  <a:endParaRPr sz="900">
                    <a:solidFill>
                      <a:srgbClr val="0043B2"/>
                    </a:solidFill>
                    <a:latin typeface="Arial"/>
                    <a:ea typeface="Arial"/>
                    <a:cs typeface="Arial"/>
                    <a:sym typeface="Arial"/>
                  </a:endParaRPr>
                </a:p>
              </p:txBody>
            </p:sp>
          </p:grpSp>
          <p:sp>
            <p:nvSpPr>
              <p:cNvPr id="3937" name="Google Shape;3937;p119"/>
              <p:cNvSpPr/>
              <p:nvPr/>
            </p:nvSpPr>
            <p:spPr>
              <a:xfrm>
                <a:off x="9682944" y="2559929"/>
                <a:ext cx="1622560" cy="3243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tài nguyên</a:t>
                </a:r>
                <a:endParaRPr sz="1050">
                  <a:solidFill>
                    <a:srgbClr val="0043B2"/>
                  </a:solidFill>
                  <a:latin typeface="Arial"/>
                  <a:ea typeface="Arial"/>
                  <a:cs typeface="Arial"/>
                  <a:sym typeface="Arial"/>
                </a:endParaRPr>
              </a:p>
            </p:txBody>
          </p:sp>
          <p:sp>
            <p:nvSpPr>
              <p:cNvPr id="3938" name="Google Shape;3938;p119"/>
              <p:cNvSpPr/>
              <p:nvPr/>
            </p:nvSpPr>
            <p:spPr>
              <a:xfrm>
                <a:off x="11386546" y="2549844"/>
                <a:ext cx="785793" cy="3243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3939" name="Google Shape;3939;p119"/>
              <p:cNvSpPr/>
              <p:nvPr/>
            </p:nvSpPr>
            <p:spPr>
              <a:xfrm>
                <a:off x="11435816" y="2283238"/>
                <a:ext cx="679994" cy="35385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A</a:t>
                </a:r>
                <a:endParaRPr/>
              </a:p>
            </p:txBody>
          </p:sp>
        </p:grpSp>
        <p:sp>
          <p:nvSpPr>
            <p:cNvPr id="3940" name="Google Shape;3940;p119"/>
            <p:cNvSpPr/>
            <p:nvPr/>
          </p:nvSpPr>
          <p:spPr>
            <a:xfrm>
              <a:off x="3909549" y="3384353"/>
              <a:ext cx="2432830" cy="63104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941" name="Google Shape;3941;p119"/>
            <p:cNvSpPr/>
            <p:nvPr/>
          </p:nvSpPr>
          <p:spPr>
            <a:xfrm>
              <a:off x="3909169" y="3394725"/>
              <a:ext cx="1622560"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tài nguyên</a:t>
              </a:r>
              <a:endParaRPr sz="1050">
                <a:solidFill>
                  <a:srgbClr val="0043B2"/>
                </a:solidFill>
                <a:latin typeface="Arial"/>
                <a:ea typeface="Arial"/>
                <a:cs typeface="Arial"/>
                <a:sym typeface="Arial"/>
              </a:endParaRPr>
            </a:p>
          </p:txBody>
        </p:sp>
        <p:sp>
          <p:nvSpPr>
            <p:cNvPr id="3942" name="Google Shape;3942;p119"/>
            <p:cNvSpPr/>
            <p:nvPr/>
          </p:nvSpPr>
          <p:spPr>
            <a:xfrm>
              <a:off x="5612771" y="3386831"/>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3943" name="Google Shape;3943;p119"/>
            <p:cNvSpPr/>
            <p:nvPr/>
          </p:nvSpPr>
          <p:spPr>
            <a:xfrm>
              <a:off x="5633187" y="3178128"/>
              <a:ext cx="708848"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B </a:t>
              </a:r>
              <a:endParaRPr/>
            </a:p>
          </p:txBody>
        </p:sp>
        <p:grpSp>
          <p:nvGrpSpPr>
            <p:cNvPr id="3944" name="Google Shape;3944;p119"/>
            <p:cNvGrpSpPr/>
            <p:nvPr/>
          </p:nvGrpSpPr>
          <p:grpSpPr>
            <a:xfrm>
              <a:off x="3909169" y="4062290"/>
              <a:ext cx="2489395" cy="972840"/>
              <a:chOff x="9682944" y="2283238"/>
              <a:chExt cx="2489395" cy="1069562"/>
            </a:xfrm>
          </p:grpSpPr>
          <p:sp>
            <p:nvSpPr>
              <p:cNvPr id="3945" name="Google Shape;3945;p119"/>
              <p:cNvSpPr/>
              <p:nvPr/>
            </p:nvSpPr>
            <p:spPr>
              <a:xfrm>
                <a:off x="9683324" y="2546679"/>
                <a:ext cx="2432830" cy="806121"/>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946" name="Google Shape;3946;p119"/>
              <p:cNvSpPr/>
              <p:nvPr/>
            </p:nvSpPr>
            <p:spPr>
              <a:xfrm>
                <a:off x="9763295" y="2880582"/>
                <a:ext cx="1095749" cy="380114"/>
              </a:xfrm>
              <a:prstGeom prst="roundRect">
                <a:avLst>
                  <a:gd fmla="val 19066" name="adj"/>
                </a:avLst>
              </a:prstGeom>
              <a:solidFill>
                <a:schemeClr val="lt1"/>
              </a:solidFill>
              <a:ln cap="flat" cmpd="sng" w="381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1F3864"/>
                    </a:solidFill>
                    <a:latin typeface="Arial"/>
                    <a:ea typeface="Arial"/>
                    <a:cs typeface="Arial"/>
                    <a:sym typeface="Arial"/>
                  </a:rPr>
                  <a:t>Application</a:t>
                </a:r>
                <a:endParaRPr/>
              </a:p>
              <a:p>
                <a:pPr indent="0" lvl="0" marL="0" marR="0" rtl="0" algn="ctr">
                  <a:spcBef>
                    <a:spcPts val="0"/>
                  </a:spcBef>
                  <a:spcAft>
                    <a:spcPts val="0"/>
                  </a:spcAft>
                  <a:buNone/>
                </a:pPr>
                <a:r>
                  <a:rPr lang="en-US" sz="1050">
                    <a:solidFill>
                      <a:srgbClr val="1F3864"/>
                    </a:solidFill>
                    <a:latin typeface="Arial"/>
                    <a:ea typeface="Arial"/>
                    <a:cs typeface="Arial"/>
                    <a:sym typeface="Arial"/>
                  </a:rPr>
                  <a:t>Master</a:t>
                </a:r>
                <a:endParaRPr/>
              </a:p>
            </p:txBody>
          </p:sp>
          <p:sp>
            <p:nvSpPr>
              <p:cNvPr id="3947" name="Google Shape;3947;p119"/>
              <p:cNvSpPr/>
              <p:nvPr/>
            </p:nvSpPr>
            <p:spPr>
              <a:xfrm>
                <a:off x="9682944" y="2559929"/>
                <a:ext cx="1622560" cy="2791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tài nguyên</a:t>
                </a:r>
                <a:endParaRPr sz="1050">
                  <a:solidFill>
                    <a:srgbClr val="0043B2"/>
                  </a:solidFill>
                  <a:latin typeface="Arial"/>
                  <a:ea typeface="Arial"/>
                  <a:cs typeface="Arial"/>
                  <a:sym typeface="Arial"/>
                </a:endParaRPr>
              </a:p>
            </p:txBody>
          </p:sp>
          <p:sp>
            <p:nvSpPr>
              <p:cNvPr id="3948" name="Google Shape;3948;p119"/>
              <p:cNvSpPr/>
              <p:nvPr/>
            </p:nvSpPr>
            <p:spPr>
              <a:xfrm>
                <a:off x="11386546" y="2549845"/>
                <a:ext cx="785793" cy="2791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3949" name="Google Shape;3949;p119"/>
              <p:cNvSpPr/>
              <p:nvPr/>
            </p:nvSpPr>
            <p:spPr>
              <a:xfrm>
                <a:off x="11447036" y="2283238"/>
                <a:ext cx="668774" cy="30453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C</a:t>
                </a:r>
                <a:endParaRPr/>
              </a:p>
            </p:txBody>
          </p:sp>
        </p:grpSp>
        <p:grpSp>
          <p:nvGrpSpPr>
            <p:cNvPr id="3950" name="Google Shape;3950;p119"/>
            <p:cNvGrpSpPr/>
            <p:nvPr/>
          </p:nvGrpSpPr>
          <p:grpSpPr>
            <a:xfrm>
              <a:off x="3909169" y="5072065"/>
              <a:ext cx="2489395" cy="972840"/>
              <a:chOff x="3502771" y="5231720"/>
              <a:chExt cx="2489395" cy="972840"/>
            </a:xfrm>
          </p:grpSpPr>
          <p:sp>
            <p:nvSpPr>
              <p:cNvPr id="3951" name="Google Shape;3951;p119"/>
              <p:cNvSpPr/>
              <p:nvPr/>
            </p:nvSpPr>
            <p:spPr>
              <a:xfrm>
                <a:off x="3503151" y="5471338"/>
                <a:ext cx="2432830" cy="73322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952" name="Google Shape;3952;p119"/>
              <p:cNvSpPr/>
              <p:nvPr/>
            </p:nvSpPr>
            <p:spPr>
              <a:xfrm>
                <a:off x="3502771" y="5483389"/>
                <a:ext cx="1622560"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tài nguyên</a:t>
                </a:r>
                <a:endParaRPr sz="1050">
                  <a:solidFill>
                    <a:srgbClr val="0043B2"/>
                  </a:solidFill>
                  <a:latin typeface="Arial"/>
                  <a:ea typeface="Arial"/>
                  <a:cs typeface="Arial"/>
                  <a:sym typeface="Arial"/>
                </a:endParaRPr>
              </a:p>
            </p:txBody>
          </p:sp>
          <p:sp>
            <p:nvSpPr>
              <p:cNvPr id="3953" name="Google Shape;3953;p119"/>
              <p:cNvSpPr/>
              <p:nvPr/>
            </p:nvSpPr>
            <p:spPr>
              <a:xfrm>
                <a:off x="5206373" y="5474217"/>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3954" name="Google Shape;3954;p119"/>
              <p:cNvSpPr/>
              <p:nvPr/>
            </p:nvSpPr>
            <p:spPr>
              <a:xfrm>
                <a:off x="5252437" y="5231720"/>
                <a:ext cx="683200"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D</a:t>
                </a:r>
                <a:endParaRPr/>
              </a:p>
            </p:txBody>
          </p:sp>
        </p:grpSp>
        <p:sp>
          <p:nvSpPr>
            <p:cNvPr id="3955" name="Google Shape;3955;p119"/>
            <p:cNvSpPr/>
            <p:nvPr/>
          </p:nvSpPr>
          <p:spPr>
            <a:xfrm>
              <a:off x="7285751" y="3839665"/>
              <a:ext cx="1054226" cy="652320"/>
            </a:xfrm>
            <a:prstGeom prst="roundRect">
              <a:avLst>
                <a:gd fmla="val 19066" name="adj"/>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Name</a:t>
              </a:r>
              <a:endParaRPr/>
            </a:p>
            <a:p>
              <a:pPr indent="0" lvl="0" marL="0" marR="0" rtl="0" algn="ctr">
                <a:spcBef>
                  <a:spcPts val="0"/>
                </a:spcBef>
                <a:spcAft>
                  <a:spcPts val="0"/>
                </a:spcAft>
                <a:buNone/>
              </a:pPr>
              <a:r>
                <a:rPr lang="en-US" sz="1100">
                  <a:solidFill>
                    <a:schemeClr val="lt1"/>
                  </a:solidFill>
                  <a:latin typeface="Arial"/>
                  <a:ea typeface="Arial"/>
                  <a:cs typeface="Arial"/>
                  <a:sym typeface="Arial"/>
                </a:rPr>
                <a:t>Node</a:t>
              </a:r>
              <a:endParaRPr/>
            </a:p>
          </p:txBody>
        </p:sp>
        <p:grpSp>
          <p:nvGrpSpPr>
            <p:cNvPr id="3956" name="Google Shape;3956;p119"/>
            <p:cNvGrpSpPr/>
            <p:nvPr/>
          </p:nvGrpSpPr>
          <p:grpSpPr>
            <a:xfrm>
              <a:off x="2944860" y="2807124"/>
              <a:ext cx="951989" cy="2869802"/>
              <a:chOff x="2538462" y="2966779"/>
              <a:chExt cx="951989" cy="2869802"/>
            </a:xfrm>
          </p:grpSpPr>
          <p:grpSp>
            <p:nvGrpSpPr>
              <p:cNvPr id="3957" name="Google Shape;3957;p119"/>
              <p:cNvGrpSpPr/>
              <p:nvPr/>
            </p:nvGrpSpPr>
            <p:grpSpPr>
              <a:xfrm>
                <a:off x="3476830" y="2966779"/>
                <a:ext cx="13621" cy="2869802"/>
                <a:chOff x="3502230" y="3044347"/>
                <a:chExt cx="13621" cy="2869802"/>
              </a:xfrm>
            </p:grpSpPr>
            <p:cxnSp>
              <p:nvCxnSpPr>
                <p:cNvPr id="3958" name="Google Shape;3958;p119"/>
                <p:cNvCxnSpPr/>
                <p:nvPr/>
              </p:nvCxnSpPr>
              <p:spPr>
                <a:xfrm flipH="1">
                  <a:off x="3503151" y="3044347"/>
                  <a:ext cx="12700" cy="2869802"/>
                </a:xfrm>
                <a:prstGeom prst="bentConnector3">
                  <a:avLst>
                    <a:gd fmla="val 4000000" name="adj1"/>
                  </a:avLst>
                </a:prstGeom>
                <a:noFill/>
                <a:ln cap="flat" cmpd="sng" w="12700">
                  <a:solidFill>
                    <a:srgbClr val="0043B2"/>
                  </a:solidFill>
                  <a:prstDash val="solid"/>
                  <a:miter lim="800000"/>
                  <a:headEnd len="med" w="med" type="triangle"/>
                  <a:tailEnd len="med" w="med" type="triangle"/>
                </a:ln>
              </p:spPr>
            </p:cxnSp>
            <p:cxnSp>
              <p:nvCxnSpPr>
                <p:cNvPr id="3959" name="Google Shape;3959;p119"/>
                <p:cNvCxnSpPr/>
                <p:nvPr/>
              </p:nvCxnSpPr>
              <p:spPr>
                <a:xfrm flipH="1">
                  <a:off x="3502230" y="3971966"/>
                  <a:ext cx="12700" cy="968645"/>
                </a:xfrm>
                <a:prstGeom prst="bentConnector3">
                  <a:avLst>
                    <a:gd fmla="val 4000000" name="adj1"/>
                  </a:avLst>
                </a:prstGeom>
                <a:noFill/>
                <a:ln cap="flat" cmpd="sng" w="12700">
                  <a:solidFill>
                    <a:srgbClr val="0043B2"/>
                  </a:solidFill>
                  <a:prstDash val="solid"/>
                  <a:miter lim="800000"/>
                  <a:headEnd len="med" w="med" type="triangle"/>
                  <a:tailEnd len="med" w="med" type="triangle"/>
                </a:ln>
              </p:spPr>
            </p:cxnSp>
          </p:grpSp>
          <p:cxnSp>
            <p:nvCxnSpPr>
              <p:cNvPr id="3960" name="Google Shape;3960;p119"/>
              <p:cNvCxnSpPr/>
              <p:nvPr/>
            </p:nvCxnSpPr>
            <p:spPr>
              <a:xfrm>
                <a:off x="2538462" y="4325480"/>
                <a:ext cx="416101" cy="0"/>
              </a:xfrm>
              <a:prstGeom prst="straightConnector1">
                <a:avLst/>
              </a:prstGeom>
              <a:noFill/>
              <a:ln cap="flat" cmpd="sng" w="12700">
                <a:solidFill>
                  <a:srgbClr val="0043B2"/>
                </a:solidFill>
                <a:prstDash val="solid"/>
                <a:miter lim="800000"/>
                <a:headEnd len="sm" w="sm" type="none"/>
                <a:tailEnd len="sm" w="sm" type="none"/>
              </a:ln>
            </p:spPr>
          </p:cxnSp>
        </p:grpSp>
        <p:grpSp>
          <p:nvGrpSpPr>
            <p:cNvPr id="3961" name="Google Shape;3961;p119"/>
            <p:cNvGrpSpPr/>
            <p:nvPr/>
          </p:nvGrpSpPr>
          <p:grpSpPr>
            <a:xfrm>
              <a:off x="6340537" y="2791884"/>
              <a:ext cx="945214" cy="2869802"/>
              <a:chOff x="5934139" y="2951539"/>
              <a:chExt cx="945214" cy="2869802"/>
            </a:xfrm>
          </p:grpSpPr>
          <p:grpSp>
            <p:nvGrpSpPr>
              <p:cNvPr id="3962" name="Google Shape;3962;p119"/>
              <p:cNvGrpSpPr/>
              <p:nvPr/>
            </p:nvGrpSpPr>
            <p:grpSpPr>
              <a:xfrm rot="10800000">
                <a:off x="5934139" y="2951539"/>
                <a:ext cx="12700" cy="2869802"/>
                <a:chOff x="3503151" y="2907187"/>
                <a:chExt cx="12700" cy="2869802"/>
              </a:xfrm>
            </p:grpSpPr>
            <p:cxnSp>
              <p:nvCxnSpPr>
                <p:cNvPr id="3963" name="Google Shape;3963;p119"/>
                <p:cNvCxnSpPr/>
                <p:nvPr/>
              </p:nvCxnSpPr>
              <p:spPr>
                <a:xfrm flipH="1">
                  <a:off x="3503151" y="2907187"/>
                  <a:ext cx="12700" cy="2869802"/>
                </a:xfrm>
                <a:prstGeom prst="bentConnector3">
                  <a:avLst>
                    <a:gd fmla="val -23241638" name="adj1"/>
                  </a:avLst>
                </a:prstGeom>
                <a:noFill/>
                <a:ln cap="flat" cmpd="sng" w="12700">
                  <a:solidFill>
                    <a:srgbClr val="0043B2"/>
                  </a:solidFill>
                  <a:prstDash val="solid"/>
                  <a:miter lim="800000"/>
                  <a:headEnd len="med" w="med" type="triangle"/>
                  <a:tailEnd len="med" w="med" type="triangle"/>
                </a:ln>
              </p:spPr>
            </p:cxnSp>
            <p:cxnSp>
              <p:nvCxnSpPr>
                <p:cNvPr id="3964" name="Google Shape;3964;p119"/>
                <p:cNvCxnSpPr/>
                <p:nvPr/>
              </p:nvCxnSpPr>
              <p:spPr>
                <a:xfrm flipH="1">
                  <a:off x="3503151" y="3859528"/>
                  <a:ext cx="12700" cy="968645"/>
                </a:xfrm>
                <a:prstGeom prst="bentConnector3">
                  <a:avLst>
                    <a:gd fmla="val -23241638" name="adj1"/>
                  </a:avLst>
                </a:prstGeom>
                <a:noFill/>
                <a:ln cap="flat" cmpd="sng" w="12700">
                  <a:solidFill>
                    <a:srgbClr val="0043B2"/>
                  </a:solidFill>
                  <a:prstDash val="solid"/>
                  <a:miter lim="800000"/>
                  <a:headEnd len="med" w="med" type="triangle"/>
                  <a:tailEnd len="med" w="med" type="triangle"/>
                </a:ln>
              </p:spPr>
            </p:cxnSp>
          </p:grpSp>
          <p:cxnSp>
            <p:nvCxnSpPr>
              <p:cNvPr id="3965" name="Google Shape;3965;p119"/>
              <p:cNvCxnSpPr/>
              <p:nvPr/>
            </p:nvCxnSpPr>
            <p:spPr>
              <a:xfrm>
                <a:off x="6463252" y="4325480"/>
                <a:ext cx="416101" cy="0"/>
              </a:xfrm>
              <a:prstGeom prst="straightConnector1">
                <a:avLst/>
              </a:prstGeom>
              <a:noFill/>
              <a:ln cap="flat" cmpd="sng" w="12700">
                <a:solidFill>
                  <a:srgbClr val="0043B2"/>
                </a:solidFill>
                <a:prstDash val="solid"/>
                <a:miter lim="800000"/>
                <a:headEnd len="sm" w="sm" type="none"/>
                <a:tailEnd len="sm" w="sm" type="none"/>
              </a:ln>
            </p:spPr>
          </p:cxnSp>
        </p:grpSp>
        <p:grpSp>
          <p:nvGrpSpPr>
            <p:cNvPr id="3966" name="Google Shape;3966;p119"/>
            <p:cNvGrpSpPr/>
            <p:nvPr/>
          </p:nvGrpSpPr>
          <p:grpSpPr>
            <a:xfrm>
              <a:off x="2406425" y="3051915"/>
              <a:ext cx="3581169" cy="1616710"/>
              <a:chOff x="2000027" y="3211570"/>
              <a:chExt cx="3581169" cy="1616710"/>
            </a:xfrm>
          </p:grpSpPr>
          <p:cxnSp>
            <p:nvCxnSpPr>
              <p:cNvPr id="3967" name="Google Shape;3967;p119"/>
              <p:cNvCxnSpPr>
                <a:stCxn id="3929" idx="2"/>
                <a:endCxn id="3931" idx="0"/>
              </p:cNvCxnSpPr>
              <p:nvPr/>
            </p:nvCxnSpPr>
            <p:spPr>
              <a:xfrm flipH="1">
                <a:off x="2000027" y="3409638"/>
                <a:ext cx="3000" cy="589800"/>
              </a:xfrm>
              <a:prstGeom prst="straightConnector1">
                <a:avLst/>
              </a:prstGeom>
              <a:noFill/>
              <a:ln cap="flat" cmpd="sng" w="28575">
                <a:solidFill>
                  <a:schemeClr val="accent2"/>
                </a:solidFill>
                <a:prstDash val="solid"/>
                <a:miter lim="800000"/>
                <a:headEnd len="sm" w="sm" type="none"/>
                <a:tailEnd len="med" w="med" type="triangle"/>
              </a:ln>
            </p:spPr>
          </p:cxnSp>
          <p:cxnSp>
            <p:nvCxnSpPr>
              <p:cNvPr id="3968" name="Google Shape;3968;p119"/>
              <p:cNvCxnSpPr>
                <a:stCxn id="3931" idx="3"/>
                <a:endCxn id="3945" idx="1"/>
              </p:cNvCxnSpPr>
              <p:nvPr/>
            </p:nvCxnSpPr>
            <p:spPr>
              <a:xfrm>
                <a:off x="2542999" y="4325480"/>
                <a:ext cx="960300" cy="502800"/>
              </a:xfrm>
              <a:prstGeom prst="straightConnector1">
                <a:avLst/>
              </a:prstGeom>
              <a:noFill/>
              <a:ln cap="flat" cmpd="sng" w="28575">
                <a:solidFill>
                  <a:schemeClr val="accent2"/>
                </a:solidFill>
                <a:prstDash val="solid"/>
                <a:miter lim="800000"/>
                <a:headEnd len="med" w="med" type="triangle"/>
                <a:tailEnd len="med" w="med" type="triangle"/>
              </a:ln>
            </p:spPr>
          </p:cxnSp>
          <p:grpSp>
            <p:nvGrpSpPr>
              <p:cNvPr id="3969" name="Google Shape;3969;p119"/>
              <p:cNvGrpSpPr/>
              <p:nvPr/>
            </p:nvGrpSpPr>
            <p:grpSpPr>
              <a:xfrm>
                <a:off x="4130997" y="3211570"/>
                <a:ext cx="1450200" cy="1553700"/>
                <a:chOff x="4130997" y="3211570"/>
                <a:chExt cx="1450200" cy="1553700"/>
              </a:xfrm>
            </p:grpSpPr>
            <p:cxnSp>
              <p:nvCxnSpPr>
                <p:cNvPr id="3970" name="Google Shape;3970;p119"/>
                <p:cNvCxnSpPr>
                  <a:stCxn id="3946" idx="0"/>
                  <a:endCxn id="3935" idx="2"/>
                </p:cNvCxnSpPr>
                <p:nvPr/>
              </p:nvCxnSpPr>
              <p:spPr>
                <a:xfrm rot="10800000">
                  <a:off x="4130997" y="3211570"/>
                  <a:ext cx="0" cy="1553700"/>
                </a:xfrm>
                <a:prstGeom prst="straightConnector1">
                  <a:avLst/>
                </a:prstGeom>
                <a:noFill/>
                <a:ln cap="flat" cmpd="sng" w="28575">
                  <a:solidFill>
                    <a:schemeClr val="accent2"/>
                  </a:solidFill>
                  <a:prstDash val="solid"/>
                  <a:miter lim="800000"/>
                  <a:headEnd len="sm" w="sm" type="none"/>
                  <a:tailEnd len="med" w="med" type="triangle"/>
                </a:ln>
              </p:spPr>
            </p:cxnSp>
            <p:cxnSp>
              <p:nvCxnSpPr>
                <p:cNvPr id="3971" name="Google Shape;3971;p119"/>
                <p:cNvCxnSpPr>
                  <a:stCxn id="3946" idx="0"/>
                </p:cNvCxnSpPr>
                <p:nvPr/>
              </p:nvCxnSpPr>
              <p:spPr>
                <a:xfrm flipH="1" rot="10800000">
                  <a:off x="4130997" y="4102870"/>
                  <a:ext cx="343500" cy="662400"/>
                </a:xfrm>
                <a:prstGeom prst="straightConnector1">
                  <a:avLst/>
                </a:prstGeom>
                <a:noFill/>
                <a:ln cap="flat" cmpd="sng" w="28575">
                  <a:solidFill>
                    <a:schemeClr val="accent2"/>
                  </a:solidFill>
                  <a:prstDash val="solid"/>
                  <a:miter lim="800000"/>
                  <a:headEnd len="sm" w="sm" type="none"/>
                  <a:tailEnd len="med" w="med" type="triangle"/>
                </a:ln>
              </p:spPr>
            </p:cxnSp>
            <p:cxnSp>
              <p:nvCxnSpPr>
                <p:cNvPr id="3972" name="Google Shape;3972;p119"/>
                <p:cNvCxnSpPr>
                  <a:stCxn id="3946" idx="0"/>
                  <a:endCxn id="3943" idx="0"/>
                </p:cNvCxnSpPr>
                <p:nvPr/>
              </p:nvCxnSpPr>
              <p:spPr>
                <a:xfrm flipH="1" rot="10800000">
                  <a:off x="4130997" y="3337870"/>
                  <a:ext cx="1450200" cy="1427400"/>
                </a:xfrm>
                <a:prstGeom prst="straightConnector1">
                  <a:avLst/>
                </a:prstGeom>
                <a:noFill/>
                <a:ln cap="flat" cmpd="sng" w="28575">
                  <a:solidFill>
                    <a:schemeClr val="accent2"/>
                  </a:solidFill>
                  <a:prstDash val="solid"/>
                  <a:miter lim="800000"/>
                  <a:headEnd len="sm" w="sm" type="none"/>
                  <a:tailEnd len="med" w="med" type="triangle"/>
                </a:ln>
              </p:spPr>
            </p:cxnSp>
          </p:grpSp>
        </p:grpSp>
        <p:sp>
          <p:nvSpPr>
            <p:cNvPr id="3973" name="Google Shape;3973;p119"/>
            <p:cNvSpPr/>
            <p:nvPr/>
          </p:nvSpPr>
          <p:spPr>
            <a:xfrm>
              <a:off x="3989520" y="3645737"/>
              <a:ext cx="1095749" cy="297558"/>
            </a:xfrm>
            <a:prstGeom prst="roundRect">
              <a:avLst>
                <a:gd fmla="val 19066" name="adj"/>
              </a:avLst>
            </a:prstGeom>
            <a:solidFill>
              <a:schemeClr val="lt1"/>
            </a:solid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Nhiệm vụ/Người thi hành</a:t>
              </a:r>
              <a:endParaRPr sz="900">
                <a:solidFill>
                  <a:srgbClr val="0043B2"/>
                </a:solidFill>
                <a:latin typeface="Arial"/>
                <a:ea typeface="Arial"/>
                <a:cs typeface="Arial"/>
                <a:sym typeface="Arial"/>
              </a:endParaRPr>
            </a:p>
          </p:txBody>
        </p:sp>
      </p:grpSp>
      <p:grpSp>
        <p:nvGrpSpPr>
          <p:cNvPr id="3974" name="Google Shape;3974;p119"/>
          <p:cNvGrpSpPr/>
          <p:nvPr/>
        </p:nvGrpSpPr>
        <p:grpSpPr>
          <a:xfrm>
            <a:off x="1845944" y="4869180"/>
            <a:ext cx="1152681" cy="950871"/>
            <a:chOff x="7354849" y="2356209"/>
            <a:chExt cx="1259180" cy="950871"/>
          </a:xfrm>
        </p:grpSpPr>
        <p:sp>
          <p:nvSpPr>
            <p:cNvPr id="3975" name="Google Shape;3975;p119"/>
            <p:cNvSpPr/>
            <p:nvPr/>
          </p:nvSpPr>
          <p:spPr>
            <a:xfrm>
              <a:off x="7354849" y="2616200"/>
              <a:ext cx="1259180" cy="690880"/>
            </a:xfrm>
            <a:prstGeom prst="roundRect">
              <a:avLst>
                <a:gd fmla="val 799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976" name="Google Shape;3976;p119"/>
            <p:cNvSpPr/>
            <p:nvPr/>
          </p:nvSpPr>
          <p:spPr>
            <a:xfrm>
              <a:off x="7440673" y="2810763"/>
              <a:ext cx="1101327" cy="424339"/>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Người dùng gửi ứng dụng</a:t>
              </a:r>
              <a:endParaRPr sz="1050">
                <a:solidFill>
                  <a:srgbClr val="0043B2"/>
                </a:solidFill>
                <a:latin typeface="Arial"/>
                <a:ea typeface="Arial"/>
                <a:cs typeface="Arial"/>
                <a:sym typeface="Arial"/>
              </a:endParaRPr>
            </a:p>
          </p:txBody>
        </p:sp>
        <p:sp>
          <p:nvSpPr>
            <p:cNvPr id="3977" name="Google Shape;3977;p119"/>
            <p:cNvSpPr/>
            <p:nvPr/>
          </p:nvSpPr>
          <p:spPr>
            <a:xfrm>
              <a:off x="7404132" y="2356209"/>
              <a:ext cx="1137868" cy="361189"/>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Gateway Node</a:t>
              </a:r>
              <a:endParaRPr/>
            </a:p>
          </p:txBody>
        </p:sp>
      </p:grpSp>
      <p:cxnSp>
        <p:nvCxnSpPr>
          <p:cNvPr id="3978" name="Google Shape;3978;p119"/>
          <p:cNvCxnSpPr>
            <a:stCxn id="3976" idx="0"/>
          </p:cNvCxnSpPr>
          <p:nvPr/>
        </p:nvCxnSpPr>
        <p:spPr>
          <a:xfrm rot="10800000">
            <a:off x="2417799" y="4474734"/>
            <a:ext cx="10800" cy="849000"/>
          </a:xfrm>
          <a:prstGeom prst="straightConnector1">
            <a:avLst/>
          </a:prstGeom>
          <a:noFill/>
          <a:ln cap="flat" cmpd="sng" w="28575">
            <a:solidFill>
              <a:srgbClr val="7F7F7F"/>
            </a:solidFill>
            <a:prstDash val="solid"/>
            <a:miter lim="800000"/>
            <a:headEnd len="sm" w="sm" type="none"/>
            <a:tailEnd len="med" w="med" type="triangle"/>
          </a:ln>
        </p:spPr>
      </p:cxnSp>
      <p:sp>
        <p:nvSpPr>
          <p:cNvPr id="3979" name="Google Shape;3979;p119"/>
          <p:cNvSpPr/>
          <p:nvPr/>
        </p:nvSpPr>
        <p:spPr>
          <a:xfrm>
            <a:off x="3086963" y="5765216"/>
            <a:ext cx="789168" cy="524008"/>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Yêu cầu tài nguyên:</a:t>
            </a:r>
            <a:endParaRPr/>
          </a:p>
          <a:p>
            <a:pPr indent="0" lvl="0" marL="0" marR="0" rtl="0" algn="ctr">
              <a:spcBef>
                <a:spcPts val="0"/>
              </a:spcBef>
              <a:spcAft>
                <a:spcPts val="0"/>
              </a:spcAft>
              <a:buNone/>
            </a:pPr>
            <a:r>
              <a:rPr lang="en-US" sz="800">
                <a:solidFill>
                  <a:srgbClr val="0043B2"/>
                </a:solidFill>
                <a:latin typeface="Arial"/>
                <a:ea typeface="Arial"/>
                <a:cs typeface="Arial"/>
                <a:sym typeface="Arial"/>
              </a:rPr>
              <a:t>3x1GB/1lõi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2"/>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Ứng dụng và xử lý Big Data</a:t>
            </a:r>
            <a:endParaRPr/>
          </a:p>
        </p:txBody>
      </p:sp>
      <p:sp>
        <p:nvSpPr>
          <p:cNvPr id="339" name="Google Shape;339;p12"/>
          <p:cNvSpPr txBox="1"/>
          <p:nvPr>
            <p:ph idx="2" type="body"/>
          </p:nvPr>
        </p:nvSpPr>
        <p:spPr>
          <a:xfrm>
            <a:off x="535872" y="1523052"/>
            <a:ext cx="93701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t>Trường hợp sử dụng Big Data - Phân tích liên kết</a:t>
            </a:r>
            <a:endParaRPr sz="3000"/>
          </a:p>
        </p:txBody>
      </p:sp>
      <p:sp>
        <p:nvSpPr>
          <p:cNvPr id="340" name="Google Shape;340;p1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341" name="Google Shape;341;p1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Sự kết hợp</a:t>
            </a:r>
            <a:endParaRPr/>
          </a:p>
          <a:p>
            <a:pPr indent="-182563" lvl="1" marL="360363" rtl="0" algn="l">
              <a:lnSpc>
                <a:spcPct val="138461"/>
              </a:lnSpc>
              <a:spcBef>
                <a:spcPts val="500"/>
              </a:spcBef>
              <a:spcAft>
                <a:spcPts val="0"/>
              </a:spcAft>
              <a:buClr>
                <a:srgbClr val="262626"/>
              </a:buClr>
              <a:buSzPts val="1040"/>
              <a:buChar char="•"/>
            </a:pPr>
            <a:r>
              <a:rPr lang="en-US"/>
              <a:t>Tạo các mô hình học máy để phân tích các sự kiện xảy ra cùng nhau</a:t>
            </a:r>
            <a:endParaRPr/>
          </a:p>
          <a:p>
            <a:pPr indent="-182563" lvl="1" marL="360363" rtl="0" algn="l">
              <a:lnSpc>
                <a:spcPct val="138461"/>
              </a:lnSpc>
              <a:spcBef>
                <a:spcPts val="500"/>
              </a:spcBef>
              <a:spcAft>
                <a:spcPts val="0"/>
              </a:spcAft>
              <a:buClr>
                <a:srgbClr val="262626"/>
              </a:buClr>
              <a:buSzPts val="1040"/>
              <a:buChar char="•"/>
            </a:pPr>
            <a:r>
              <a:rPr lang="en-US"/>
              <a:t>Walmart - Khách hàng mua tã trẻ em vào cuối tuần cũng có xu hướng mua bia</a:t>
            </a:r>
            <a:endParaRPr/>
          </a:p>
          <a:p>
            <a:pPr indent="-182563" lvl="1" marL="360363" rtl="0" algn="l">
              <a:lnSpc>
                <a:spcPct val="138461"/>
              </a:lnSpc>
              <a:spcBef>
                <a:spcPts val="500"/>
              </a:spcBef>
              <a:spcAft>
                <a:spcPts val="0"/>
              </a:spcAft>
              <a:buClr>
                <a:srgbClr val="262626"/>
              </a:buClr>
              <a:buSzPts val="1040"/>
              <a:buChar char="•"/>
            </a:pPr>
            <a:r>
              <a:rPr lang="en-US"/>
              <a:t>Đầu tư - Các nhà đầu tư mua cổ phiếu ở A và B cũng có xu hướng mua C</a:t>
            </a:r>
            <a:endParaRPr/>
          </a:p>
          <a:p>
            <a:pPr indent="-177800" lvl="0" marL="177800" rtl="0" algn="l">
              <a:lnSpc>
                <a:spcPct val="128571"/>
              </a:lnSpc>
              <a:spcBef>
                <a:spcPts val="1000"/>
              </a:spcBef>
              <a:spcAft>
                <a:spcPts val="0"/>
              </a:spcAft>
              <a:buClr>
                <a:srgbClr val="262626"/>
              </a:buClr>
              <a:buSzPts val="1400"/>
              <a:buFont typeface="Arial"/>
              <a:buChar char="•"/>
            </a:pPr>
            <a:r>
              <a:rPr lang="en-US"/>
              <a:t>Phân tích đồ thị</a:t>
            </a:r>
            <a:endParaRPr/>
          </a:p>
          <a:p>
            <a:pPr indent="-182563" lvl="1" marL="360363" rtl="0" algn="l">
              <a:lnSpc>
                <a:spcPct val="138461"/>
              </a:lnSpc>
              <a:spcBef>
                <a:spcPts val="500"/>
              </a:spcBef>
              <a:spcAft>
                <a:spcPts val="0"/>
              </a:spcAft>
              <a:buClr>
                <a:srgbClr val="262626"/>
              </a:buClr>
              <a:buSzPts val="1040"/>
              <a:buChar char="•"/>
            </a:pPr>
            <a:r>
              <a:rPr lang="en-US"/>
              <a:t>Tìm kết nối giữa các nút và cạnh</a:t>
            </a:r>
            <a:endParaRPr/>
          </a:p>
          <a:p>
            <a:pPr indent="-182563" lvl="1" marL="360363" rtl="0" algn="l">
              <a:lnSpc>
                <a:spcPct val="138461"/>
              </a:lnSpc>
              <a:spcBef>
                <a:spcPts val="500"/>
              </a:spcBef>
              <a:spcAft>
                <a:spcPts val="0"/>
              </a:spcAft>
              <a:buClr>
                <a:srgbClr val="262626"/>
              </a:buClr>
              <a:buSzPts val="1040"/>
              <a:buChar char="•"/>
            </a:pPr>
            <a:r>
              <a:rPr lang="en-US"/>
              <a:t>Các nút và người dùng, các cạnh là quan hệ</a:t>
            </a:r>
            <a:endParaRPr/>
          </a:p>
          <a:p>
            <a:pPr indent="-177800" lvl="0" marL="177800" rtl="0" algn="l">
              <a:lnSpc>
                <a:spcPct val="128571"/>
              </a:lnSpc>
              <a:spcBef>
                <a:spcPts val="1000"/>
              </a:spcBef>
              <a:spcAft>
                <a:spcPts val="0"/>
              </a:spcAft>
              <a:buClr>
                <a:srgbClr val="262626"/>
              </a:buClr>
              <a:buSzPts val="1400"/>
              <a:buFont typeface="Arial"/>
              <a:buChar char="•"/>
            </a:pPr>
            <a:r>
              <a:rPr lang="en-US"/>
              <a:t>Các ngành áp dụng</a:t>
            </a:r>
            <a:endParaRPr/>
          </a:p>
          <a:p>
            <a:pPr indent="-182563" lvl="1" marL="360363" rtl="0" algn="l">
              <a:lnSpc>
                <a:spcPct val="138461"/>
              </a:lnSpc>
              <a:spcBef>
                <a:spcPts val="500"/>
              </a:spcBef>
              <a:spcAft>
                <a:spcPts val="0"/>
              </a:spcAft>
              <a:buClr>
                <a:srgbClr val="262626"/>
              </a:buClr>
              <a:buSzPts val="1040"/>
              <a:buChar char="•"/>
            </a:pPr>
            <a:r>
              <a:rPr lang="en-US"/>
              <a:t>Mua sắm trực tuyến và ngoại tuyến</a:t>
            </a:r>
            <a:endParaRPr/>
          </a:p>
          <a:p>
            <a:pPr indent="-182563" lvl="1" marL="360363" rtl="0" algn="l">
              <a:lnSpc>
                <a:spcPct val="138461"/>
              </a:lnSpc>
              <a:spcBef>
                <a:spcPts val="500"/>
              </a:spcBef>
              <a:spcAft>
                <a:spcPts val="0"/>
              </a:spcAft>
              <a:buClr>
                <a:srgbClr val="262626"/>
              </a:buClr>
              <a:buSzPts val="1040"/>
              <a:buChar char="•"/>
            </a:pPr>
            <a:r>
              <a:rPr lang="en-US"/>
              <a:t>Dịch vụ mạng xã hội</a:t>
            </a:r>
            <a:endParaRPr/>
          </a:p>
        </p:txBody>
      </p:sp>
      <p:pic>
        <p:nvPicPr>
          <p:cNvPr id="342" name="Google Shape;342;p12"/>
          <p:cNvPicPr preferRelativeResize="0"/>
          <p:nvPr/>
        </p:nvPicPr>
        <p:blipFill rotWithShape="1">
          <a:blip r:embed="rId3">
            <a:alphaModFix/>
          </a:blip>
          <a:srcRect b="0" l="0" r="0" t="0"/>
          <a:stretch/>
        </p:blipFill>
        <p:spPr>
          <a:xfrm>
            <a:off x="4450077" y="3544872"/>
            <a:ext cx="4882323" cy="2728928"/>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4" name="Shape 3984"/>
        <p:cNvGrpSpPr/>
        <p:nvPr/>
      </p:nvGrpSpPr>
      <p:grpSpPr>
        <a:xfrm>
          <a:off x="0" y="0"/>
          <a:ext cx="0" cy="0"/>
          <a:chOff x="0" y="0"/>
          <a:chExt cx="0" cy="0"/>
        </a:xfrm>
      </p:grpSpPr>
      <p:sp>
        <p:nvSpPr>
          <p:cNvPr id="3985" name="Google Shape;3985;p120"/>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Trình quản lý tài nguyên Yarn và kiến trúc tính toán</a:t>
            </a:r>
            <a:endParaRPr/>
          </a:p>
        </p:txBody>
      </p:sp>
      <p:sp>
        <p:nvSpPr>
          <p:cNvPr id="3986" name="Google Shape;3986;p12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Chạy ứng dụng trong YARN</a:t>
            </a:r>
            <a:endParaRPr/>
          </a:p>
        </p:txBody>
      </p:sp>
      <p:sp>
        <p:nvSpPr>
          <p:cNvPr id="3987" name="Google Shape;3987;p12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grpSp>
        <p:nvGrpSpPr>
          <p:cNvPr id="3988" name="Google Shape;3988;p120"/>
          <p:cNvGrpSpPr/>
          <p:nvPr/>
        </p:nvGrpSpPr>
        <p:grpSpPr>
          <a:xfrm>
            <a:off x="1845944" y="2286746"/>
            <a:ext cx="6494033" cy="3758159"/>
            <a:chOff x="1845944" y="2286746"/>
            <a:chExt cx="6494033" cy="3758159"/>
          </a:xfrm>
        </p:grpSpPr>
        <p:grpSp>
          <p:nvGrpSpPr>
            <p:cNvPr id="3989" name="Google Shape;3989;p120"/>
            <p:cNvGrpSpPr/>
            <p:nvPr/>
          </p:nvGrpSpPr>
          <p:grpSpPr>
            <a:xfrm>
              <a:off x="1845944" y="2362240"/>
              <a:ext cx="1152681" cy="955481"/>
              <a:chOff x="7354849" y="2351599"/>
              <a:chExt cx="1259180" cy="955481"/>
            </a:xfrm>
          </p:grpSpPr>
          <p:sp>
            <p:nvSpPr>
              <p:cNvPr id="3990" name="Google Shape;3990;p120"/>
              <p:cNvSpPr/>
              <p:nvPr/>
            </p:nvSpPr>
            <p:spPr>
              <a:xfrm>
                <a:off x="7354849" y="2616200"/>
                <a:ext cx="1259180" cy="690880"/>
              </a:xfrm>
              <a:prstGeom prst="roundRect">
                <a:avLst>
                  <a:gd fmla="val 799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991" name="Google Shape;3991;p120"/>
              <p:cNvSpPr/>
              <p:nvPr/>
            </p:nvSpPr>
            <p:spPr>
              <a:xfrm>
                <a:off x="7423057" y="2815451"/>
                <a:ext cx="1101327" cy="384264"/>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Người dùng gửi ứng dụng</a:t>
                </a:r>
                <a:endParaRPr sz="1050">
                  <a:solidFill>
                    <a:srgbClr val="0043B2"/>
                  </a:solidFill>
                  <a:latin typeface="Arial"/>
                  <a:ea typeface="Arial"/>
                  <a:cs typeface="Arial"/>
                  <a:sym typeface="Arial"/>
                </a:endParaRPr>
              </a:p>
            </p:txBody>
          </p:sp>
          <p:sp>
            <p:nvSpPr>
              <p:cNvPr id="3992" name="Google Shape;3992;p120"/>
              <p:cNvSpPr/>
              <p:nvPr/>
            </p:nvSpPr>
            <p:spPr>
              <a:xfrm>
                <a:off x="7404132" y="2351599"/>
                <a:ext cx="1120252" cy="365800"/>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Gateway Node</a:t>
                </a:r>
                <a:endParaRPr/>
              </a:p>
            </p:txBody>
          </p:sp>
        </p:grpSp>
        <p:sp>
          <p:nvSpPr>
            <p:cNvPr id="3993" name="Google Shape;3993;p120"/>
            <p:cNvSpPr/>
            <p:nvPr/>
          </p:nvSpPr>
          <p:spPr>
            <a:xfrm>
              <a:off x="1857210" y="3839665"/>
              <a:ext cx="1092187" cy="652320"/>
            </a:xfrm>
            <a:prstGeom prst="roundRect">
              <a:avLst>
                <a:gd fmla="val 19066" name="adj"/>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Trình quản lý tài nguyên</a:t>
              </a:r>
              <a:endParaRPr sz="1100">
                <a:solidFill>
                  <a:schemeClr val="lt1"/>
                </a:solidFill>
                <a:latin typeface="Arial"/>
                <a:ea typeface="Arial"/>
                <a:cs typeface="Arial"/>
                <a:sym typeface="Arial"/>
              </a:endParaRPr>
            </a:p>
          </p:txBody>
        </p:sp>
        <p:grpSp>
          <p:nvGrpSpPr>
            <p:cNvPr id="3994" name="Google Shape;3994;p120"/>
            <p:cNvGrpSpPr/>
            <p:nvPr/>
          </p:nvGrpSpPr>
          <p:grpSpPr>
            <a:xfrm>
              <a:off x="3909169" y="2286746"/>
              <a:ext cx="2489395" cy="837267"/>
              <a:chOff x="9682944" y="2283238"/>
              <a:chExt cx="2489395" cy="1069562"/>
            </a:xfrm>
          </p:grpSpPr>
          <p:sp>
            <p:nvSpPr>
              <p:cNvPr id="3995" name="Google Shape;3995;p120"/>
              <p:cNvSpPr/>
              <p:nvPr/>
            </p:nvSpPr>
            <p:spPr>
              <a:xfrm>
                <a:off x="9683324" y="2546679"/>
                <a:ext cx="2432830" cy="806121"/>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grpSp>
            <p:nvGrpSpPr>
              <p:cNvPr id="3996" name="Google Shape;3996;p120"/>
              <p:cNvGrpSpPr/>
              <p:nvPr/>
            </p:nvGrpSpPr>
            <p:grpSpPr>
              <a:xfrm>
                <a:off x="9763295" y="2880582"/>
                <a:ext cx="2272888" cy="380114"/>
                <a:chOff x="9315076" y="2860484"/>
                <a:chExt cx="2272888" cy="380114"/>
              </a:xfrm>
            </p:grpSpPr>
            <p:sp>
              <p:nvSpPr>
                <p:cNvPr id="3997" name="Google Shape;3997;p120"/>
                <p:cNvSpPr/>
                <p:nvPr/>
              </p:nvSpPr>
              <p:spPr>
                <a:xfrm>
                  <a:off x="9315076" y="2860484"/>
                  <a:ext cx="1095749" cy="380114"/>
                </a:xfrm>
                <a:prstGeom prst="roundRect">
                  <a:avLst>
                    <a:gd fmla="val 19066" name="adj"/>
                  </a:avLst>
                </a:prstGeom>
                <a:solidFill>
                  <a:schemeClr val="lt1"/>
                </a:solid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Nhiệm vụ/Người thi hành</a:t>
                  </a:r>
                  <a:endParaRPr sz="900">
                    <a:solidFill>
                      <a:srgbClr val="0043B2"/>
                    </a:solidFill>
                    <a:latin typeface="Arial"/>
                    <a:ea typeface="Arial"/>
                    <a:cs typeface="Arial"/>
                    <a:sym typeface="Arial"/>
                  </a:endParaRPr>
                </a:p>
              </p:txBody>
            </p:sp>
            <p:sp>
              <p:nvSpPr>
                <p:cNvPr id="3998" name="Google Shape;3998;p120"/>
                <p:cNvSpPr/>
                <p:nvPr/>
              </p:nvSpPr>
              <p:spPr>
                <a:xfrm>
                  <a:off x="10492215" y="2860484"/>
                  <a:ext cx="1095749" cy="380114"/>
                </a:xfrm>
                <a:prstGeom prst="roundRect">
                  <a:avLst>
                    <a:gd fmla="val 19066" name="adj"/>
                  </a:avLst>
                </a:prstGeom>
                <a:solidFill>
                  <a:schemeClr val="lt1"/>
                </a:solid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Nhiệm vụ/Người thi hành</a:t>
                  </a:r>
                  <a:endParaRPr sz="900">
                    <a:solidFill>
                      <a:srgbClr val="0043B2"/>
                    </a:solidFill>
                    <a:latin typeface="Arial"/>
                    <a:ea typeface="Arial"/>
                    <a:cs typeface="Arial"/>
                    <a:sym typeface="Arial"/>
                  </a:endParaRPr>
                </a:p>
              </p:txBody>
            </p:sp>
          </p:grpSp>
          <p:sp>
            <p:nvSpPr>
              <p:cNvPr id="3999" name="Google Shape;3999;p120"/>
              <p:cNvSpPr/>
              <p:nvPr/>
            </p:nvSpPr>
            <p:spPr>
              <a:xfrm>
                <a:off x="9682944" y="2559929"/>
                <a:ext cx="1285929" cy="3243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4000" name="Google Shape;4000;p120"/>
              <p:cNvSpPr/>
              <p:nvPr/>
            </p:nvSpPr>
            <p:spPr>
              <a:xfrm>
                <a:off x="11386546" y="2549844"/>
                <a:ext cx="785793" cy="3243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4001" name="Google Shape;4001;p120"/>
              <p:cNvSpPr/>
              <p:nvPr/>
            </p:nvSpPr>
            <p:spPr>
              <a:xfrm>
                <a:off x="11435816" y="2283238"/>
                <a:ext cx="679994" cy="35385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A</a:t>
                </a:r>
                <a:endParaRPr/>
              </a:p>
            </p:txBody>
          </p:sp>
        </p:grpSp>
        <p:sp>
          <p:nvSpPr>
            <p:cNvPr id="4002" name="Google Shape;4002;p120"/>
            <p:cNvSpPr/>
            <p:nvPr/>
          </p:nvSpPr>
          <p:spPr>
            <a:xfrm>
              <a:off x="3909549" y="3384353"/>
              <a:ext cx="2432830" cy="63104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003" name="Google Shape;4003;p120"/>
            <p:cNvSpPr/>
            <p:nvPr/>
          </p:nvSpPr>
          <p:spPr>
            <a:xfrm>
              <a:off x="3909169" y="3394725"/>
              <a:ext cx="128592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4004" name="Google Shape;4004;p120"/>
            <p:cNvSpPr/>
            <p:nvPr/>
          </p:nvSpPr>
          <p:spPr>
            <a:xfrm>
              <a:off x="5612771" y="3386831"/>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4005" name="Google Shape;4005;p120"/>
            <p:cNvSpPr/>
            <p:nvPr/>
          </p:nvSpPr>
          <p:spPr>
            <a:xfrm>
              <a:off x="5633187" y="3178128"/>
              <a:ext cx="708848"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B </a:t>
              </a:r>
              <a:endParaRPr/>
            </a:p>
          </p:txBody>
        </p:sp>
        <p:grpSp>
          <p:nvGrpSpPr>
            <p:cNvPr id="4006" name="Google Shape;4006;p120"/>
            <p:cNvGrpSpPr/>
            <p:nvPr/>
          </p:nvGrpSpPr>
          <p:grpSpPr>
            <a:xfrm>
              <a:off x="3909169" y="4062290"/>
              <a:ext cx="2489395" cy="972840"/>
              <a:chOff x="9682944" y="2283238"/>
              <a:chExt cx="2489395" cy="1069562"/>
            </a:xfrm>
          </p:grpSpPr>
          <p:sp>
            <p:nvSpPr>
              <p:cNvPr id="4007" name="Google Shape;4007;p120"/>
              <p:cNvSpPr/>
              <p:nvPr/>
            </p:nvSpPr>
            <p:spPr>
              <a:xfrm>
                <a:off x="9683324" y="2546679"/>
                <a:ext cx="2432830" cy="806121"/>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008" name="Google Shape;4008;p120"/>
              <p:cNvSpPr/>
              <p:nvPr/>
            </p:nvSpPr>
            <p:spPr>
              <a:xfrm>
                <a:off x="9763295" y="2880582"/>
                <a:ext cx="1095749" cy="380114"/>
              </a:xfrm>
              <a:prstGeom prst="roundRect">
                <a:avLst>
                  <a:gd fmla="val 19066" name="adj"/>
                </a:avLst>
              </a:prstGeom>
              <a:solidFill>
                <a:schemeClr val="lt1"/>
              </a:solidFill>
              <a:ln cap="flat" cmpd="sng" w="381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1F3864"/>
                    </a:solidFill>
                    <a:latin typeface="Arial"/>
                    <a:ea typeface="Arial"/>
                    <a:cs typeface="Arial"/>
                    <a:sym typeface="Arial"/>
                  </a:rPr>
                  <a:t>Application</a:t>
                </a:r>
                <a:endParaRPr/>
              </a:p>
              <a:p>
                <a:pPr indent="0" lvl="0" marL="0" marR="0" rtl="0" algn="ctr">
                  <a:spcBef>
                    <a:spcPts val="0"/>
                  </a:spcBef>
                  <a:spcAft>
                    <a:spcPts val="0"/>
                  </a:spcAft>
                  <a:buNone/>
                </a:pPr>
                <a:r>
                  <a:rPr lang="en-US" sz="1050">
                    <a:solidFill>
                      <a:srgbClr val="1F3864"/>
                    </a:solidFill>
                    <a:latin typeface="Arial"/>
                    <a:ea typeface="Arial"/>
                    <a:cs typeface="Arial"/>
                    <a:sym typeface="Arial"/>
                  </a:rPr>
                  <a:t>Master</a:t>
                </a:r>
                <a:endParaRPr/>
              </a:p>
            </p:txBody>
          </p:sp>
          <p:sp>
            <p:nvSpPr>
              <p:cNvPr id="4009" name="Google Shape;4009;p120"/>
              <p:cNvSpPr/>
              <p:nvPr/>
            </p:nvSpPr>
            <p:spPr>
              <a:xfrm>
                <a:off x="9682944" y="2559929"/>
                <a:ext cx="1285929" cy="2791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4010" name="Google Shape;4010;p120"/>
              <p:cNvSpPr/>
              <p:nvPr/>
            </p:nvSpPr>
            <p:spPr>
              <a:xfrm>
                <a:off x="11386546" y="2549845"/>
                <a:ext cx="785793" cy="2791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4011" name="Google Shape;4011;p120"/>
              <p:cNvSpPr/>
              <p:nvPr/>
            </p:nvSpPr>
            <p:spPr>
              <a:xfrm>
                <a:off x="11447036" y="2283238"/>
                <a:ext cx="668774" cy="30453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C</a:t>
                </a:r>
                <a:endParaRPr/>
              </a:p>
            </p:txBody>
          </p:sp>
        </p:grpSp>
        <p:grpSp>
          <p:nvGrpSpPr>
            <p:cNvPr id="4012" name="Google Shape;4012;p120"/>
            <p:cNvGrpSpPr/>
            <p:nvPr/>
          </p:nvGrpSpPr>
          <p:grpSpPr>
            <a:xfrm>
              <a:off x="3909169" y="5072065"/>
              <a:ext cx="2489395" cy="972840"/>
              <a:chOff x="3502771" y="5231720"/>
              <a:chExt cx="2489395" cy="972840"/>
            </a:xfrm>
          </p:grpSpPr>
          <p:sp>
            <p:nvSpPr>
              <p:cNvPr id="4013" name="Google Shape;4013;p120"/>
              <p:cNvSpPr/>
              <p:nvPr/>
            </p:nvSpPr>
            <p:spPr>
              <a:xfrm>
                <a:off x="3503151" y="5471338"/>
                <a:ext cx="2432830" cy="73322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014" name="Google Shape;4014;p120"/>
              <p:cNvSpPr/>
              <p:nvPr/>
            </p:nvSpPr>
            <p:spPr>
              <a:xfrm>
                <a:off x="3502771" y="5483389"/>
                <a:ext cx="128592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4015" name="Google Shape;4015;p120"/>
              <p:cNvSpPr/>
              <p:nvPr/>
            </p:nvSpPr>
            <p:spPr>
              <a:xfrm>
                <a:off x="5206373" y="5474217"/>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4016" name="Google Shape;4016;p120"/>
              <p:cNvSpPr/>
              <p:nvPr/>
            </p:nvSpPr>
            <p:spPr>
              <a:xfrm>
                <a:off x="5252437" y="5231720"/>
                <a:ext cx="683200"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D</a:t>
                </a:r>
                <a:endParaRPr/>
              </a:p>
            </p:txBody>
          </p:sp>
        </p:grpSp>
        <p:sp>
          <p:nvSpPr>
            <p:cNvPr id="4017" name="Google Shape;4017;p120"/>
            <p:cNvSpPr/>
            <p:nvPr/>
          </p:nvSpPr>
          <p:spPr>
            <a:xfrm>
              <a:off x="7285751" y="3839665"/>
              <a:ext cx="1054226" cy="652320"/>
            </a:xfrm>
            <a:prstGeom prst="roundRect">
              <a:avLst>
                <a:gd fmla="val 19066" name="adj"/>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Name</a:t>
              </a:r>
              <a:endParaRPr/>
            </a:p>
            <a:p>
              <a:pPr indent="0" lvl="0" marL="0" marR="0" rtl="0" algn="ctr">
                <a:spcBef>
                  <a:spcPts val="0"/>
                </a:spcBef>
                <a:spcAft>
                  <a:spcPts val="0"/>
                </a:spcAft>
                <a:buNone/>
              </a:pPr>
              <a:r>
                <a:rPr lang="en-US" sz="1100">
                  <a:solidFill>
                    <a:schemeClr val="lt1"/>
                  </a:solidFill>
                  <a:latin typeface="Arial"/>
                  <a:ea typeface="Arial"/>
                  <a:cs typeface="Arial"/>
                  <a:sym typeface="Arial"/>
                </a:rPr>
                <a:t>Node</a:t>
              </a:r>
              <a:endParaRPr/>
            </a:p>
          </p:txBody>
        </p:sp>
        <p:grpSp>
          <p:nvGrpSpPr>
            <p:cNvPr id="4018" name="Google Shape;4018;p120"/>
            <p:cNvGrpSpPr/>
            <p:nvPr/>
          </p:nvGrpSpPr>
          <p:grpSpPr>
            <a:xfrm>
              <a:off x="2944860" y="2807124"/>
              <a:ext cx="951989" cy="2869802"/>
              <a:chOff x="2538462" y="2966779"/>
              <a:chExt cx="951989" cy="2869802"/>
            </a:xfrm>
          </p:grpSpPr>
          <p:grpSp>
            <p:nvGrpSpPr>
              <p:cNvPr id="4019" name="Google Shape;4019;p120"/>
              <p:cNvGrpSpPr/>
              <p:nvPr/>
            </p:nvGrpSpPr>
            <p:grpSpPr>
              <a:xfrm>
                <a:off x="3476830" y="2966779"/>
                <a:ext cx="13621" cy="2869802"/>
                <a:chOff x="3502230" y="3044347"/>
                <a:chExt cx="13621" cy="2869802"/>
              </a:xfrm>
            </p:grpSpPr>
            <p:cxnSp>
              <p:nvCxnSpPr>
                <p:cNvPr id="4020" name="Google Shape;4020;p120"/>
                <p:cNvCxnSpPr/>
                <p:nvPr/>
              </p:nvCxnSpPr>
              <p:spPr>
                <a:xfrm flipH="1">
                  <a:off x="3503151" y="3044347"/>
                  <a:ext cx="12700" cy="2869802"/>
                </a:xfrm>
                <a:prstGeom prst="bentConnector3">
                  <a:avLst>
                    <a:gd fmla="val 4000000" name="adj1"/>
                  </a:avLst>
                </a:prstGeom>
                <a:noFill/>
                <a:ln cap="flat" cmpd="sng" w="12700">
                  <a:solidFill>
                    <a:srgbClr val="0043B2"/>
                  </a:solidFill>
                  <a:prstDash val="solid"/>
                  <a:miter lim="800000"/>
                  <a:headEnd len="med" w="med" type="triangle"/>
                  <a:tailEnd len="med" w="med" type="triangle"/>
                </a:ln>
              </p:spPr>
            </p:cxnSp>
            <p:cxnSp>
              <p:nvCxnSpPr>
                <p:cNvPr id="4021" name="Google Shape;4021;p120"/>
                <p:cNvCxnSpPr/>
                <p:nvPr/>
              </p:nvCxnSpPr>
              <p:spPr>
                <a:xfrm flipH="1">
                  <a:off x="3502230" y="3971966"/>
                  <a:ext cx="12700" cy="968645"/>
                </a:xfrm>
                <a:prstGeom prst="bentConnector3">
                  <a:avLst>
                    <a:gd fmla="val 4000000" name="adj1"/>
                  </a:avLst>
                </a:prstGeom>
                <a:noFill/>
                <a:ln cap="flat" cmpd="sng" w="12700">
                  <a:solidFill>
                    <a:srgbClr val="0043B2"/>
                  </a:solidFill>
                  <a:prstDash val="solid"/>
                  <a:miter lim="800000"/>
                  <a:headEnd len="med" w="med" type="triangle"/>
                  <a:tailEnd len="med" w="med" type="triangle"/>
                </a:ln>
              </p:spPr>
            </p:cxnSp>
          </p:grpSp>
          <p:cxnSp>
            <p:nvCxnSpPr>
              <p:cNvPr id="4022" name="Google Shape;4022;p120"/>
              <p:cNvCxnSpPr/>
              <p:nvPr/>
            </p:nvCxnSpPr>
            <p:spPr>
              <a:xfrm>
                <a:off x="2538462" y="4325480"/>
                <a:ext cx="416101" cy="0"/>
              </a:xfrm>
              <a:prstGeom prst="straightConnector1">
                <a:avLst/>
              </a:prstGeom>
              <a:noFill/>
              <a:ln cap="flat" cmpd="sng" w="12700">
                <a:solidFill>
                  <a:srgbClr val="0043B2"/>
                </a:solidFill>
                <a:prstDash val="solid"/>
                <a:miter lim="800000"/>
                <a:headEnd len="sm" w="sm" type="none"/>
                <a:tailEnd len="sm" w="sm" type="none"/>
              </a:ln>
            </p:spPr>
          </p:cxnSp>
        </p:grpSp>
        <p:grpSp>
          <p:nvGrpSpPr>
            <p:cNvPr id="4023" name="Google Shape;4023;p120"/>
            <p:cNvGrpSpPr/>
            <p:nvPr/>
          </p:nvGrpSpPr>
          <p:grpSpPr>
            <a:xfrm>
              <a:off x="6340537" y="2791884"/>
              <a:ext cx="945214" cy="2869802"/>
              <a:chOff x="5934139" y="2951539"/>
              <a:chExt cx="945214" cy="2869802"/>
            </a:xfrm>
          </p:grpSpPr>
          <p:grpSp>
            <p:nvGrpSpPr>
              <p:cNvPr id="4024" name="Google Shape;4024;p120"/>
              <p:cNvGrpSpPr/>
              <p:nvPr/>
            </p:nvGrpSpPr>
            <p:grpSpPr>
              <a:xfrm rot="10800000">
                <a:off x="5934139" y="2951539"/>
                <a:ext cx="12700" cy="2869802"/>
                <a:chOff x="3503151" y="2907187"/>
                <a:chExt cx="12700" cy="2869802"/>
              </a:xfrm>
            </p:grpSpPr>
            <p:cxnSp>
              <p:nvCxnSpPr>
                <p:cNvPr id="4025" name="Google Shape;4025;p120"/>
                <p:cNvCxnSpPr/>
                <p:nvPr/>
              </p:nvCxnSpPr>
              <p:spPr>
                <a:xfrm flipH="1">
                  <a:off x="3503151" y="2907187"/>
                  <a:ext cx="12700" cy="2869802"/>
                </a:xfrm>
                <a:prstGeom prst="bentConnector3">
                  <a:avLst>
                    <a:gd fmla="val -23241638" name="adj1"/>
                  </a:avLst>
                </a:prstGeom>
                <a:noFill/>
                <a:ln cap="flat" cmpd="sng" w="12700">
                  <a:solidFill>
                    <a:srgbClr val="0043B2"/>
                  </a:solidFill>
                  <a:prstDash val="solid"/>
                  <a:miter lim="800000"/>
                  <a:headEnd len="med" w="med" type="triangle"/>
                  <a:tailEnd len="med" w="med" type="triangle"/>
                </a:ln>
              </p:spPr>
            </p:cxnSp>
            <p:cxnSp>
              <p:nvCxnSpPr>
                <p:cNvPr id="4026" name="Google Shape;4026;p120"/>
                <p:cNvCxnSpPr/>
                <p:nvPr/>
              </p:nvCxnSpPr>
              <p:spPr>
                <a:xfrm flipH="1">
                  <a:off x="3503151" y="3859528"/>
                  <a:ext cx="12700" cy="968645"/>
                </a:xfrm>
                <a:prstGeom prst="bentConnector3">
                  <a:avLst>
                    <a:gd fmla="val -23241638" name="adj1"/>
                  </a:avLst>
                </a:prstGeom>
                <a:noFill/>
                <a:ln cap="flat" cmpd="sng" w="12700">
                  <a:solidFill>
                    <a:srgbClr val="0043B2"/>
                  </a:solidFill>
                  <a:prstDash val="solid"/>
                  <a:miter lim="800000"/>
                  <a:headEnd len="med" w="med" type="triangle"/>
                  <a:tailEnd len="med" w="med" type="triangle"/>
                </a:ln>
              </p:spPr>
            </p:cxnSp>
          </p:grpSp>
          <p:cxnSp>
            <p:nvCxnSpPr>
              <p:cNvPr id="4027" name="Google Shape;4027;p120"/>
              <p:cNvCxnSpPr/>
              <p:nvPr/>
            </p:nvCxnSpPr>
            <p:spPr>
              <a:xfrm>
                <a:off x="6463252" y="4325480"/>
                <a:ext cx="416101" cy="0"/>
              </a:xfrm>
              <a:prstGeom prst="straightConnector1">
                <a:avLst/>
              </a:prstGeom>
              <a:noFill/>
              <a:ln cap="flat" cmpd="sng" w="12700">
                <a:solidFill>
                  <a:srgbClr val="0043B2"/>
                </a:solidFill>
                <a:prstDash val="solid"/>
                <a:miter lim="800000"/>
                <a:headEnd len="sm" w="sm" type="none"/>
                <a:tailEnd len="sm" w="sm" type="none"/>
              </a:ln>
            </p:spPr>
          </p:cxnSp>
        </p:grpSp>
        <p:grpSp>
          <p:nvGrpSpPr>
            <p:cNvPr id="4028" name="Google Shape;4028;p120"/>
            <p:cNvGrpSpPr/>
            <p:nvPr/>
          </p:nvGrpSpPr>
          <p:grpSpPr>
            <a:xfrm>
              <a:off x="2403173" y="3051915"/>
              <a:ext cx="3584422" cy="1616710"/>
              <a:chOff x="1996775" y="3211570"/>
              <a:chExt cx="3584422" cy="1616710"/>
            </a:xfrm>
          </p:grpSpPr>
          <p:cxnSp>
            <p:nvCxnSpPr>
              <p:cNvPr id="4029" name="Google Shape;4029;p120"/>
              <p:cNvCxnSpPr>
                <a:stCxn id="3991" idx="2"/>
                <a:endCxn id="3993" idx="0"/>
              </p:cNvCxnSpPr>
              <p:nvPr/>
            </p:nvCxnSpPr>
            <p:spPr>
              <a:xfrm flipH="1">
                <a:off x="1996775" y="3370011"/>
                <a:ext cx="9300" cy="629400"/>
              </a:xfrm>
              <a:prstGeom prst="straightConnector1">
                <a:avLst/>
              </a:prstGeom>
              <a:noFill/>
              <a:ln cap="flat" cmpd="sng" w="28575">
                <a:solidFill>
                  <a:schemeClr val="accent2"/>
                </a:solidFill>
                <a:prstDash val="solid"/>
                <a:miter lim="800000"/>
                <a:headEnd len="sm" w="sm" type="none"/>
                <a:tailEnd len="med" w="med" type="triangle"/>
              </a:ln>
            </p:spPr>
          </p:cxnSp>
          <p:cxnSp>
            <p:nvCxnSpPr>
              <p:cNvPr id="4030" name="Google Shape;4030;p120"/>
              <p:cNvCxnSpPr>
                <a:stCxn id="3993" idx="3"/>
                <a:endCxn id="4007" idx="1"/>
              </p:cNvCxnSpPr>
              <p:nvPr/>
            </p:nvCxnSpPr>
            <p:spPr>
              <a:xfrm>
                <a:off x="2542999" y="4325480"/>
                <a:ext cx="960300" cy="502800"/>
              </a:xfrm>
              <a:prstGeom prst="straightConnector1">
                <a:avLst/>
              </a:prstGeom>
              <a:noFill/>
              <a:ln cap="flat" cmpd="sng" w="28575">
                <a:solidFill>
                  <a:schemeClr val="accent2"/>
                </a:solidFill>
                <a:prstDash val="solid"/>
                <a:miter lim="800000"/>
                <a:headEnd len="med" w="med" type="triangle"/>
                <a:tailEnd len="med" w="med" type="triangle"/>
              </a:ln>
            </p:spPr>
          </p:cxnSp>
          <p:grpSp>
            <p:nvGrpSpPr>
              <p:cNvPr id="4031" name="Google Shape;4031;p120"/>
              <p:cNvGrpSpPr/>
              <p:nvPr/>
            </p:nvGrpSpPr>
            <p:grpSpPr>
              <a:xfrm>
                <a:off x="4130997" y="3211570"/>
                <a:ext cx="1450200" cy="1553700"/>
                <a:chOff x="4130997" y="3211570"/>
                <a:chExt cx="1450200" cy="1553700"/>
              </a:xfrm>
            </p:grpSpPr>
            <p:cxnSp>
              <p:nvCxnSpPr>
                <p:cNvPr id="4032" name="Google Shape;4032;p120"/>
                <p:cNvCxnSpPr>
                  <a:stCxn id="4008" idx="0"/>
                  <a:endCxn id="3997" idx="2"/>
                </p:cNvCxnSpPr>
                <p:nvPr/>
              </p:nvCxnSpPr>
              <p:spPr>
                <a:xfrm rot="10800000">
                  <a:off x="4130997" y="3211570"/>
                  <a:ext cx="0" cy="1553700"/>
                </a:xfrm>
                <a:prstGeom prst="straightConnector1">
                  <a:avLst/>
                </a:prstGeom>
                <a:noFill/>
                <a:ln cap="flat" cmpd="sng" w="28575">
                  <a:solidFill>
                    <a:schemeClr val="accent2"/>
                  </a:solidFill>
                  <a:prstDash val="solid"/>
                  <a:miter lim="800000"/>
                  <a:headEnd len="sm" w="sm" type="none"/>
                  <a:tailEnd len="med" w="med" type="triangle"/>
                </a:ln>
              </p:spPr>
            </p:cxnSp>
            <p:cxnSp>
              <p:nvCxnSpPr>
                <p:cNvPr id="4033" name="Google Shape;4033;p120"/>
                <p:cNvCxnSpPr>
                  <a:stCxn id="4008" idx="0"/>
                </p:cNvCxnSpPr>
                <p:nvPr/>
              </p:nvCxnSpPr>
              <p:spPr>
                <a:xfrm flipH="1" rot="10800000">
                  <a:off x="4130997" y="4102870"/>
                  <a:ext cx="343500" cy="662400"/>
                </a:xfrm>
                <a:prstGeom prst="straightConnector1">
                  <a:avLst/>
                </a:prstGeom>
                <a:noFill/>
                <a:ln cap="flat" cmpd="sng" w="28575">
                  <a:solidFill>
                    <a:schemeClr val="accent2"/>
                  </a:solidFill>
                  <a:prstDash val="solid"/>
                  <a:miter lim="800000"/>
                  <a:headEnd len="sm" w="sm" type="none"/>
                  <a:tailEnd len="med" w="med" type="triangle"/>
                </a:ln>
              </p:spPr>
            </p:cxnSp>
            <p:cxnSp>
              <p:nvCxnSpPr>
                <p:cNvPr id="4034" name="Google Shape;4034;p120"/>
                <p:cNvCxnSpPr>
                  <a:stCxn id="4008" idx="0"/>
                  <a:endCxn id="4005" idx="0"/>
                </p:cNvCxnSpPr>
                <p:nvPr/>
              </p:nvCxnSpPr>
              <p:spPr>
                <a:xfrm flipH="1" rot="10800000">
                  <a:off x="4130997" y="3337870"/>
                  <a:ext cx="1450200" cy="1427400"/>
                </a:xfrm>
                <a:prstGeom prst="straightConnector1">
                  <a:avLst/>
                </a:prstGeom>
                <a:noFill/>
                <a:ln cap="flat" cmpd="sng" w="28575">
                  <a:solidFill>
                    <a:schemeClr val="accent2"/>
                  </a:solidFill>
                  <a:prstDash val="solid"/>
                  <a:miter lim="800000"/>
                  <a:headEnd len="sm" w="sm" type="none"/>
                  <a:tailEnd len="med" w="med" type="triangle"/>
                </a:ln>
              </p:spPr>
            </p:cxnSp>
          </p:grpSp>
        </p:grpSp>
        <p:sp>
          <p:nvSpPr>
            <p:cNvPr id="4035" name="Google Shape;4035;p120"/>
            <p:cNvSpPr/>
            <p:nvPr/>
          </p:nvSpPr>
          <p:spPr>
            <a:xfrm>
              <a:off x="3989520" y="3645737"/>
              <a:ext cx="1095749" cy="297558"/>
            </a:xfrm>
            <a:prstGeom prst="roundRect">
              <a:avLst>
                <a:gd fmla="val 19066" name="adj"/>
              </a:avLst>
            </a:prstGeom>
            <a:solidFill>
              <a:schemeClr val="lt1"/>
            </a:solid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Nhiệm vụ/Người thi hành</a:t>
              </a:r>
              <a:endParaRPr sz="900">
                <a:solidFill>
                  <a:srgbClr val="0043B2"/>
                </a:solidFill>
                <a:latin typeface="Arial"/>
                <a:ea typeface="Arial"/>
                <a:cs typeface="Arial"/>
                <a:sym typeface="Arial"/>
              </a:endParaRPr>
            </a:p>
          </p:txBody>
        </p:sp>
      </p:grpSp>
      <p:grpSp>
        <p:nvGrpSpPr>
          <p:cNvPr id="4036" name="Google Shape;4036;p120"/>
          <p:cNvGrpSpPr/>
          <p:nvPr/>
        </p:nvGrpSpPr>
        <p:grpSpPr>
          <a:xfrm>
            <a:off x="1845944" y="4857750"/>
            <a:ext cx="1152681" cy="962301"/>
            <a:chOff x="7354849" y="2344779"/>
            <a:chExt cx="1259180" cy="962301"/>
          </a:xfrm>
        </p:grpSpPr>
        <p:sp>
          <p:nvSpPr>
            <p:cNvPr id="4037" name="Google Shape;4037;p120"/>
            <p:cNvSpPr/>
            <p:nvPr/>
          </p:nvSpPr>
          <p:spPr>
            <a:xfrm>
              <a:off x="7354849" y="2616200"/>
              <a:ext cx="1259180" cy="690880"/>
            </a:xfrm>
            <a:prstGeom prst="roundRect">
              <a:avLst>
                <a:gd fmla="val 799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038" name="Google Shape;4038;p120"/>
            <p:cNvSpPr/>
            <p:nvPr/>
          </p:nvSpPr>
          <p:spPr>
            <a:xfrm>
              <a:off x="7436841" y="2828061"/>
              <a:ext cx="1093927" cy="411437"/>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Người dùng gửi ứng dụng</a:t>
              </a:r>
              <a:endParaRPr sz="1050">
                <a:solidFill>
                  <a:srgbClr val="0043B2"/>
                </a:solidFill>
                <a:latin typeface="Arial"/>
                <a:ea typeface="Arial"/>
                <a:cs typeface="Arial"/>
                <a:sym typeface="Arial"/>
              </a:endParaRPr>
            </a:p>
          </p:txBody>
        </p:sp>
        <p:sp>
          <p:nvSpPr>
            <p:cNvPr id="4039" name="Google Shape;4039;p120"/>
            <p:cNvSpPr/>
            <p:nvPr/>
          </p:nvSpPr>
          <p:spPr>
            <a:xfrm>
              <a:off x="7404132" y="2344779"/>
              <a:ext cx="1075476" cy="372619"/>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Gateway Node</a:t>
              </a:r>
              <a:endParaRPr/>
            </a:p>
          </p:txBody>
        </p:sp>
      </p:grpSp>
      <p:sp>
        <p:nvSpPr>
          <p:cNvPr id="4040" name="Google Shape;4040;p120"/>
          <p:cNvSpPr/>
          <p:nvPr/>
        </p:nvSpPr>
        <p:spPr>
          <a:xfrm>
            <a:off x="3989520" y="5615390"/>
            <a:ext cx="1095749" cy="345740"/>
          </a:xfrm>
          <a:prstGeom prst="roundRect">
            <a:avLst>
              <a:gd fmla="val 19066" name="adj"/>
            </a:avLst>
          </a:prstGeom>
          <a:solidFill>
            <a:schemeClr val="lt1"/>
          </a:solidFill>
          <a:ln cap="flat" cmpd="sng" w="381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1F3864"/>
                </a:solidFill>
                <a:latin typeface="Arial"/>
                <a:ea typeface="Arial"/>
                <a:cs typeface="Arial"/>
                <a:sym typeface="Arial"/>
              </a:rPr>
              <a:t>Application</a:t>
            </a:r>
            <a:endParaRPr/>
          </a:p>
          <a:p>
            <a:pPr indent="0" lvl="0" marL="0" marR="0" rtl="0" algn="ctr">
              <a:spcBef>
                <a:spcPts val="0"/>
              </a:spcBef>
              <a:spcAft>
                <a:spcPts val="0"/>
              </a:spcAft>
              <a:buNone/>
            </a:pPr>
            <a:r>
              <a:rPr lang="en-US" sz="1050">
                <a:solidFill>
                  <a:srgbClr val="1F3864"/>
                </a:solidFill>
                <a:latin typeface="Arial"/>
                <a:ea typeface="Arial"/>
                <a:cs typeface="Arial"/>
                <a:sym typeface="Arial"/>
              </a:rPr>
              <a:t>Master 2</a:t>
            </a:r>
            <a:endParaRPr/>
          </a:p>
        </p:txBody>
      </p:sp>
      <p:cxnSp>
        <p:nvCxnSpPr>
          <p:cNvPr id="4041" name="Google Shape;4041;p120"/>
          <p:cNvCxnSpPr>
            <a:stCxn id="4038" idx="0"/>
          </p:cNvCxnSpPr>
          <p:nvPr/>
        </p:nvCxnSpPr>
        <p:spPr>
          <a:xfrm rot="10800000">
            <a:off x="2414204" y="4492032"/>
            <a:ext cx="7500" cy="849000"/>
          </a:xfrm>
          <a:prstGeom prst="straightConnector1">
            <a:avLst/>
          </a:prstGeom>
          <a:noFill/>
          <a:ln cap="flat" cmpd="sng" w="28575">
            <a:solidFill>
              <a:srgbClr val="7F7F7F"/>
            </a:solidFill>
            <a:prstDash val="solid"/>
            <a:miter lim="800000"/>
            <a:headEnd len="sm" w="sm" type="none"/>
            <a:tailEnd len="med" w="med" type="triangle"/>
          </a:ln>
        </p:spPr>
      </p:cxnSp>
      <p:cxnSp>
        <p:nvCxnSpPr>
          <p:cNvPr id="4042" name="Google Shape;4042;p120"/>
          <p:cNvCxnSpPr>
            <a:endCxn id="4040" idx="1"/>
          </p:cNvCxnSpPr>
          <p:nvPr/>
        </p:nvCxnSpPr>
        <p:spPr>
          <a:xfrm>
            <a:off x="2949420" y="4165860"/>
            <a:ext cx="1040100" cy="1622400"/>
          </a:xfrm>
          <a:prstGeom prst="straightConnector1">
            <a:avLst/>
          </a:prstGeom>
          <a:noFill/>
          <a:ln cap="flat" cmpd="sng" w="28575">
            <a:solidFill>
              <a:srgbClr val="7F7F7F"/>
            </a:solidFill>
            <a:prstDash val="solid"/>
            <a:miter lim="800000"/>
            <a:headEnd len="med" w="med" type="triangle"/>
            <a:tailEnd len="med" w="med" type="triangle"/>
          </a:ln>
        </p:spPr>
      </p:cxnSp>
      <p:sp>
        <p:nvSpPr>
          <p:cNvPr id="4043" name="Google Shape;4043;p120"/>
          <p:cNvSpPr/>
          <p:nvPr/>
        </p:nvSpPr>
        <p:spPr>
          <a:xfrm>
            <a:off x="3086963" y="5765216"/>
            <a:ext cx="789168" cy="524008"/>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Yêu cầu tài nguyên:</a:t>
            </a:r>
            <a:endParaRPr/>
          </a:p>
          <a:p>
            <a:pPr indent="0" lvl="0" marL="0" marR="0" rtl="0" algn="ctr">
              <a:spcBef>
                <a:spcPts val="0"/>
              </a:spcBef>
              <a:spcAft>
                <a:spcPts val="0"/>
              </a:spcAft>
              <a:buNone/>
            </a:pPr>
            <a:r>
              <a:rPr lang="en-US" sz="800">
                <a:solidFill>
                  <a:srgbClr val="0043B2"/>
                </a:solidFill>
                <a:latin typeface="Arial"/>
                <a:ea typeface="Arial"/>
                <a:cs typeface="Arial"/>
                <a:sym typeface="Arial"/>
              </a:rPr>
              <a:t>3x1GB/1lõi</a:t>
            </a:r>
            <a:endParaRPr/>
          </a:p>
        </p:txBody>
      </p:sp>
      <p:cxnSp>
        <p:nvCxnSpPr>
          <p:cNvPr id="4044" name="Google Shape;4044;p120"/>
          <p:cNvCxnSpPr>
            <a:stCxn id="4040" idx="3"/>
            <a:endCxn id="4017" idx="2"/>
          </p:cNvCxnSpPr>
          <p:nvPr/>
        </p:nvCxnSpPr>
        <p:spPr>
          <a:xfrm flipH="1" rot="10800000">
            <a:off x="5085269" y="4491960"/>
            <a:ext cx="2727600" cy="1296300"/>
          </a:xfrm>
          <a:prstGeom prst="straightConnector1">
            <a:avLst/>
          </a:prstGeom>
          <a:noFill/>
          <a:ln cap="flat" cmpd="sng" w="28575">
            <a:solidFill>
              <a:schemeClr val="accent2"/>
            </a:solidFill>
            <a:prstDash val="solid"/>
            <a:miter lim="800000"/>
            <a:headEnd len="med" w="med" type="triangle"/>
            <a:tailEnd len="med" w="med" type="triangle"/>
          </a:ln>
        </p:spPr>
      </p:cxnSp>
      <p:sp>
        <p:nvSpPr>
          <p:cNvPr id="4045" name="Google Shape;4045;p120"/>
          <p:cNvSpPr/>
          <p:nvPr/>
        </p:nvSpPr>
        <p:spPr>
          <a:xfrm>
            <a:off x="7925527" y="4286872"/>
            <a:ext cx="870421" cy="45644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rgbClr val="193EB0"/>
                </a:solidFill>
                <a:latin typeface="Arial"/>
                <a:ea typeface="Arial"/>
                <a:cs typeface="Arial"/>
                <a:sym typeface="Arial"/>
              </a:rPr>
              <a:t>Siêu dữ liệu</a:t>
            </a:r>
            <a:endParaRPr sz="400">
              <a:solidFill>
                <a:srgbClr val="193EB0"/>
              </a:solidFill>
              <a:latin typeface="Arial"/>
              <a:ea typeface="Arial"/>
              <a:cs typeface="Arial"/>
              <a:sym typeface="Arial"/>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/logs/031519.log, r:3, {1, 2, 3, 4}</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Khối 1 = {A, B, C}</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Khối 2 = {C, D,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Khối 3 = {A, B,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Khối 4 = {A, D, E}</a:t>
            </a:r>
            <a:endParaRPr sz="400">
              <a:solidFill>
                <a:srgbClr val="193EB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0" name="Shape 4050"/>
        <p:cNvGrpSpPr/>
        <p:nvPr/>
      </p:nvGrpSpPr>
      <p:grpSpPr>
        <a:xfrm>
          <a:off x="0" y="0"/>
          <a:ext cx="0" cy="0"/>
          <a:chOff x="0" y="0"/>
          <a:chExt cx="0" cy="0"/>
        </a:xfrm>
      </p:grpSpPr>
      <p:sp>
        <p:nvSpPr>
          <p:cNvPr id="4051" name="Google Shape;4051;p121"/>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Trình quản lý tài nguyên Yarn và kiến trúc tính toán</a:t>
            </a:r>
            <a:endParaRPr/>
          </a:p>
        </p:txBody>
      </p:sp>
      <p:sp>
        <p:nvSpPr>
          <p:cNvPr id="4052" name="Google Shape;4052;p12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Chạy ứng dụng trong YARN</a:t>
            </a:r>
            <a:endParaRPr/>
          </a:p>
        </p:txBody>
      </p:sp>
      <p:sp>
        <p:nvSpPr>
          <p:cNvPr id="4053" name="Google Shape;4053;p12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grpSp>
        <p:nvGrpSpPr>
          <p:cNvPr id="4054" name="Google Shape;4054;p121"/>
          <p:cNvGrpSpPr/>
          <p:nvPr/>
        </p:nvGrpSpPr>
        <p:grpSpPr>
          <a:xfrm>
            <a:off x="1845944" y="2286746"/>
            <a:ext cx="6494033" cy="3758159"/>
            <a:chOff x="1845944" y="2286746"/>
            <a:chExt cx="6494033" cy="3758159"/>
          </a:xfrm>
        </p:grpSpPr>
        <p:grpSp>
          <p:nvGrpSpPr>
            <p:cNvPr id="4055" name="Google Shape;4055;p121"/>
            <p:cNvGrpSpPr/>
            <p:nvPr/>
          </p:nvGrpSpPr>
          <p:grpSpPr>
            <a:xfrm>
              <a:off x="1845944" y="2316604"/>
              <a:ext cx="1152681" cy="1001117"/>
              <a:chOff x="7354849" y="2305963"/>
              <a:chExt cx="1259180" cy="1001117"/>
            </a:xfrm>
          </p:grpSpPr>
          <p:sp>
            <p:nvSpPr>
              <p:cNvPr id="4056" name="Google Shape;4056;p121"/>
              <p:cNvSpPr/>
              <p:nvPr/>
            </p:nvSpPr>
            <p:spPr>
              <a:xfrm>
                <a:off x="7354849" y="2616200"/>
                <a:ext cx="1259180" cy="690880"/>
              </a:xfrm>
              <a:prstGeom prst="roundRect">
                <a:avLst>
                  <a:gd fmla="val 799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057" name="Google Shape;4057;p121"/>
              <p:cNvSpPr/>
              <p:nvPr/>
            </p:nvSpPr>
            <p:spPr>
              <a:xfrm>
                <a:off x="7426747" y="2827906"/>
                <a:ext cx="1101327" cy="384264"/>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Người dùng gửi ứng dụng</a:t>
                </a:r>
                <a:endParaRPr sz="1050">
                  <a:solidFill>
                    <a:srgbClr val="0043B2"/>
                  </a:solidFill>
                  <a:latin typeface="Arial"/>
                  <a:ea typeface="Arial"/>
                  <a:cs typeface="Arial"/>
                  <a:sym typeface="Arial"/>
                </a:endParaRPr>
              </a:p>
            </p:txBody>
          </p:sp>
          <p:sp>
            <p:nvSpPr>
              <p:cNvPr id="4058" name="Google Shape;4058;p121"/>
              <p:cNvSpPr/>
              <p:nvPr/>
            </p:nvSpPr>
            <p:spPr>
              <a:xfrm>
                <a:off x="7426747" y="2305963"/>
                <a:ext cx="1101327" cy="411436"/>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Gateway Node</a:t>
                </a:r>
                <a:endParaRPr/>
              </a:p>
            </p:txBody>
          </p:sp>
        </p:grpSp>
        <p:sp>
          <p:nvSpPr>
            <p:cNvPr id="4059" name="Google Shape;4059;p121"/>
            <p:cNvSpPr/>
            <p:nvPr/>
          </p:nvSpPr>
          <p:spPr>
            <a:xfrm>
              <a:off x="1882634" y="3839665"/>
              <a:ext cx="1066763" cy="652320"/>
            </a:xfrm>
            <a:prstGeom prst="roundRect">
              <a:avLst>
                <a:gd fmla="val 19066" name="adj"/>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Trình quản lý tài nguyên</a:t>
              </a:r>
              <a:endParaRPr sz="1100">
                <a:solidFill>
                  <a:schemeClr val="lt1"/>
                </a:solidFill>
                <a:latin typeface="Arial"/>
                <a:ea typeface="Arial"/>
                <a:cs typeface="Arial"/>
                <a:sym typeface="Arial"/>
              </a:endParaRPr>
            </a:p>
          </p:txBody>
        </p:sp>
        <p:grpSp>
          <p:nvGrpSpPr>
            <p:cNvPr id="4060" name="Google Shape;4060;p121"/>
            <p:cNvGrpSpPr/>
            <p:nvPr/>
          </p:nvGrpSpPr>
          <p:grpSpPr>
            <a:xfrm>
              <a:off x="3909169" y="2286746"/>
              <a:ext cx="2489395" cy="837267"/>
              <a:chOff x="9682944" y="2283238"/>
              <a:chExt cx="2489395" cy="1069562"/>
            </a:xfrm>
          </p:grpSpPr>
          <p:sp>
            <p:nvSpPr>
              <p:cNvPr id="4061" name="Google Shape;4061;p121"/>
              <p:cNvSpPr/>
              <p:nvPr/>
            </p:nvSpPr>
            <p:spPr>
              <a:xfrm>
                <a:off x="9683324" y="2546679"/>
                <a:ext cx="2432830" cy="806121"/>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grpSp>
            <p:nvGrpSpPr>
              <p:cNvPr id="4062" name="Google Shape;4062;p121"/>
              <p:cNvGrpSpPr/>
              <p:nvPr/>
            </p:nvGrpSpPr>
            <p:grpSpPr>
              <a:xfrm>
                <a:off x="9763295" y="2880582"/>
                <a:ext cx="2272888" cy="380114"/>
                <a:chOff x="9315076" y="2860484"/>
                <a:chExt cx="2272888" cy="380114"/>
              </a:xfrm>
            </p:grpSpPr>
            <p:sp>
              <p:nvSpPr>
                <p:cNvPr id="4063" name="Google Shape;4063;p121"/>
                <p:cNvSpPr/>
                <p:nvPr/>
              </p:nvSpPr>
              <p:spPr>
                <a:xfrm>
                  <a:off x="9315076" y="2860484"/>
                  <a:ext cx="1095749" cy="380114"/>
                </a:xfrm>
                <a:prstGeom prst="roundRect">
                  <a:avLst>
                    <a:gd fmla="val 19066" name="adj"/>
                  </a:avLst>
                </a:prstGeom>
                <a:solidFill>
                  <a:schemeClr val="lt1"/>
                </a:solid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Nhiệm vụ/Người thi hành</a:t>
                  </a:r>
                  <a:endParaRPr sz="900">
                    <a:solidFill>
                      <a:srgbClr val="0043B2"/>
                    </a:solidFill>
                    <a:latin typeface="Arial"/>
                    <a:ea typeface="Arial"/>
                    <a:cs typeface="Arial"/>
                    <a:sym typeface="Arial"/>
                  </a:endParaRPr>
                </a:p>
              </p:txBody>
            </p:sp>
            <p:sp>
              <p:nvSpPr>
                <p:cNvPr id="4064" name="Google Shape;4064;p121"/>
                <p:cNvSpPr/>
                <p:nvPr/>
              </p:nvSpPr>
              <p:spPr>
                <a:xfrm>
                  <a:off x="10492215" y="2860484"/>
                  <a:ext cx="1095749" cy="380114"/>
                </a:xfrm>
                <a:prstGeom prst="roundRect">
                  <a:avLst>
                    <a:gd fmla="val 19066" name="adj"/>
                  </a:avLst>
                </a:prstGeom>
                <a:solidFill>
                  <a:schemeClr val="lt1"/>
                </a:solid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Nhiệm vụ/Người thi hành</a:t>
                  </a:r>
                  <a:endParaRPr sz="900">
                    <a:solidFill>
                      <a:srgbClr val="0043B2"/>
                    </a:solidFill>
                    <a:latin typeface="Arial"/>
                    <a:ea typeface="Arial"/>
                    <a:cs typeface="Arial"/>
                    <a:sym typeface="Arial"/>
                  </a:endParaRPr>
                </a:p>
              </p:txBody>
            </p:sp>
          </p:grpSp>
          <p:sp>
            <p:nvSpPr>
              <p:cNvPr id="4065" name="Google Shape;4065;p121"/>
              <p:cNvSpPr/>
              <p:nvPr/>
            </p:nvSpPr>
            <p:spPr>
              <a:xfrm>
                <a:off x="9682944" y="2559929"/>
                <a:ext cx="1303562" cy="3243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4066" name="Google Shape;4066;p121"/>
              <p:cNvSpPr/>
              <p:nvPr/>
            </p:nvSpPr>
            <p:spPr>
              <a:xfrm>
                <a:off x="11386546" y="2549844"/>
                <a:ext cx="785793" cy="3243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4067" name="Google Shape;4067;p121"/>
              <p:cNvSpPr/>
              <p:nvPr/>
            </p:nvSpPr>
            <p:spPr>
              <a:xfrm>
                <a:off x="11435816" y="2283238"/>
                <a:ext cx="679994" cy="35385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A</a:t>
                </a:r>
                <a:endParaRPr/>
              </a:p>
            </p:txBody>
          </p:sp>
        </p:grpSp>
        <p:sp>
          <p:nvSpPr>
            <p:cNvPr id="4068" name="Google Shape;4068;p121"/>
            <p:cNvSpPr/>
            <p:nvPr/>
          </p:nvSpPr>
          <p:spPr>
            <a:xfrm>
              <a:off x="3909549" y="3384353"/>
              <a:ext cx="2432830" cy="63104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069" name="Google Shape;4069;p121"/>
            <p:cNvSpPr/>
            <p:nvPr/>
          </p:nvSpPr>
          <p:spPr>
            <a:xfrm>
              <a:off x="3909169" y="3394725"/>
              <a:ext cx="1303562"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4070" name="Google Shape;4070;p121"/>
            <p:cNvSpPr/>
            <p:nvPr/>
          </p:nvSpPr>
          <p:spPr>
            <a:xfrm>
              <a:off x="5612771" y="3386831"/>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4071" name="Google Shape;4071;p121"/>
            <p:cNvSpPr/>
            <p:nvPr/>
          </p:nvSpPr>
          <p:spPr>
            <a:xfrm>
              <a:off x="5633187" y="3178128"/>
              <a:ext cx="708848"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B </a:t>
              </a:r>
              <a:endParaRPr/>
            </a:p>
          </p:txBody>
        </p:sp>
        <p:grpSp>
          <p:nvGrpSpPr>
            <p:cNvPr id="4072" name="Google Shape;4072;p121"/>
            <p:cNvGrpSpPr/>
            <p:nvPr/>
          </p:nvGrpSpPr>
          <p:grpSpPr>
            <a:xfrm>
              <a:off x="3909169" y="4062290"/>
              <a:ext cx="2489395" cy="972840"/>
              <a:chOff x="9682944" y="2283238"/>
              <a:chExt cx="2489395" cy="1069562"/>
            </a:xfrm>
          </p:grpSpPr>
          <p:sp>
            <p:nvSpPr>
              <p:cNvPr id="4073" name="Google Shape;4073;p121"/>
              <p:cNvSpPr/>
              <p:nvPr/>
            </p:nvSpPr>
            <p:spPr>
              <a:xfrm>
                <a:off x="9683324" y="2546679"/>
                <a:ext cx="2432830" cy="806121"/>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074" name="Google Shape;4074;p121"/>
              <p:cNvSpPr/>
              <p:nvPr/>
            </p:nvSpPr>
            <p:spPr>
              <a:xfrm>
                <a:off x="9763295" y="2880582"/>
                <a:ext cx="1095749" cy="380114"/>
              </a:xfrm>
              <a:prstGeom prst="roundRect">
                <a:avLst>
                  <a:gd fmla="val 19066" name="adj"/>
                </a:avLst>
              </a:prstGeom>
              <a:solidFill>
                <a:schemeClr val="lt1"/>
              </a:solidFill>
              <a:ln cap="flat" cmpd="sng" w="381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1F3864"/>
                    </a:solidFill>
                    <a:latin typeface="Arial"/>
                    <a:ea typeface="Arial"/>
                    <a:cs typeface="Arial"/>
                    <a:sym typeface="Arial"/>
                  </a:rPr>
                  <a:t>Application</a:t>
                </a:r>
                <a:endParaRPr/>
              </a:p>
              <a:p>
                <a:pPr indent="0" lvl="0" marL="0" marR="0" rtl="0" algn="ctr">
                  <a:spcBef>
                    <a:spcPts val="0"/>
                  </a:spcBef>
                  <a:spcAft>
                    <a:spcPts val="0"/>
                  </a:spcAft>
                  <a:buNone/>
                </a:pPr>
                <a:r>
                  <a:rPr lang="en-US" sz="1050">
                    <a:solidFill>
                      <a:srgbClr val="1F3864"/>
                    </a:solidFill>
                    <a:latin typeface="Arial"/>
                    <a:ea typeface="Arial"/>
                    <a:cs typeface="Arial"/>
                    <a:sym typeface="Arial"/>
                  </a:rPr>
                  <a:t>Master</a:t>
                </a:r>
                <a:endParaRPr/>
              </a:p>
            </p:txBody>
          </p:sp>
          <p:sp>
            <p:nvSpPr>
              <p:cNvPr id="4075" name="Google Shape;4075;p121"/>
              <p:cNvSpPr/>
              <p:nvPr/>
            </p:nvSpPr>
            <p:spPr>
              <a:xfrm>
                <a:off x="9682944" y="2559929"/>
                <a:ext cx="1303562" cy="2791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4076" name="Google Shape;4076;p121"/>
              <p:cNvSpPr/>
              <p:nvPr/>
            </p:nvSpPr>
            <p:spPr>
              <a:xfrm>
                <a:off x="11386546" y="2549845"/>
                <a:ext cx="785793" cy="2791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4077" name="Google Shape;4077;p121"/>
              <p:cNvSpPr/>
              <p:nvPr/>
            </p:nvSpPr>
            <p:spPr>
              <a:xfrm>
                <a:off x="11447036" y="2283238"/>
                <a:ext cx="668774" cy="30453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C</a:t>
                </a:r>
                <a:endParaRPr/>
              </a:p>
            </p:txBody>
          </p:sp>
        </p:grpSp>
        <p:grpSp>
          <p:nvGrpSpPr>
            <p:cNvPr id="4078" name="Google Shape;4078;p121"/>
            <p:cNvGrpSpPr/>
            <p:nvPr/>
          </p:nvGrpSpPr>
          <p:grpSpPr>
            <a:xfrm>
              <a:off x="3909169" y="5072065"/>
              <a:ext cx="2489395" cy="972840"/>
              <a:chOff x="3502771" y="5231720"/>
              <a:chExt cx="2489395" cy="972840"/>
            </a:xfrm>
          </p:grpSpPr>
          <p:sp>
            <p:nvSpPr>
              <p:cNvPr id="4079" name="Google Shape;4079;p121"/>
              <p:cNvSpPr/>
              <p:nvPr/>
            </p:nvSpPr>
            <p:spPr>
              <a:xfrm>
                <a:off x="3503151" y="5471338"/>
                <a:ext cx="2432830" cy="73322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080" name="Google Shape;4080;p121"/>
              <p:cNvSpPr/>
              <p:nvPr/>
            </p:nvSpPr>
            <p:spPr>
              <a:xfrm>
                <a:off x="3502771" y="5483389"/>
                <a:ext cx="1303562"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4081" name="Google Shape;4081;p121"/>
              <p:cNvSpPr/>
              <p:nvPr/>
            </p:nvSpPr>
            <p:spPr>
              <a:xfrm>
                <a:off x="5206373" y="5474217"/>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4082" name="Google Shape;4082;p121"/>
              <p:cNvSpPr/>
              <p:nvPr/>
            </p:nvSpPr>
            <p:spPr>
              <a:xfrm>
                <a:off x="5252437" y="5231720"/>
                <a:ext cx="683200"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D</a:t>
                </a:r>
                <a:endParaRPr/>
              </a:p>
            </p:txBody>
          </p:sp>
        </p:grpSp>
        <p:sp>
          <p:nvSpPr>
            <p:cNvPr id="4083" name="Google Shape;4083;p121"/>
            <p:cNvSpPr/>
            <p:nvPr/>
          </p:nvSpPr>
          <p:spPr>
            <a:xfrm>
              <a:off x="7285751" y="3839665"/>
              <a:ext cx="1054226" cy="652320"/>
            </a:xfrm>
            <a:prstGeom prst="roundRect">
              <a:avLst>
                <a:gd fmla="val 19066" name="adj"/>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Name</a:t>
              </a:r>
              <a:endParaRPr/>
            </a:p>
            <a:p>
              <a:pPr indent="0" lvl="0" marL="0" marR="0" rtl="0" algn="ctr">
                <a:spcBef>
                  <a:spcPts val="0"/>
                </a:spcBef>
                <a:spcAft>
                  <a:spcPts val="0"/>
                </a:spcAft>
                <a:buNone/>
              </a:pPr>
              <a:r>
                <a:rPr lang="en-US" sz="1100">
                  <a:solidFill>
                    <a:schemeClr val="lt1"/>
                  </a:solidFill>
                  <a:latin typeface="Arial"/>
                  <a:ea typeface="Arial"/>
                  <a:cs typeface="Arial"/>
                  <a:sym typeface="Arial"/>
                </a:rPr>
                <a:t>Node</a:t>
              </a:r>
              <a:endParaRPr/>
            </a:p>
          </p:txBody>
        </p:sp>
        <p:grpSp>
          <p:nvGrpSpPr>
            <p:cNvPr id="4084" name="Google Shape;4084;p121"/>
            <p:cNvGrpSpPr/>
            <p:nvPr/>
          </p:nvGrpSpPr>
          <p:grpSpPr>
            <a:xfrm>
              <a:off x="2944860" y="2807124"/>
              <a:ext cx="951989" cy="2869802"/>
              <a:chOff x="2538462" y="2966779"/>
              <a:chExt cx="951989" cy="2869802"/>
            </a:xfrm>
          </p:grpSpPr>
          <p:grpSp>
            <p:nvGrpSpPr>
              <p:cNvPr id="4085" name="Google Shape;4085;p121"/>
              <p:cNvGrpSpPr/>
              <p:nvPr/>
            </p:nvGrpSpPr>
            <p:grpSpPr>
              <a:xfrm>
                <a:off x="3476830" y="2966779"/>
                <a:ext cx="13621" cy="2869802"/>
                <a:chOff x="3502230" y="3044347"/>
                <a:chExt cx="13621" cy="2869802"/>
              </a:xfrm>
            </p:grpSpPr>
            <p:cxnSp>
              <p:nvCxnSpPr>
                <p:cNvPr id="4086" name="Google Shape;4086;p121"/>
                <p:cNvCxnSpPr/>
                <p:nvPr/>
              </p:nvCxnSpPr>
              <p:spPr>
                <a:xfrm flipH="1">
                  <a:off x="3503151" y="3044347"/>
                  <a:ext cx="12700" cy="2869802"/>
                </a:xfrm>
                <a:prstGeom prst="bentConnector3">
                  <a:avLst>
                    <a:gd fmla="val 4000000" name="adj1"/>
                  </a:avLst>
                </a:prstGeom>
                <a:noFill/>
                <a:ln cap="flat" cmpd="sng" w="12700">
                  <a:solidFill>
                    <a:srgbClr val="0043B2"/>
                  </a:solidFill>
                  <a:prstDash val="solid"/>
                  <a:miter lim="800000"/>
                  <a:headEnd len="med" w="med" type="triangle"/>
                  <a:tailEnd len="med" w="med" type="triangle"/>
                </a:ln>
              </p:spPr>
            </p:cxnSp>
            <p:cxnSp>
              <p:nvCxnSpPr>
                <p:cNvPr id="4087" name="Google Shape;4087;p121"/>
                <p:cNvCxnSpPr/>
                <p:nvPr/>
              </p:nvCxnSpPr>
              <p:spPr>
                <a:xfrm flipH="1">
                  <a:off x="3502230" y="3971966"/>
                  <a:ext cx="12700" cy="968645"/>
                </a:xfrm>
                <a:prstGeom prst="bentConnector3">
                  <a:avLst>
                    <a:gd fmla="val 4000000" name="adj1"/>
                  </a:avLst>
                </a:prstGeom>
                <a:noFill/>
                <a:ln cap="flat" cmpd="sng" w="12700">
                  <a:solidFill>
                    <a:srgbClr val="0043B2"/>
                  </a:solidFill>
                  <a:prstDash val="solid"/>
                  <a:miter lim="800000"/>
                  <a:headEnd len="med" w="med" type="triangle"/>
                  <a:tailEnd len="med" w="med" type="triangle"/>
                </a:ln>
              </p:spPr>
            </p:cxnSp>
          </p:grpSp>
          <p:cxnSp>
            <p:nvCxnSpPr>
              <p:cNvPr id="4088" name="Google Shape;4088;p121"/>
              <p:cNvCxnSpPr/>
              <p:nvPr/>
            </p:nvCxnSpPr>
            <p:spPr>
              <a:xfrm>
                <a:off x="2538462" y="4325480"/>
                <a:ext cx="416101" cy="0"/>
              </a:xfrm>
              <a:prstGeom prst="straightConnector1">
                <a:avLst/>
              </a:prstGeom>
              <a:noFill/>
              <a:ln cap="flat" cmpd="sng" w="12700">
                <a:solidFill>
                  <a:srgbClr val="0043B2"/>
                </a:solidFill>
                <a:prstDash val="solid"/>
                <a:miter lim="800000"/>
                <a:headEnd len="sm" w="sm" type="none"/>
                <a:tailEnd len="sm" w="sm" type="none"/>
              </a:ln>
            </p:spPr>
          </p:cxnSp>
        </p:grpSp>
        <p:grpSp>
          <p:nvGrpSpPr>
            <p:cNvPr id="4089" name="Google Shape;4089;p121"/>
            <p:cNvGrpSpPr/>
            <p:nvPr/>
          </p:nvGrpSpPr>
          <p:grpSpPr>
            <a:xfrm>
              <a:off x="6340537" y="2791884"/>
              <a:ext cx="945214" cy="2869802"/>
              <a:chOff x="5934139" y="2951539"/>
              <a:chExt cx="945214" cy="2869802"/>
            </a:xfrm>
          </p:grpSpPr>
          <p:grpSp>
            <p:nvGrpSpPr>
              <p:cNvPr id="4090" name="Google Shape;4090;p121"/>
              <p:cNvGrpSpPr/>
              <p:nvPr/>
            </p:nvGrpSpPr>
            <p:grpSpPr>
              <a:xfrm rot="10800000">
                <a:off x="5934139" y="2951539"/>
                <a:ext cx="12700" cy="2869802"/>
                <a:chOff x="3503151" y="2907187"/>
                <a:chExt cx="12700" cy="2869802"/>
              </a:xfrm>
            </p:grpSpPr>
            <p:cxnSp>
              <p:nvCxnSpPr>
                <p:cNvPr id="4091" name="Google Shape;4091;p121"/>
                <p:cNvCxnSpPr/>
                <p:nvPr/>
              </p:nvCxnSpPr>
              <p:spPr>
                <a:xfrm flipH="1">
                  <a:off x="3503151" y="2907187"/>
                  <a:ext cx="12700" cy="2869802"/>
                </a:xfrm>
                <a:prstGeom prst="bentConnector3">
                  <a:avLst>
                    <a:gd fmla="val -23241638" name="adj1"/>
                  </a:avLst>
                </a:prstGeom>
                <a:noFill/>
                <a:ln cap="flat" cmpd="sng" w="12700">
                  <a:solidFill>
                    <a:srgbClr val="0043B2"/>
                  </a:solidFill>
                  <a:prstDash val="solid"/>
                  <a:miter lim="800000"/>
                  <a:headEnd len="med" w="med" type="triangle"/>
                  <a:tailEnd len="med" w="med" type="triangle"/>
                </a:ln>
              </p:spPr>
            </p:cxnSp>
            <p:cxnSp>
              <p:nvCxnSpPr>
                <p:cNvPr id="4092" name="Google Shape;4092;p121"/>
                <p:cNvCxnSpPr/>
                <p:nvPr/>
              </p:nvCxnSpPr>
              <p:spPr>
                <a:xfrm flipH="1">
                  <a:off x="3503151" y="3859528"/>
                  <a:ext cx="12700" cy="968645"/>
                </a:xfrm>
                <a:prstGeom prst="bentConnector3">
                  <a:avLst>
                    <a:gd fmla="val -23241638" name="adj1"/>
                  </a:avLst>
                </a:prstGeom>
                <a:noFill/>
                <a:ln cap="flat" cmpd="sng" w="12700">
                  <a:solidFill>
                    <a:srgbClr val="0043B2"/>
                  </a:solidFill>
                  <a:prstDash val="solid"/>
                  <a:miter lim="800000"/>
                  <a:headEnd len="med" w="med" type="triangle"/>
                  <a:tailEnd len="med" w="med" type="triangle"/>
                </a:ln>
              </p:spPr>
            </p:cxnSp>
          </p:grpSp>
          <p:cxnSp>
            <p:nvCxnSpPr>
              <p:cNvPr id="4093" name="Google Shape;4093;p121"/>
              <p:cNvCxnSpPr/>
              <p:nvPr/>
            </p:nvCxnSpPr>
            <p:spPr>
              <a:xfrm>
                <a:off x="6463252" y="4325480"/>
                <a:ext cx="416101" cy="0"/>
              </a:xfrm>
              <a:prstGeom prst="straightConnector1">
                <a:avLst/>
              </a:prstGeom>
              <a:noFill/>
              <a:ln cap="flat" cmpd="sng" w="12700">
                <a:solidFill>
                  <a:srgbClr val="0043B2"/>
                </a:solidFill>
                <a:prstDash val="solid"/>
                <a:miter lim="800000"/>
                <a:headEnd len="sm" w="sm" type="none"/>
                <a:tailEnd len="sm" w="sm" type="none"/>
              </a:ln>
            </p:spPr>
          </p:cxnSp>
        </p:grpSp>
        <p:grpSp>
          <p:nvGrpSpPr>
            <p:cNvPr id="4094" name="Google Shape;4094;p121"/>
            <p:cNvGrpSpPr/>
            <p:nvPr/>
          </p:nvGrpSpPr>
          <p:grpSpPr>
            <a:xfrm>
              <a:off x="2415850" y="3051915"/>
              <a:ext cx="3571744" cy="1616710"/>
              <a:chOff x="2009452" y="3211570"/>
              <a:chExt cx="3571744" cy="1616710"/>
            </a:xfrm>
          </p:grpSpPr>
          <p:cxnSp>
            <p:nvCxnSpPr>
              <p:cNvPr id="4095" name="Google Shape;4095;p121"/>
              <p:cNvCxnSpPr>
                <a:stCxn id="4057" idx="2"/>
                <a:endCxn id="4059" idx="0"/>
              </p:cNvCxnSpPr>
              <p:nvPr/>
            </p:nvCxnSpPr>
            <p:spPr>
              <a:xfrm>
                <a:off x="2009452" y="3382466"/>
                <a:ext cx="300" cy="616800"/>
              </a:xfrm>
              <a:prstGeom prst="straightConnector1">
                <a:avLst/>
              </a:prstGeom>
              <a:noFill/>
              <a:ln cap="flat" cmpd="sng" w="28575">
                <a:solidFill>
                  <a:schemeClr val="accent2"/>
                </a:solidFill>
                <a:prstDash val="solid"/>
                <a:miter lim="800000"/>
                <a:headEnd len="sm" w="sm" type="none"/>
                <a:tailEnd len="med" w="med" type="triangle"/>
              </a:ln>
            </p:spPr>
          </p:cxnSp>
          <p:cxnSp>
            <p:nvCxnSpPr>
              <p:cNvPr id="4096" name="Google Shape;4096;p121"/>
              <p:cNvCxnSpPr>
                <a:stCxn id="4059" idx="3"/>
                <a:endCxn id="4073" idx="1"/>
              </p:cNvCxnSpPr>
              <p:nvPr/>
            </p:nvCxnSpPr>
            <p:spPr>
              <a:xfrm>
                <a:off x="2542999" y="4325480"/>
                <a:ext cx="960300" cy="502800"/>
              </a:xfrm>
              <a:prstGeom prst="straightConnector1">
                <a:avLst/>
              </a:prstGeom>
              <a:noFill/>
              <a:ln cap="flat" cmpd="sng" w="28575">
                <a:solidFill>
                  <a:schemeClr val="accent2"/>
                </a:solidFill>
                <a:prstDash val="solid"/>
                <a:miter lim="800000"/>
                <a:headEnd len="med" w="med" type="triangle"/>
                <a:tailEnd len="med" w="med" type="triangle"/>
              </a:ln>
            </p:spPr>
          </p:cxnSp>
          <p:grpSp>
            <p:nvGrpSpPr>
              <p:cNvPr id="4097" name="Google Shape;4097;p121"/>
              <p:cNvGrpSpPr/>
              <p:nvPr/>
            </p:nvGrpSpPr>
            <p:grpSpPr>
              <a:xfrm>
                <a:off x="4130997" y="3211570"/>
                <a:ext cx="1450200" cy="1553700"/>
                <a:chOff x="4130997" y="3211570"/>
                <a:chExt cx="1450200" cy="1553700"/>
              </a:xfrm>
            </p:grpSpPr>
            <p:cxnSp>
              <p:nvCxnSpPr>
                <p:cNvPr id="4098" name="Google Shape;4098;p121"/>
                <p:cNvCxnSpPr>
                  <a:stCxn id="4074" idx="0"/>
                  <a:endCxn id="4063" idx="2"/>
                </p:cNvCxnSpPr>
                <p:nvPr/>
              </p:nvCxnSpPr>
              <p:spPr>
                <a:xfrm rot="10800000">
                  <a:off x="4130997" y="3211570"/>
                  <a:ext cx="0" cy="1553700"/>
                </a:xfrm>
                <a:prstGeom prst="straightConnector1">
                  <a:avLst/>
                </a:prstGeom>
                <a:noFill/>
                <a:ln cap="flat" cmpd="sng" w="28575">
                  <a:solidFill>
                    <a:schemeClr val="accent2"/>
                  </a:solidFill>
                  <a:prstDash val="solid"/>
                  <a:miter lim="800000"/>
                  <a:headEnd len="sm" w="sm" type="none"/>
                  <a:tailEnd len="med" w="med" type="triangle"/>
                </a:ln>
              </p:spPr>
            </p:cxnSp>
            <p:cxnSp>
              <p:nvCxnSpPr>
                <p:cNvPr id="4099" name="Google Shape;4099;p121"/>
                <p:cNvCxnSpPr>
                  <a:stCxn id="4074" idx="0"/>
                </p:cNvCxnSpPr>
                <p:nvPr/>
              </p:nvCxnSpPr>
              <p:spPr>
                <a:xfrm flipH="1" rot="10800000">
                  <a:off x="4130997" y="4102870"/>
                  <a:ext cx="343500" cy="662400"/>
                </a:xfrm>
                <a:prstGeom prst="straightConnector1">
                  <a:avLst/>
                </a:prstGeom>
                <a:noFill/>
                <a:ln cap="flat" cmpd="sng" w="28575">
                  <a:solidFill>
                    <a:schemeClr val="accent2"/>
                  </a:solidFill>
                  <a:prstDash val="solid"/>
                  <a:miter lim="800000"/>
                  <a:headEnd len="sm" w="sm" type="none"/>
                  <a:tailEnd len="med" w="med" type="triangle"/>
                </a:ln>
              </p:spPr>
            </p:cxnSp>
            <p:cxnSp>
              <p:nvCxnSpPr>
                <p:cNvPr id="4100" name="Google Shape;4100;p121"/>
                <p:cNvCxnSpPr>
                  <a:stCxn id="4074" idx="0"/>
                  <a:endCxn id="4071" idx="0"/>
                </p:cNvCxnSpPr>
                <p:nvPr/>
              </p:nvCxnSpPr>
              <p:spPr>
                <a:xfrm flipH="1" rot="10800000">
                  <a:off x="4130997" y="3337870"/>
                  <a:ext cx="1450200" cy="1427400"/>
                </a:xfrm>
                <a:prstGeom prst="straightConnector1">
                  <a:avLst/>
                </a:prstGeom>
                <a:noFill/>
                <a:ln cap="flat" cmpd="sng" w="28575">
                  <a:solidFill>
                    <a:schemeClr val="accent2"/>
                  </a:solidFill>
                  <a:prstDash val="solid"/>
                  <a:miter lim="800000"/>
                  <a:headEnd len="sm" w="sm" type="none"/>
                  <a:tailEnd len="med" w="med" type="triangle"/>
                </a:ln>
              </p:spPr>
            </p:cxnSp>
          </p:grpSp>
        </p:grpSp>
        <p:sp>
          <p:nvSpPr>
            <p:cNvPr id="4101" name="Google Shape;4101;p121"/>
            <p:cNvSpPr/>
            <p:nvPr/>
          </p:nvSpPr>
          <p:spPr>
            <a:xfrm>
              <a:off x="3989520" y="3645737"/>
              <a:ext cx="1095749" cy="297558"/>
            </a:xfrm>
            <a:prstGeom prst="roundRect">
              <a:avLst>
                <a:gd fmla="val 19066" name="adj"/>
              </a:avLst>
            </a:prstGeom>
            <a:solidFill>
              <a:schemeClr val="lt1"/>
            </a:solid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Nhiệm vụ/Người thi hành</a:t>
              </a:r>
              <a:endParaRPr sz="900">
                <a:solidFill>
                  <a:srgbClr val="0043B2"/>
                </a:solidFill>
                <a:latin typeface="Arial"/>
                <a:ea typeface="Arial"/>
                <a:cs typeface="Arial"/>
                <a:sym typeface="Arial"/>
              </a:endParaRPr>
            </a:p>
          </p:txBody>
        </p:sp>
      </p:grpSp>
      <p:grpSp>
        <p:nvGrpSpPr>
          <p:cNvPr id="4102" name="Google Shape;4102;p121"/>
          <p:cNvGrpSpPr/>
          <p:nvPr/>
        </p:nvGrpSpPr>
        <p:grpSpPr>
          <a:xfrm>
            <a:off x="1845944" y="4834891"/>
            <a:ext cx="1152681" cy="985160"/>
            <a:chOff x="7354849" y="2321920"/>
            <a:chExt cx="1259180" cy="985160"/>
          </a:xfrm>
        </p:grpSpPr>
        <p:sp>
          <p:nvSpPr>
            <p:cNvPr id="4103" name="Google Shape;4103;p121"/>
            <p:cNvSpPr/>
            <p:nvPr/>
          </p:nvSpPr>
          <p:spPr>
            <a:xfrm>
              <a:off x="7354849" y="2616200"/>
              <a:ext cx="1259180" cy="690880"/>
            </a:xfrm>
            <a:prstGeom prst="roundRect">
              <a:avLst>
                <a:gd fmla="val 799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104" name="Google Shape;4104;p121"/>
            <p:cNvSpPr/>
            <p:nvPr/>
          </p:nvSpPr>
          <p:spPr>
            <a:xfrm>
              <a:off x="7449764" y="2815752"/>
              <a:ext cx="1085010" cy="350145"/>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Người dùng gửi ứng dụng</a:t>
              </a:r>
              <a:endParaRPr sz="1050">
                <a:solidFill>
                  <a:srgbClr val="0043B2"/>
                </a:solidFill>
                <a:latin typeface="Arial"/>
                <a:ea typeface="Arial"/>
                <a:cs typeface="Arial"/>
                <a:sym typeface="Arial"/>
              </a:endParaRPr>
            </a:p>
          </p:txBody>
        </p:sp>
        <p:sp>
          <p:nvSpPr>
            <p:cNvPr id="4105" name="Google Shape;4105;p121"/>
            <p:cNvSpPr/>
            <p:nvPr/>
          </p:nvSpPr>
          <p:spPr>
            <a:xfrm>
              <a:off x="7449764" y="2321920"/>
              <a:ext cx="1068322" cy="409800"/>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Gateway Node</a:t>
              </a:r>
              <a:endParaRPr/>
            </a:p>
          </p:txBody>
        </p:sp>
      </p:grpSp>
      <p:sp>
        <p:nvSpPr>
          <p:cNvPr id="4106" name="Google Shape;4106;p121"/>
          <p:cNvSpPr/>
          <p:nvPr/>
        </p:nvSpPr>
        <p:spPr>
          <a:xfrm>
            <a:off x="3989520" y="5615390"/>
            <a:ext cx="1095749" cy="345740"/>
          </a:xfrm>
          <a:prstGeom prst="roundRect">
            <a:avLst>
              <a:gd fmla="val 19066" name="adj"/>
            </a:avLst>
          </a:prstGeom>
          <a:solidFill>
            <a:schemeClr val="lt1"/>
          </a:solidFill>
          <a:ln cap="flat" cmpd="sng" w="381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1F3864"/>
                </a:solidFill>
                <a:latin typeface="Arial"/>
                <a:ea typeface="Arial"/>
                <a:cs typeface="Arial"/>
                <a:sym typeface="Arial"/>
              </a:rPr>
              <a:t>Application</a:t>
            </a:r>
            <a:endParaRPr/>
          </a:p>
          <a:p>
            <a:pPr indent="0" lvl="0" marL="0" marR="0" rtl="0" algn="ctr">
              <a:spcBef>
                <a:spcPts val="0"/>
              </a:spcBef>
              <a:spcAft>
                <a:spcPts val="0"/>
              </a:spcAft>
              <a:buNone/>
            </a:pPr>
            <a:r>
              <a:rPr lang="en-US" sz="1050">
                <a:solidFill>
                  <a:srgbClr val="1F3864"/>
                </a:solidFill>
                <a:latin typeface="Arial"/>
                <a:ea typeface="Arial"/>
                <a:cs typeface="Arial"/>
                <a:sym typeface="Arial"/>
              </a:rPr>
              <a:t>Master 2</a:t>
            </a:r>
            <a:endParaRPr/>
          </a:p>
        </p:txBody>
      </p:sp>
      <p:cxnSp>
        <p:nvCxnSpPr>
          <p:cNvPr id="4107" name="Google Shape;4107;p121"/>
          <p:cNvCxnSpPr>
            <a:stCxn id="4104" idx="0"/>
          </p:cNvCxnSpPr>
          <p:nvPr/>
        </p:nvCxnSpPr>
        <p:spPr>
          <a:xfrm rot="10800000">
            <a:off x="2426152" y="4479723"/>
            <a:ext cx="3300" cy="849000"/>
          </a:xfrm>
          <a:prstGeom prst="straightConnector1">
            <a:avLst/>
          </a:prstGeom>
          <a:noFill/>
          <a:ln cap="flat" cmpd="sng" w="28575">
            <a:solidFill>
              <a:srgbClr val="7F7F7F"/>
            </a:solidFill>
            <a:prstDash val="solid"/>
            <a:miter lim="800000"/>
            <a:headEnd len="sm" w="sm" type="none"/>
            <a:tailEnd len="med" w="med" type="triangle"/>
          </a:ln>
        </p:spPr>
      </p:cxnSp>
      <p:cxnSp>
        <p:nvCxnSpPr>
          <p:cNvPr id="4108" name="Google Shape;4108;p121"/>
          <p:cNvCxnSpPr>
            <a:endCxn id="4106" idx="1"/>
          </p:cNvCxnSpPr>
          <p:nvPr/>
        </p:nvCxnSpPr>
        <p:spPr>
          <a:xfrm>
            <a:off x="2949420" y="4165860"/>
            <a:ext cx="1040100" cy="1622400"/>
          </a:xfrm>
          <a:prstGeom prst="straightConnector1">
            <a:avLst/>
          </a:prstGeom>
          <a:noFill/>
          <a:ln cap="flat" cmpd="sng" w="28575">
            <a:solidFill>
              <a:srgbClr val="7F7F7F"/>
            </a:solidFill>
            <a:prstDash val="solid"/>
            <a:miter lim="800000"/>
            <a:headEnd len="med" w="med" type="triangle"/>
            <a:tailEnd len="med" w="med" type="triangle"/>
          </a:ln>
        </p:spPr>
      </p:cxnSp>
      <p:sp>
        <p:nvSpPr>
          <p:cNvPr id="4109" name="Google Shape;4109;p121"/>
          <p:cNvSpPr/>
          <p:nvPr/>
        </p:nvSpPr>
        <p:spPr>
          <a:xfrm>
            <a:off x="5191673" y="4618873"/>
            <a:ext cx="1095749" cy="297558"/>
          </a:xfrm>
          <a:prstGeom prst="roundRect">
            <a:avLst>
              <a:gd fmla="val 19066" name="adj"/>
            </a:avLst>
          </a:prstGeom>
          <a:solidFill>
            <a:schemeClr val="lt1"/>
          </a:solid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Nhiệm vụ/Người thi hành</a:t>
            </a:r>
            <a:endParaRPr sz="900">
              <a:solidFill>
                <a:srgbClr val="0043B2"/>
              </a:solidFill>
              <a:latin typeface="Arial"/>
              <a:ea typeface="Arial"/>
              <a:cs typeface="Arial"/>
              <a:sym typeface="Arial"/>
            </a:endParaRPr>
          </a:p>
        </p:txBody>
      </p:sp>
      <p:sp>
        <p:nvSpPr>
          <p:cNvPr id="4110" name="Google Shape;4110;p121"/>
          <p:cNvSpPr/>
          <p:nvPr/>
        </p:nvSpPr>
        <p:spPr>
          <a:xfrm>
            <a:off x="5166659" y="3645737"/>
            <a:ext cx="1095749" cy="297558"/>
          </a:xfrm>
          <a:prstGeom prst="roundRect">
            <a:avLst>
              <a:gd fmla="val 19066" name="adj"/>
            </a:avLst>
          </a:prstGeom>
          <a:solidFill>
            <a:schemeClr val="lt1"/>
          </a:solid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Nhiệm vụ/Người thi hành</a:t>
            </a:r>
            <a:endParaRPr sz="900">
              <a:solidFill>
                <a:srgbClr val="0043B2"/>
              </a:solidFill>
              <a:latin typeface="Arial"/>
              <a:ea typeface="Arial"/>
              <a:cs typeface="Arial"/>
              <a:sym typeface="Arial"/>
            </a:endParaRPr>
          </a:p>
        </p:txBody>
      </p:sp>
      <p:cxnSp>
        <p:nvCxnSpPr>
          <p:cNvPr id="4111" name="Google Shape;4111;p121"/>
          <p:cNvCxnSpPr>
            <a:endCxn id="4110" idx="2"/>
          </p:cNvCxnSpPr>
          <p:nvPr/>
        </p:nvCxnSpPr>
        <p:spPr>
          <a:xfrm flipH="1" rot="10800000">
            <a:off x="4537334" y="3943295"/>
            <a:ext cx="1177200" cy="1672200"/>
          </a:xfrm>
          <a:prstGeom prst="straightConnector1">
            <a:avLst/>
          </a:prstGeom>
          <a:noFill/>
          <a:ln cap="flat" cmpd="sng" w="28575">
            <a:solidFill>
              <a:srgbClr val="7F7F7F"/>
            </a:solidFill>
            <a:prstDash val="solid"/>
            <a:miter lim="800000"/>
            <a:headEnd len="sm" w="sm" type="none"/>
            <a:tailEnd len="med" w="med" type="triangle"/>
          </a:ln>
        </p:spPr>
      </p:cxnSp>
      <p:cxnSp>
        <p:nvCxnSpPr>
          <p:cNvPr id="4112" name="Google Shape;4112;p121"/>
          <p:cNvCxnSpPr>
            <a:stCxn id="4106" idx="0"/>
            <a:endCxn id="4109" idx="2"/>
          </p:cNvCxnSpPr>
          <p:nvPr/>
        </p:nvCxnSpPr>
        <p:spPr>
          <a:xfrm flipH="1" rot="10800000">
            <a:off x="4537395" y="4916390"/>
            <a:ext cx="1202100" cy="699000"/>
          </a:xfrm>
          <a:prstGeom prst="straightConnector1">
            <a:avLst/>
          </a:prstGeom>
          <a:noFill/>
          <a:ln cap="flat" cmpd="sng" w="28575">
            <a:solidFill>
              <a:srgbClr val="7F7F7F"/>
            </a:solidFill>
            <a:prstDash val="solid"/>
            <a:miter lim="800000"/>
            <a:headEnd len="sm" w="sm" type="none"/>
            <a:tailEnd len="med" w="med" type="triangle"/>
          </a:ln>
        </p:spPr>
      </p:cxn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7" name="Shape 4117"/>
        <p:cNvGrpSpPr/>
        <p:nvPr/>
      </p:nvGrpSpPr>
      <p:grpSpPr>
        <a:xfrm>
          <a:off x="0" y="0"/>
          <a:ext cx="0" cy="0"/>
          <a:chOff x="0" y="0"/>
          <a:chExt cx="0" cy="0"/>
        </a:xfrm>
      </p:grpSpPr>
      <p:sp>
        <p:nvSpPr>
          <p:cNvPr id="4118" name="Google Shape;4118;p122"/>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Trình quản lý tài nguyên Yarn và kiến trúc tính toán</a:t>
            </a:r>
            <a:endParaRPr/>
          </a:p>
        </p:txBody>
      </p:sp>
      <p:sp>
        <p:nvSpPr>
          <p:cNvPr id="4119" name="Google Shape;4119;p12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Chạy ứng dụng trong YARN</a:t>
            </a:r>
            <a:endParaRPr/>
          </a:p>
        </p:txBody>
      </p:sp>
      <p:sp>
        <p:nvSpPr>
          <p:cNvPr id="4120" name="Google Shape;4120;p12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grpSp>
        <p:nvGrpSpPr>
          <p:cNvPr id="4121" name="Google Shape;4121;p122"/>
          <p:cNvGrpSpPr/>
          <p:nvPr/>
        </p:nvGrpSpPr>
        <p:grpSpPr>
          <a:xfrm>
            <a:off x="1845944" y="2286746"/>
            <a:ext cx="6494033" cy="3758159"/>
            <a:chOff x="1845944" y="2286746"/>
            <a:chExt cx="6494033" cy="3758159"/>
          </a:xfrm>
        </p:grpSpPr>
        <p:grpSp>
          <p:nvGrpSpPr>
            <p:cNvPr id="4122" name="Google Shape;4122;p122"/>
            <p:cNvGrpSpPr/>
            <p:nvPr/>
          </p:nvGrpSpPr>
          <p:grpSpPr>
            <a:xfrm>
              <a:off x="1845944" y="2316602"/>
              <a:ext cx="1152681" cy="1001119"/>
              <a:chOff x="7354849" y="2305961"/>
              <a:chExt cx="1259180" cy="1001119"/>
            </a:xfrm>
          </p:grpSpPr>
          <p:sp>
            <p:nvSpPr>
              <p:cNvPr id="4123" name="Google Shape;4123;p122"/>
              <p:cNvSpPr/>
              <p:nvPr/>
            </p:nvSpPr>
            <p:spPr>
              <a:xfrm>
                <a:off x="7354849" y="2616200"/>
                <a:ext cx="1259180" cy="690880"/>
              </a:xfrm>
              <a:prstGeom prst="roundRect">
                <a:avLst>
                  <a:gd fmla="val 799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124" name="Google Shape;4124;p122"/>
              <p:cNvSpPr/>
              <p:nvPr/>
            </p:nvSpPr>
            <p:spPr>
              <a:xfrm>
                <a:off x="7437847" y="2827906"/>
                <a:ext cx="1093927" cy="363932"/>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Người dùng gửi ứng dụng</a:t>
                </a:r>
                <a:endParaRPr sz="1050">
                  <a:solidFill>
                    <a:srgbClr val="0043B2"/>
                  </a:solidFill>
                  <a:latin typeface="Arial"/>
                  <a:ea typeface="Arial"/>
                  <a:cs typeface="Arial"/>
                  <a:sym typeface="Arial"/>
                </a:endParaRPr>
              </a:p>
            </p:txBody>
          </p:sp>
          <p:sp>
            <p:nvSpPr>
              <p:cNvPr id="4125" name="Google Shape;4125;p122"/>
              <p:cNvSpPr/>
              <p:nvPr/>
            </p:nvSpPr>
            <p:spPr>
              <a:xfrm>
                <a:off x="7404132" y="2305961"/>
                <a:ext cx="1101683" cy="411437"/>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Gateway Node</a:t>
                </a:r>
                <a:endParaRPr/>
              </a:p>
            </p:txBody>
          </p:sp>
        </p:grpSp>
        <p:sp>
          <p:nvSpPr>
            <p:cNvPr id="4126" name="Google Shape;4126;p122"/>
            <p:cNvSpPr/>
            <p:nvPr/>
          </p:nvSpPr>
          <p:spPr>
            <a:xfrm>
              <a:off x="1890634" y="3839665"/>
              <a:ext cx="1058763" cy="652320"/>
            </a:xfrm>
            <a:prstGeom prst="roundRect">
              <a:avLst>
                <a:gd fmla="val 19066" name="adj"/>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Trình quản lý tài nguyên</a:t>
              </a:r>
              <a:endParaRPr sz="1100">
                <a:solidFill>
                  <a:schemeClr val="lt1"/>
                </a:solidFill>
                <a:latin typeface="Arial"/>
                <a:ea typeface="Arial"/>
                <a:cs typeface="Arial"/>
                <a:sym typeface="Arial"/>
              </a:endParaRPr>
            </a:p>
          </p:txBody>
        </p:sp>
        <p:grpSp>
          <p:nvGrpSpPr>
            <p:cNvPr id="4127" name="Google Shape;4127;p122"/>
            <p:cNvGrpSpPr/>
            <p:nvPr/>
          </p:nvGrpSpPr>
          <p:grpSpPr>
            <a:xfrm>
              <a:off x="3909169" y="2286746"/>
              <a:ext cx="2489395" cy="837267"/>
              <a:chOff x="9682944" y="2283238"/>
              <a:chExt cx="2489395" cy="1069562"/>
            </a:xfrm>
          </p:grpSpPr>
          <p:sp>
            <p:nvSpPr>
              <p:cNvPr id="4128" name="Google Shape;4128;p122"/>
              <p:cNvSpPr/>
              <p:nvPr/>
            </p:nvSpPr>
            <p:spPr>
              <a:xfrm>
                <a:off x="9683324" y="2546679"/>
                <a:ext cx="2432830" cy="806121"/>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129" name="Google Shape;4129;p122"/>
              <p:cNvSpPr/>
              <p:nvPr/>
            </p:nvSpPr>
            <p:spPr>
              <a:xfrm>
                <a:off x="9682944" y="2559929"/>
                <a:ext cx="1285929" cy="3243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4130" name="Google Shape;4130;p122"/>
              <p:cNvSpPr/>
              <p:nvPr/>
            </p:nvSpPr>
            <p:spPr>
              <a:xfrm>
                <a:off x="11386546" y="2549844"/>
                <a:ext cx="785793" cy="3243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4131" name="Google Shape;4131;p122"/>
              <p:cNvSpPr/>
              <p:nvPr/>
            </p:nvSpPr>
            <p:spPr>
              <a:xfrm>
                <a:off x="11435816" y="2283238"/>
                <a:ext cx="679994" cy="35385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A</a:t>
                </a:r>
                <a:endParaRPr/>
              </a:p>
            </p:txBody>
          </p:sp>
        </p:grpSp>
        <p:sp>
          <p:nvSpPr>
            <p:cNvPr id="4132" name="Google Shape;4132;p122"/>
            <p:cNvSpPr/>
            <p:nvPr/>
          </p:nvSpPr>
          <p:spPr>
            <a:xfrm>
              <a:off x="3909549" y="3384353"/>
              <a:ext cx="2432830" cy="63104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133" name="Google Shape;4133;p122"/>
            <p:cNvSpPr/>
            <p:nvPr/>
          </p:nvSpPr>
          <p:spPr>
            <a:xfrm>
              <a:off x="3909169" y="3394725"/>
              <a:ext cx="128592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4134" name="Google Shape;4134;p122"/>
            <p:cNvSpPr/>
            <p:nvPr/>
          </p:nvSpPr>
          <p:spPr>
            <a:xfrm>
              <a:off x="5612771" y="3386831"/>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4135" name="Google Shape;4135;p122"/>
            <p:cNvSpPr/>
            <p:nvPr/>
          </p:nvSpPr>
          <p:spPr>
            <a:xfrm>
              <a:off x="5633187" y="3178128"/>
              <a:ext cx="708848"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B </a:t>
              </a:r>
              <a:endParaRPr/>
            </a:p>
          </p:txBody>
        </p:sp>
        <p:grpSp>
          <p:nvGrpSpPr>
            <p:cNvPr id="4136" name="Google Shape;4136;p122"/>
            <p:cNvGrpSpPr/>
            <p:nvPr/>
          </p:nvGrpSpPr>
          <p:grpSpPr>
            <a:xfrm>
              <a:off x="3909169" y="4062290"/>
              <a:ext cx="2489395" cy="972840"/>
              <a:chOff x="9682944" y="2283238"/>
              <a:chExt cx="2489395" cy="1069562"/>
            </a:xfrm>
          </p:grpSpPr>
          <p:sp>
            <p:nvSpPr>
              <p:cNvPr id="4137" name="Google Shape;4137;p122"/>
              <p:cNvSpPr/>
              <p:nvPr/>
            </p:nvSpPr>
            <p:spPr>
              <a:xfrm>
                <a:off x="9683324" y="2546679"/>
                <a:ext cx="2432830" cy="806121"/>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138" name="Google Shape;4138;p122"/>
              <p:cNvSpPr/>
              <p:nvPr/>
            </p:nvSpPr>
            <p:spPr>
              <a:xfrm>
                <a:off x="9763295" y="2880582"/>
                <a:ext cx="1095749" cy="380114"/>
              </a:xfrm>
              <a:prstGeom prst="roundRect">
                <a:avLst>
                  <a:gd fmla="val 19066" name="adj"/>
                </a:avLst>
              </a:prstGeom>
              <a:solidFill>
                <a:schemeClr val="lt1"/>
              </a:solidFill>
              <a:ln cap="flat" cmpd="sng" w="381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1F3864"/>
                    </a:solidFill>
                    <a:latin typeface="Arial"/>
                    <a:ea typeface="Arial"/>
                    <a:cs typeface="Arial"/>
                    <a:sym typeface="Arial"/>
                  </a:rPr>
                  <a:t>Application</a:t>
                </a:r>
                <a:endParaRPr/>
              </a:p>
              <a:p>
                <a:pPr indent="0" lvl="0" marL="0" marR="0" rtl="0" algn="ctr">
                  <a:spcBef>
                    <a:spcPts val="0"/>
                  </a:spcBef>
                  <a:spcAft>
                    <a:spcPts val="0"/>
                  </a:spcAft>
                  <a:buNone/>
                </a:pPr>
                <a:r>
                  <a:rPr lang="en-US" sz="1050">
                    <a:solidFill>
                      <a:srgbClr val="1F3864"/>
                    </a:solidFill>
                    <a:latin typeface="Arial"/>
                    <a:ea typeface="Arial"/>
                    <a:cs typeface="Arial"/>
                    <a:sym typeface="Arial"/>
                  </a:rPr>
                  <a:t>Master</a:t>
                </a:r>
                <a:endParaRPr/>
              </a:p>
            </p:txBody>
          </p:sp>
          <p:sp>
            <p:nvSpPr>
              <p:cNvPr id="4139" name="Google Shape;4139;p122"/>
              <p:cNvSpPr/>
              <p:nvPr/>
            </p:nvSpPr>
            <p:spPr>
              <a:xfrm>
                <a:off x="9682944" y="2559929"/>
                <a:ext cx="1285929" cy="2791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4140" name="Google Shape;4140;p122"/>
              <p:cNvSpPr/>
              <p:nvPr/>
            </p:nvSpPr>
            <p:spPr>
              <a:xfrm>
                <a:off x="11386546" y="2549845"/>
                <a:ext cx="785793" cy="2791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4141" name="Google Shape;4141;p122"/>
              <p:cNvSpPr/>
              <p:nvPr/>
            </p:nvSpPr>
            <p:spPr>
              <a:xfrm>
                <a:off x="11447036" y="2283238"/>
                <a:ext cx="668774" cy="30453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C</a:t>
                </a:r>
                <a:endParaRPr/>
              </a:p>
            </p:txBody>
          </p:sp>
        </p:grpSp>
        <p:grpSp>
          <p:nvGrpSpPr>
            <p:cNvPr id="4142" name="Google Shape;4142;p122"/>
            <p:cNvGrpSpPr/>
            <p:nvPr/>
          </p:nvGrpSpPr>
          <p:grpSpPr>
            <a:xfrm>
              <a:off x="3909169" y="5072065"/>
              <a:ext cx="2489395" cy="972840"/>
              <a:chOff x="3502771" y="5231720"/>
              <a:chExt cx="2489395" cy="972840"/>
            </a:xfrm>
          </p:grpSpPr>
          <p:sp>
            <p:nvSpPr>
              <p:cNvPr id="4143" name="Google Shape;4143;p122"/>
              <p:cNvSpPr/>
              <p:nvPr/>
            </p:nvSpPr>
            <p:spPr>
              <a:xfrm>
                <a:off x="3503151" y="5471338"/>
                <a:ext cx="2432830" cy="73322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144" name="Google Shape;4144;p122"/>
              <p:cNvSpPr/>
              <p:nvPr/>
            </p:nvSpPr>
            <p:spPr>
              <a:xfrm>
                <a:off x="3502771" y="5483389"/>
                <a:ext cx="128592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4145" name="Google Shape;4145;p122"/>
              <p:cNvSpPr/>
              <p:nvPr/>
            </p:nvSpPr>
            <p:spPr>
              <a:xfrm>
                <a:off x="5206373" y="5474217"/>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4146" name="Google Shape;4146;p122"/>
              <p:cNvSpPr/>
              <p:nvPr/>
            </p:nvSpPr>
            <p:spPr>
              <a:xfrm>
                <a:off x="5252437" y="5231720"/>
                <a:ext cx="683200"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D</a:t>
                </a:r>
                <a:endParaRPr/>
              </a:p>
            </p:txBody>
          </p:sp>
        </p:grpSp>
        <p:sp>
          <p:nvSpPr>
            <p:cNvPr id="4147" name="Google Shape;4147;p122"/>
            <p:cNvSpPr/>
            <p:nvPr/>
          </p:nvSpPr>
          <p:spPr>
            <a:xfrm>
              <a:off x="7285751" y="3839665"/>
              <a:ext cx="1054226" cy="652320"/>
            </a:xfrm>
            <a:prstGeom prst="roundRect">
              <a:avLst>
                <a:gd fmla="val 19066" name="adj"/>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Name</a:t>
              </a:r>
              <a:endParaRPr/>
            </a:p>
            <a:p>
              <a:pPr indent="0" lvl="0" marL="0" marR="0" rtl="0" algn="ctr">
                <a:spcBef>
                  <a:spcPts val="0"/>
                </a:spcBef>
                <a:spcAft>
                  <a:spcPts val="0"/>
                </a:spcAft>
                <a:buNone/>
              </a:pPr>
              <a:r>
                <a:rPr lang="en-US" sz="1100">
                  <a:solidFill>
                    <a:schemeClr val="lt1"/>
                  </a:solidFill>
                  <a:latin typeface="Arial"/>
                  <a:ea typeface="Arial"/>
                  <a:cs typeface="Arial"/>
                  <a:sym typeface="Arial"/>
                </a:rPr>
                <a:t>Node</a:t>
              </a:r>
              <a:endParaRPr/>
            </a:p>
          </p:txBody>
        </p:sp>
        <p:grpSp>
          <p:nvGrpSpPr>
            <p:cNvPr id="4148" name="Google Shape;4148;p122"/>
            <p:cNvGrpSpPr/>
            <p:nvPr/>
          </p:nvGrpSpPr>
          <p:grpSpPr>
            <a:xfrm>
              <a:off x="2944860" y="2807124"/>
              <a:ext cx="951989" cy="2869802"/>
              <a:chOff x="2538462" y="2966779"/>
              <a:chExt cx="951989" cy="2869802"/>
            </a:xfrm>
          </p:grpSpPr>
          <p:grpSp>
            <p:nvGrpSpPr>
              <p:cNvPr id="4149" name="Google Shape;4149;p122"/>
              <p:cNvGrpSpPr/>
              <p:nvPr/>
            </p:nvGrpSpPr>
            <p:grpSpPr>
              <a:xfrm>
                <a:off x="3476830" y="2966779"/>
                <a:ext cx="13621" cy="2869802"/>
                <a:chOff x="3502230" y="3044347"/>
                <a:chExt cx="13621" cy="2869802"/>
              </a:xfrm>
            </p:grpSpPr>
            <p:cxnSp>
              <p:nvCxnSpPr>
                <p:cNvPr id="4150" name="Google Shape;4150;p122"/>
                <p:cNvCxnSpPr/>
                <p:nvPr/>
              </p:nvCxnSpPr>
              <p:spPr>
                <a:xfrm flipH="1">
                  <a:off x="3503151" y="3044347"/>
                  <a:ext cx="12700" cy="2869802"/>
                </a:xfrm>
                <a:prstGeom prst="bentConnector3">
                  <a:avLst>
                    <a:gd fmla="val 4000000" name="adj1"/>
                  </a:avLst>
                </a:prstGeom>
                <a:noFill/>
                <a:ln cap="flat" cmpd="sng" w="12700">
                  <a:solidFill>
                    <a:srgbClr val="0043B2"/>
                  </a:solidFill>
                  <a:prstDash val="solid"/>
                  <a:miter lim="800000"/>
                  <a:headEnd len="med" w="med" type="triangle"/>
                  <a:tailEnd len="med" w="med" type="triangle"/>
                </a:ln>
              </p:spPr>
            </p:cxnSp>
            <p:cxnSp>
              <p:nvCxnSpPr>
                <p:cNvPr id="4151" name="Google Shape;4151;p122"/>
                <p:cNvCxnSpPr/>
                <p:nvPr/>
              </p:nvCxnSpPr>
              <p:spPr>
                <a:xfrm flipH="1">
                  <a:off x="3502230" y="3971966"/>
                  <a:ext cx="12700" cy="968645"/>
                </a:xfrm>
                <a:prstGeom prst="bentConnector3">
                  <a:avLst>
                    <a:gd fmla="val 4000000" name="adj1"/>
                  </a:avLst>
                </a:prstGeom>
                <a:noFill/>
                <a:ln cap="flat" cmpd="sng" w="12700">
                  <a:solidFill>
                    <a:srgbClr val="0043B2"/>
                  </a:solidFill>
                  <a:prstDash val="solid"/>
                  <a:miter lim="800000"/>
                  <a:headEnd len="med" w="med" type="triangle"/>
                  <a:tailEnd len="med" w="med" type="triangle"/>
                </a:ln>
              </p:spPr>
            </p:cxnSp>
          </p:grpSp>
          <p:cxnSp>
            <p:nvCxnSpPr>
              <p:cNvPr id="4152" name="Google Shape;4152;p122"/>
              <p:cNvCxnSpPr/>
              <p:nvPr/>
            </p:nvCxnSpPr>
            <p:spPr>
              <a:xfrm>
                <a:off x="2538462" y="4325480"/>
                <a:ext cx="416101" cy="0"/>
              </a:xfrm>
              <a:prstGeom prst="straightConnector1">
                <a:avLst/>
              </a:prstGeom>
              <a:noFill/>
              <a:ln cap="flat" cmpd="sng" w="12700">
                <a:solidFill>
                  <a:srgbClr val="0043B2"/>
                </a:solidFill>
                <a:prstDash val="solid"/>
                <a:miter lim="800000"/>
                <a:headEnd len="sm" w="sm" type="none"/>
                <a:tailEnd len="sm" w="sm" type="none"/>
              </a:ln>
            </p:spPr>
          </p:cxnSp>
        </p:grpSp>
        <p:grpSp>
          <p:nvGrpSpPr>
            <p:cNvPr id="4153" name="Google Shape;4153;p122"/>
            <p:cNvGrpSpPr/>
            <p:nvPr/>
          </p:nvGrpSpPr>
          <p:grpSpPr>
            <a:xfrm>
              <a:off x="6340537" y="2791884"/>
              <a:ext cx="945214" cy="2869802"/>
              <a:chOff x="5934139" y="2951539"/>
              <a:chExt cx="945214" cy="2869802"/>
            </a:xfrm>
          </p:grpSpPr>
          <p:grpSp>
            <p:nvGrpSpPr>
              <p:cNvPr id="4154" name="Google Shape;4154;p122"/>
              <p:cNvGrpSpPr/>
              <p:nvPr/>
            </p:nvGrpSpPr>
            <p:grpSpPr>
              <a:xfrm rot="10800000">
                <a:off x="5934139" y="2951539"/>
                <a:ext cx="12700" cy="2869802"/>
                <a:chOff x="3503151" y="2907187"/>
                <a:chExt cx="12700" cy="2869802"/>
              </a:xfrm>
            </p:grpSpPr>
            <p:cxnSp>
              <p:nvCxnSpPr>
                <p:cNvPr id="4155" name="Google Shape;4155;p122"/>
                <p:cNvCxnSpPr/>
                <p:nvPr/>
              </p:nvCxnSpPr>
              <p:spPr>
                <a:xfrm flipH="1">
                  <a:off x="3503151" y="2907187"/>
                  <a:ext cx="12700" cy="2869802"/>
                </a:xfrm>
                <a:prstGeom prst="bentConnector3">
                  <a:avLst>
                    <a:gd fmla="val -23241638" name="adj1"/>
                  </a:avLst>
                </a:prstGeom>
                <a:noFill/>
                <a:ln cap="flat" cmpd="sng" w="12700">
                  <a:solidFill>
                    <a:srgbClr val="0043B2"/>
                  </a:solidFill>
                  <a:prstDash val="solid"/>
                  <a:miter lim="800000"/>
                  <a:headEnd len="med" w="med" type="triangle"/>
                  <a:tailEnd len="med" w="med" type="triangle"/>
                </a:ln>
              </p:spPr>
            </p:cxnSp>
            <p:cxnSp>
              <p:nvCxnSpPr>
                <p:cNvPr id="4156" name="Google Shape;4156;p122"/>
                <p:cNvCxnSpPr/>
                <p:nvPr/>
              </p:nvCxnSpPr>
              <p:spPr>
                <a:xfrm flipH="1">
                  <a:off x="3503151" y="3859528"/>
                  <a:ext cx="12700" cy="968645"/>
                </a:xfrm>
                <a:prstGeom prst="bentConnector3">
                  <a:avLst>
                    <a:gd fmla="val -23241638" name="adj1"/>
                  </a:avLst>
                </a:prstGeom>
                <a:noFill/>
                <a:ln cap="flat" cmpd="sng" w="12700">
                  <a:solidFill>
                    <a:srgbClr val="0043B2"/>
                  </a:solidFill>
                  <a:prstDash val="solid"/>
                  <a:miter lim="800000"/>
                  <a:headEnd len="med" w="med" type="triangle"/>
                  <a:tailEnd len="med" w="med" type="triangle"/>
                </a:ln>
              </p:spPr>
            </p:cxnSp>
          </p:grpSp>
          <p:cxnSp>
            <p:nvCxnSpPr>
              <p:cNvPr id="4157" name="Google Shape;4157;p122"/>
              <p:cNvCxnSpPr/>
              <p:nvPr/>
            </p:nvCxnSpPr>
            <p:spPr>
              <a:xfrm>
                <a:off x="6463252" y="4325480"/>
                <a:ext cx="416101" cy="0"/>
              </a:xfrm>
              <a:prstGeom prst="straightConnector1">
                <a:avLst/>
              </a:prstGeom>
              <a:noFill/>
              <a:ln cap="flat" cmpd="sng" w="12700">
                <a:solidFill>
                  <a:srgbClr val="0043B2"/>
                </a:solidFill>
                <a:prstDash val="solid"/>
                <a:miter lim="800000"/>
                <a:headEnd len="sm" w="sm" type="none"/>
                <a:tailEnd len="sm" w="sm" type="none"/>
              </a:ln>
            </p:spPr>
          </p:cxnSp>
        </p:grpSp>
        <p:grpSp>
          <p:nvGrpSpPr>
            <p:cNvPr id="4158" name="Google Shape;4158;p122"/>
            <p:cNvGrpSpPr/>
            <p:nvPr/>
          </p:nvGrpSpPr>
          <p:grpSpPr>
            <a:xfrm>
              <a:off x="2419925" y="3202479"/>
              <a:ext cx="1489772" cy="1466146"/>
              <a:chOff x="2013527" y="3362134"/>
              <a:chExt cx="1489772" cy="1466146"/>
            </a:xfrm>
          </p:grpSpPr>
          <p:cxnSp>
            <p:nvCxnSpPr>
              <p:cNvPr id="4159" name="Google Shape;4159;p122"/>
              <p:cNvCxnSpPr>
                <a:stCxn id="4124" idx="2"/>
                <a:endCxn id="4126" idx="0"/>
              </p:cNvCxnSpPr>
              <p:nvPr/>
            </p:nvCxnSpPr>
            <p:spPr>
              <a:xfrm flipH="1">
                <a:off x="2013527" y="3362134"/>
                <a:ext cx="2700" cy="637200"/>
              </a:xfrm>
              <a:prstGeom prst="straightConnector1">
                <a:avLst/>
              </a:prstGeom>
              <a:noFill/>
              <a:ln cap="flat" cmpd="sng" w="28575">
                <a:solidFill>
                  <a:schemeClr val="accent2"/>
                </a:solidFill>
                <a:prstDash val="solid"/>
                <a:miter lim="800000"/>
                <a:headEnd len="sm" w="sm" type="none"/>
                <a:tailEnd len="med" w="med" type="triangle"/>
              </a:ln>
            </p:spPr>
          </p:cxnSp>
          <p:cxnSp>
            <p:nvCxnSpPr>
              <p:cNvPr id="4160" name="Google Shape;4160;p122"/>
              <p:cNvCxnSpPr>
                <a:stCxn id="4126" idx="3"/>
                <a:endCxn id="4137" idx="1"/>
              </p:cNvCxnSpPr>
              <p:nvPr/>
            </p:nvCxnSpPr>
            <p:spPr>
              <a:xfrm>
                <a:off x="2542999" y="4325480"/>
                <a:ext cx="960300" cy="502800"/>
              </a:xfrm>
              <a:prstGeom prst="straightConnector1">
                <a:avLst/>
              </a:prstGeom>
              <a:noFill/>
              <a:ln cap="flat" cmpd="sng" w="28575">
                <a:solidFill>
                  <a:schemeClr val="accent2"/>
                </a:solidFill>
                <a:prstDash val="solid"/>
                <a:miter lim="800000"/>
                <a:headEnd len="med" w="med" type="triangle"/>
                <a:tailEnd len="med" w="med" type="triangle"/>
              </a:ln>
            </p:spPr>
          </p:cxnSp>
        </p:grpSp>
      </p:grpSp>
      <p:grpSp>
        <p:nvGrpSpPr>
          <p:cNvPr id="4161" name="Google Shape;4161;p122"/>
          <p:cNvGrpSpPr/>
          <p:nvPr/>
        </p:nvGrpSpPr>
        <p:grpSpPr>
          <a:xfrm>
            <a:off x="1845944" y="4803010"/>
            <a:ext cx="1152681" cy="1017041"/>
            <a:chOff x="7354849" y="2290039"/>
            <a:chExt cx="1259180" cy="1017041"/>
          </a:xfrm>
        </p:grpSpPr>
        <p:sp>
          <p:nvSpPr>
            <p:cNvPr id="4162" name="Google Shape;4162;p122"/>
            <p:cNvSpPr/>
            <p:nvPr/>
          </p:nvSpPr>
          <p:spPr>
            <a:xfrm>
              <a:off x="7354849" y="2616200"/>
              <a:ext cx="1259180" cy="690880"/>
            </a:xfrm>
            <a:prstGeom prst="roundRect">
              <a:avLst>
                <a:gd fmla="val 799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163" name="Google Shape;4163;p122"/>
            <p:cNvSpPr/>
            <p:nvPr/>
          </p:nvSpPr>
          <p:spPr>
            <a:xfrm>
              <a:off x="7423701" y="2810763"/>
              <a:ext cx="1114363" cy="447383"/>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Người dùng gửi ứng dụng</a:t>
              </a:r>
              <a:endParaRPr sz="1050">
                <a:solidFill>
                  <a:srgbClr val="0043B2"/>
                </a:solidFill>
                <a:latin typeface="Arial"/>
                <a:ea typeface="Arial"/>
                <a:cs typeface="Arial"/>
                <a:sym typeface="Arial"/>
              </a:endParaRPr>
            </a:p>
          </p:txBody>
        </p:sp>
        <p:sp>
          <p:nvSpPr>
            <p:cNvPr id="4164" name="Google Shape;4164;p122"/>
            <p:cNvSpPr/>
            <p:nvPr/>
          </p:nvSpPr>
          <p:spPr>
            <a:xfrm>
              <a:off x="7404132" y="2290039"/>
              <a:ext cx="1101683" cy="427359"/>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Gateway Node</a:t>
              </a:r>
              <a:endParaRPr/>
            </a:p>
          </p:txBody>
        </p:sp>
      </p:grpSp>
      <p:sp>
        <p:nvSpPr>
          <p:cNvPr id="4165" name="Google Shape;4165;p122"/>
          <p:cNvSpPr/>
          <p:nvPr/>
        </p:nvSpPr>
        <p:spPr>
          <a:xfrm>
            <a:off x="3989520" y="5615390"/>
            <a:ext cx="1095749" cy="345740"/>
          </a:xfrm>
          <a:prstGeom prst="roundRect">
            <a:avLst>
              <a:gd fmla="val 19066" name="adj"/>
            </a:avLst>
          </a:prstGeom>
          <a:solidFill>
            <a:schemeClr val="lt1"/>
          </a:solidFill>
          <a:ln cap="flat" cmpd="sng" w="381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1F3864"/>
                </a:solidFill>
                <a:latin typeface="Arial"/>
                <a:ea typeface="Arial"/>
                <a:cs typeface="Arial"/>
                <a:sym typeface="Arial"/>
              </a:rPr>
              <a:t>Application</a:t>
            </a:r>
            <a:endParaRPr/>
          </a:p>
          <a:p>
            <a:pPr indent="0" lvl="0" marL="0" marR="0" rtl="0" algn="ctr">
              <a:spcBef>
                <a:spcPts val="0"/>
              </a:spcBef>
              <a:spcAft>
                <a:spcPts val="0"/>
              </a:spcAft>
              <a:buNone/>
            </a:pPr>
            <a:r>
              <a:rPr lang="en-US" sz="1050">
                <a:solidFill>
                  <a:srgbClr val="1F3864"/>
                </a:solidFill>
                <a:latin typeface="Arial"/>
                <a:ea typeface="Arial"/>
                <a:cs typeface="Arial"/>
                <a:sym typeface="Arial"/>
              </a:rPr>
              <a:t>Master 2</a:t>
            </a:r>
            <a:endParaRPr/>
          </a:p>
        </p:txBody>
      </p:sp>
      <p:cxnSp>
        <p:nvCxnSpPr>
          <p:cNvPr id="4166" name="Google Shape;4166;p122"/>
          <p:cNvCxnSpPr>
            <a:stCxn id="4163" idx="0"/>
          </p:cNvCxnSpPr>
          <p:nvPr/>
        </p:nvCxnSpPr>
        <p:spPr>
          <a:xfrm rot="10800000">
            <a:off x="2402229" y="4474734"/>
            <a:ext cx="16800" cy="849000"/>
          </a:xfrm>
          <a:prstGeom prst="straightConnector1">
            <a:avLst/>
          </a:prstGeom>
          <a:noFill/>
          <a:ln cap="flat" cmpd="sng" w="28575">
            <a:solidFill>
              <a:srgbClr val="7F7F7F"/>
            </a:solidFill>
            <a:prstDash val="solid"/>
            <a:miter lim="800000"/>
            <a:headEnd len="sm" w="sm" type="none"/>
            <a:tailEnd len="med" w="med" type="triangle"/>
          </a:ln>
        </p:spPr>
      </p:cxnSp>
      <p:cxnSp>
        <p:nvCxnSpPr>
          <p:cNvPr id="4167" name="Google Shape;4167;p122"/>
          <p:cNvCxnSpPr>
            <a:endCxn id="4165" idx="1"/>
          </p:cNvCxnSpPr>
          <p:nvPr/>
        </p:nvCxnSpPr>
        <p:spPr>
          <a:xfrm>
            <a:off x="2949420" y="4165860"/>
            <a:ext cx="1040100" cy="1622400"/>
          </a:xfrm>
          <a:prstGeom prst="straightConnector1">
            <a:avLst/>
          </a:prstGeom>
          <a:noFill/>
          <a:ln cap="flat" cmpd="sng" w="28575">
            <a:solidFill>
              <a:srgbClr val="7F7F7F"/>
            </a:solidFill>
            <a:prstDash val="solid"/>
            <a:miter lim="800000"/>
            <a:headEnd len="med" w="med" type="triangle"/>
            <a:tailEnd len="med" w="med" type="triangle"/>
          </a:ln>
        </p:spPr>
      </p:cxnSp>
      <p:sp>
        <p:nvSpPr>
          <p:cNvPr id="4168" name="Google Shape;4168;p122"/>
          <p:cNvSpPr/>
          <p:nvPr/>
        </p:nvSpPr>
        <p:spPr>
          <a:xfrm>
            <a:off x="5191673" y="4618873"/>
            <a:ext cx="1095749" cy="297558"/>
          </a:xfrm>
          <a:prstGeom prst="roundRect">
            <a:avLst>
              <a:gd fmla="val 19066" name="adj"/>
            </a:avLst>
          </a:prstGeom>
          <a:solidFill>
            <a:schemeClr val="lt1"/>
          </a:solid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Nhiệm vụ/Người thi hành</a:t>
            </a:r>
            <a:endParaRPr sz="900">
              <a:solidFill>
                <a:srgbClr val="0043B2"/>
              </a:solidFill>
              <a:latin typeface="Arial"/>
              <a:ea typeface="Arial"/>
              <a:cs typeface="Arial"/>
              <a:sym typeface="Arial"/>
            </a:endParaRPr>
          </a:p>
        </p:txBody>
      </p:sp>
      <p:sp>
        <p:nvSpPr>
          <p:cNvPr id="4169" name="Google Shape;4169;p122"/>
          <p:cNvSpPr/>
          <p:nvPr/>
        </p:nvSpPr>
        <p:spPr>
          <a:xfrm>
            <a:off x="5166659" y="3645737"/>
            <a:ext cx="1095749" cy="297558"/>
          </a:xfrm>
          <a:prstGeom prst="roundRect">
            <a:avLst>
              <a:gd fmla="val 19066" name="adj"/>
            </a:avLst>
          </a:prstGeom>
          <a:solidFill>
            <a:schemeClr val="lt1"/>
          </a:solid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Nhiệm vụ/Người thi hành</a:t>
            </a:r>
            <a:endParaRPr sz="900">
              <a:solidFill>
                <a:srgbClr val="0043B2"/>
              </a:solidFill>
              <a:latin typeface="Arial"/>
              <a:ea typeface="Arial"/>
              <a:cs typeface="Arial"/>
              <a:sym typeface="Arial"/>
            </a:endParaRPr>
          </a:p>
        </p:txBody>
      </p:sp>
      <p:cxnSp>
        <p:nvCxnSpPr>
          <p:cNvPr id="4170" name="Google Shape;4170;p122"/>
          <p:cNvCxnSpPr>
            <a:endCxn id="4169" idx="2"/>
          </p:cNvCxnSpPr>
          <p:nvPr/>
        </p:nvCxnSpPr>
        <p:spPr>
          <a:xfrm flipH="1" rot="10800000">
            <a:off x="4537334" y="3943295"/>
            <a:ext cx="1177200" cy="1672200"/>
          </a:xfrm>
          <a:prstGeom prst="straightConnector1">
            <a:avLst/>
          </a:prstGeom>
          <a:noFill/>
          <a:ln cap="flat" cmpd="sng" w="28575">
            <a:solidFill>
              <a:srgbClr val="7F7F7F"/>
            </a:solidFill>
            <a:prstDash val="solid"/>
            <a:miter lim="800000"/>
            <a:headEnd len="sm" w="sm" type="none"/>
            <a:tailEnd len="med" w="med" type="triangle"/>
          </a:ln>
        </p:spPr>
      </p:cxnSp>
      <p:cxnSp>
        <p:nvCxnSpPr>
          <p:cNvPr id="4171" name="Google Shape;4171;p122"/>
          <p:cNvCxnSpPr>
            <a:stCxn id="4165" idx="0"/>
            <a:endCxn id="4168" idx="2"/>
          </p:cNvCxnSpPr>
          <p:nvPr/>
        </p:nvCxnSpPr>
        <p:spPr>
          <a:xfrm flipH="1" rot="10800000">
            <a:off x="4537395" y="4916390"/>
            <a:ext cx="1202100" cy="699000"/>
          </a:xfrm>
          <a:prstGeom prst="straightConnector1">
            <a:avLst/>
          </a:prstGeom>
          <a:noFill/>
          <a:ln cap="flat" cmpd="sng" w="28575">
            <a:solidFill>
              <a:srgbClr val="7F7F7F"/>
            </a:solidFill>
            <a:prstDash val="solid"/>
            <a:miter lim="800000"/>
            <a:headEnd len="sm" w="sm" type="none"/>
            <a:tailEnd len="med" w="med" type="triangle"/>
          </a:ln>
        </p:spPr>
      </p:cxn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6" name="Shape 4176"/>
        <p:cNvGrpSpPr/>
        <p:nvPr/>
      </p:nvGrpSpPr>
      <p:grpSpPr>
        <a:xfrm>
          <a:off x="0" y="0"/>
          <a:ext cx="0" cy="0"/>
          <a:chOff x="0" y="0"/>
          <a:chExt cx="0" cy="0"/>
        </a:xfrm>
      </p:grpSpPr>
      <p:sp>
        <p:nvSpPr>
          <p:cNvPr id="4177" name="Google Shape;4177;p123"/>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Trình quản lý tài nguyên Yarn và kiến trúc tính toán</a:t>
            </a:r>
            <a:endParaRPr/>
          </a:p>
        </p:txBody>
      </p:sp>
      <p:sp>
        <p:nvSpPr>
          <p:cNvPr id="4178" name="Google Shape;4178;p12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Chạy ứng dụng trong YARN</a:t>
            </a:r>
            <a:endParaRPr/>
          </a:p>
        </p:txBody>
      </p:sp>
      <p:sp>
        <p:nvSpPr>
          <p:cNvPr id="4179" name="Google Shape;4179;p12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grpSp>
        <p:nvGrpSpPr>
          <p:cNvPr id="4180" name="Google Shape;4180;p123"/>
          <p:cNvGrpSpPr/>
          <p:nvPr/>
        </p:nvGrpSpPr>
        <p:grpSpPr>
          <a:xfrm>
            <a:off x="1845944" y="2286746"/>
            <a:ext cx="6494033" cy="3758159"/>
            <a:chOff x="1845944" y="2286746"/>
            <a:chExt cx="6494033" cy="3758159"/>
          </a:xfrm>
        </p:grpSpPr>
        <p:grpSp>
          <p:nvGrpSpPr>
            <p:cNvPr id="4181" name="Google Shape;4181;p123"/>
            <p:cNvGrpSpPr/>
            <p:nvPr/>
          </p:nvGrpSpPr>
          <p:grpSpPr>
            <a:xfrm>
              <a:off x="1845944" y="2316602"/>
              <a:ext cx="1152681" cy="1001119"/>
              <a:chOff x="7354849" y="2305961"/>
              <a:chExt cx="1259180" cy="1001119"/>
            </a:xfrm>
          </p:grpSpPr>
          <p:sp>
            <p:nvSpPr>
              <p:cNvPr id="4182" name="Google Shape;4182;p123"/>
              <p:cNvSpPr/>
              <p:nvPr/>
            </p:nvSpPr>
            <p:spPr>
              <a:xfrm>
                <a:off x="7354849" y="2616200"/>
                <a:ext cx="1259180" cy="690880"/>
              </a:xfrm>
              <a:prstGeom prst="roundRect">
                <a:avLst>
                  <a:gd fmla="val 799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183" name="Google Shape;4183;p123"/>
              <p:cNvSpPr/>
              <p:nvPr/>
            </p:nvSpPr>
            <p:spPr>
              <a:xfrm>
                <a:off x="7425266" y="2827906"/>
                <a:ext cx="1101327" cy="411436"/>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Người dùng gửi ứng dụng</a:t>
                </a:r>
                <a:endParaRPr sz="1050">
                  <a:solidFill>
                    <a:srgbClr val="0043B2"/>
                  </a:solidFill>
                  <a:latin typeface="Arial"/>
                  <a:ea typeface="Arial"/>
                  <a:cs typeface="Arial"/>
                  <a:sym typeface="Arial"/>
                </a:endParaRPr>
              </a:p>
            </p:txBody>
          </p:sp>
          <p:sp>
            <p:nvSpPr>
              <p:cNvPr id="4184" name="Google Shape;4184;p123"/>
              <p:cNvSpPr/>
              <p:nvPr/>
            </p:nvSpPr>
            <p:spPr>
              <a:xfrm>
                <a:off x="7404132" y="2305961"/>
                <a:ext cx="1151164" cy="411437"/>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Gateway Node</a:t>
                </a:r>
                <a:endParaRPr/>
              </a:p>
            </p:txBody>
          </p:sp>
        </p:grpSp>
        <p:sp>
          <p:nvSpPr>
            <p:cNvPr id="4185" name="Google Shape;4185;p123"/>
            <p:cNvSpPr/>
            <p:nvPr/>
          </p:nvSpPr>
          <p:spPr>
            <a:xfrm>
              <a:off x="1890634" y="3839665"/>
              <a:ext cx="1058763" cy="652320"/>
            </a:xfrm>
            <a:prstGeom prst="roundRect">
              <a:avLst>
                <a:gd fmla="val 19066" name="adj"/>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Trình quản lý tài nguyên</a:t>
              </a:r>
              <a:endParaRPr sz="1100">
                <a:solidFill>
                  <a:schemeClr val="lt1"/>
                </a:solidFill>
                <a:latin typeface="Arial"/>
                <a:ea typeface="Arial"/>
                <a:cs typeface="Arial"/>
                <a:sym typeface="Arial"/>
              </a:endParaRPr>
            </a:p>
          </p:txBody>
        </p:sp>
        <p:grpSp>
          <p:nvGrpSpPr>
            <p:cNvPr id="4186" name="Google Shape;4186;p123"/>
            <p:cNvGrpSpPr/>
            <p:nvPr/>
          </p:nvGrpSpPr>
          <p:grpSpPr>
            <a:xfrm>
              <a:off x="3909169" y="2286746"/>
              <a:ext cx="2489395" cy="837267"/>
              <a:chOff x="9682944" y="2283238"/>
              <a:chExt cx="2489395" cy="1069562"/>
            </a:xfrm>
          </p:grpSpPr>
          <p:sp>
            <p:nvSpPr>
              <p:cNvPr id="4187" name="Google Shape;4187;p123"/>
              <p:cNvSpPr/>
              <p:nvPr/>
            </p:nvSpPr>
            <p:spPr>
              <a:xfrm>
                <a:off x="9683324" y="2546679"/>
                <a:ext cx="2432830" cy="806121"/>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188" name="Google Shape;4188;p123"/>
              <p:cNvSpPr/>
              <p:nvPr/>
            </p:nvSpPr>
            <p:spPr>
              <a:xfrm>
                <a:off x="9682944" y="2559929"/>
                <a:ext cx="1285929" cy="3243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4189" name="Google Shape;4189;p123"/>
              <p:cNvSpPr/>
              <p:nvPr/>
            </p:nvSpPr>
            <p:spPr>
              <a:xfrm>
                <a:off x="11386546" y="2549844"/>
                <a:ext cx="785793" cy="3243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4190" name="Google Shape;4190;p123"/>
              <p:cNvSpPr/>
              <p:nvPr/>
            </p:nvSpPr>
            <p:spPr>
              <a:xfrm>
                <a:off x="11435816" y="2283238"/>
                <a:ext cx="679994" cy="35385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A</a:t>
                </a:r>
                <a:endParaRPr/>
              </a:p>
            </p:txBody>
          </p:sp>
        </p:grpSp>
        <p:sp>
          <p:nvSpPr>
            <p:cNvPr id="4191" name="Google Shape;4191;p123"/>
            <p:cNvSpPr/>
            <p:nvPr/>
          </p:nvSpPr>
          <p:spPr>
            <a:xfrm>
              <a:off x="3909549" y="3384353"/>
              <a:ext cx="2432830" cy="63104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192" name="Google Shape;4192;p123"/>
            <p:cNvSpPr/>
            <p:nvPr/>
          </p:nvSpPr>
          <p:spPr>
            <a:xfrm>
              <a:off x="3909169" y="3394725"/>
              <a:ext cx="128592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4193" name="Google Shape;4193;p123"/>
            <p:cNvSpPr/>
            <p:nvPr/>
          </p:nvSpPr>
          <p:spPr>
            <a:xfrm>
              <a:off x="5612771" y="3386831"/>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4194" name="Google Shape;4194;p123"/>
            <p:cNvSpPr/>
            <p:nvPr/>
          </p:nvSpPr>
          <p:spPr>
            <a:xfrm>
              <a:off x="5633187" y="3178128"/>
              <a:ext cx="708848"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B </a:t>
              </a:r>
              <a:endParaRPr/>
            </a:p>
          </p:txBody>
        </p:sp>
        <p:grpSp>
          <p:nvGrpSpPr>
            <p:cNvPr id="4195" name="Google Shape;4195;p123"/>
            <p:cNvGrpSpPr/>
            <p:nvPr/>
          </p:nvGrpSpPr>
          <p:grpSpPr>
            <a:xfrm>
              <a:off x="3909169" y="4062290"/>
              <a:ext cx="2489395" cy="972840"/>
              <a:chOff x="9682944" y="2283238"/>
              <a:chExt cx="2489395" cy="1069562"/>
            </a:xfrm>
          </p:grpSpPr>
          <p:sp>
            <p:nvSpPr>
              <p:cNvPr id="4196" name="Google Shape;4196;p123"/>
              <p:cNvSpPr/>
              <p:nvPr/>
            </p:nvSpPr>
            <p:spPr>
              <a:xfrm>
                <a:off x="9683324" y="2546679"/>
                <a:ext cx="2432830" cy="806121"/>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197" name="Google Shape;4197;p123"/>
              <p:cNvSpPr/>
              <p:nvPr/>
            </p:nvSpPr>
            <p:spPr>
              <a:xfrm>
                <a:off x="9682944" y="2559929"/>
                <a:ext cx="1285929" cy="2791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4198" name="Google Shape;4198;p123"/>
              <p:cNvSpPr/>
              <p:nvPr/>
            </p:nvSpPr>
            <p:spPr>
              <a:xfrm>
                <a:off x="11386546" y="2549845"/>
                <a:ext cx="785793" cy="2791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4199" name="Google Shape;4199;p123"/>
              <p:cNvSpPr/>
              <p:nvPr/>
            </p:nvSpPr>
            <p:spPr>
              <a:xfrm>
                <a:off x="11447036" y="2283238"/>
                <a:ext cx="668774" cy="30453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C</a:t>
                </a:r>
                <a:endParaRPr/>
              </a:p>
            </p:txBody>
          </p:sp>
        </p:grpSp>
        <p:grpSp>
          <p:nvGrpSpPr>
            <p:cNvPr id="4200" name="Google Shape;4200;p123"/>
            <p:cNvGrpSpPr/>
            <p:nvPr/>
          </p:nvGrpSpPr>
          <p:grpSpPr>
            <a:xfrm>
              <a:off x="3909169" y="5072065"/>
              <a:ext cx="2489395" cy="972840"/>
              <a:chOff x="3502771" y="5231720"/>
              <a:chExt cx="2489395" cy="972840"/>
            </a:xfrm>
          </p:grpSpPr>
          <p:sp>
            <p:nvSpPr>
              <p:cNvPr id="4201" name="Google Shape;4201;p123"/>
              <p:cNvSpPr/>
              <p:nvPr/>
            </p:nvSpPr>
            <p:spPr>
              <a:xfrm>
                <a:off x="3503151" y="5471338"/>
                <a:ext cx="2432830" cy="733222"/>
              </a:xfrm>
              <a:prstGeom prst="roundRect">
                <a:avLst>
                  <a:gd fmla="val 799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202" name="Google Shape;4202;p123"/>
              <p:cNvSpPr/>
              <p:nvPr/>
            </p:nvSpPr>
            <p:spPr>
              <a:xfrm>
                <a:off x="3502771" y="5483389"/>
                <a:ext cx="128592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Trình quản lý node</a:t>
                </a:r>
                <a:endParaRPr/>
              </a:p>
            </p:txBody>
          </p:sp>
          <p:sp>
            <p:nvSpPr>
              <p:cNvPr id="4203" name="Google Shape;4203;p123"/>
              <p:cNvSpPr/>
              <p:nvPr/>
            </p:nvSpPr>
            <p:spPr>
              <a:xfrm>
                <a:off x="5206373" y="5474217"/>
                <a:ext cx="7857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DataNode</a:t>
                </a:r>
                <a:endParaRPr sz="1050">
                  <a:solidFill>
                    <a:srgbClr val="0043B2"/>
                  </a:solidFill>
                  <a:latin typeface="Arial"/>
                  <a:ea typeface="Arial"/>
                  <a:cs typeface="Arial"/>
                  <a:sym typeface="Arial"/>
                </a:endParaRPr>
              </a:p>
            </p:txBody>
          </p:sp>
          <p:sp>
            <p:nvSpPr>
              <p:cNvPr id="4204" name="Google Shape;4204;p123"/>
              <p:cNvSpPr/>
              <p:nvPr/>
            </p:nvSpPr>
            <p:spPr>
              <a:xfrm>
                <a:off x="5252437" y="5231720"/>
                <a:ext cx="683200"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Node D</a:t>
                </a:r>
                <a:endParaRPr/>
              </a:p>
            </p:txBody>
          </p:sp>
        </p:grpSp>
        <p:sp>
          <p:nvSpPr>
            <p:cNvPr id="4205" name="Google Shape;4205;p123"/>
            <p:cNvSpPr/>
            <p:nvPr/>
          </p:nvSpPr>
          <p:spPr>
            <a:xfrm>
              <a:off x="7285751" y="3839665"/>
              <a:ext cx="1054226" cy="652320"/>
            </a:xfrm>
            <a:prstGeom prst="roundRect">
              <a:avLst>
                <a:gd fmla="val 19066" name="adj"/>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Name</a:t>
              </a:r>
              <a:endParaRPr/>
            </a:p>
            <a:p>
              <a:pPr indent="0" lvl="0" marL="0" marR="0" rtl="0" algn="ctr">
                <a:spcBef>
                  <a:spcPts val="0"/>
                </a:spcBef>
                <a:spcAft>
                  <a:spcPts val="0"/>
                </a:spcAft>
                <a:buNone/>
              </a:pPr>
              <a:r>
                <a:rPr lang="en-US" sz="1100">
                  <a:solidFill>
                    <a:schemeClr val="lt1"/>
                  </a:solidFill>
                  <a:latin typeface="Arial"/>
                  <a:ea typeface="Arial"/>
                  <a:cs typeface="Arial"/>
                  <a:sym typeface="Arial"/>
                </a:rPr>
                <a:t>Node</a:t>
              </a:r>
              <a:endParaRPr/>
            </a:p>
          </p:txBody>
        </p:sp>
        <p:grpSp>
          <p:nvGrpSpPr>
            <p:cNvPr id="4206" name="Google Shape;4206;p123"/>
            <p:cNvGrpSpPr/>
            <p:nvPr/>
          </p:nvGrpSpPr>
          <p:grpSpPr>
            <a:xfrm>
              <a:off x="2944860" y="2807124"/>
              <a:ext cx="951989" cy="2869802"/>
              <a:chOff x="2538462" y="2966779"/>
              <a:chExt cx="951989" cy="2869802"/>
            </a:xfrm>
          </p:grpSpPr>
          <p:grpSp>
            <p:nvGrpSpPr>
              <p:cNvPr id="4207" name="Google Shape;4207;p123"/>
              <p:cNvGrpSpPr/>
              <p:nvPr/>
            </p:nvGrpSpPr>
            <p:grpSpPr>
              <a:xfrm>
                <a:off x="3476830" y="2966779"/>
                <a:ext cx="13621" cy="2869802"/>
                <a:chOff x="3502230" y="3044347"/>
                <a:chExt cx="13621" cy="2869802"/>
              </a:xfrm>
            </p:grpSpPr>
            <p:cxnSp>
              <p:nvCxnSpPr>
                <p:cNvPr id="4208" name="Google Shape;4208;p123"/>
                <p:cNvCxnSpPr/>
                <p:nvPr/>
              </p:nvCxnSpPr>
              <p:spPr>
                <a:xfrm flipH="1">
                  <a:off x="3503151" y="3044347"/>
                  <a:ext cx="12700" cy="2869802"/>
                </a:xfrm>
                <a:prstGeom prst="bentConnector3">
                  <a:avLst>
                    <a:gd fmla="val 4000000" name="adj1"/>
                  </a:avLst>
                </a:prstGeom>
                <a:noFill/>
                <a:ln cap="flat" cmpd="sng" w="12700">
                  <a:solidFill>
                    <a:srgbClr val="0043B2"/>
                  </a:solidFill>
                  <a:prstDash val="solid"/>
                  <a:miter lim="800000"/>
                  <a:headEnd len="med" w="med" type="triangle"/>
                  <a:tailEnd len="med" w="med" type="triangle"/>
                </a:ln>
              </p:spPr>
            </p:cxnSp>
            <p:cxnSp>
              <p:nvCxnSpPr>
                <p:cNvPr id="4209" name="Google Shape;4209;p123"/>
                <p:cNvCxnSpPr/>
                <p:nvPr/>
              </p:nvCxnSpPr>
              <p:spPr>
                <a:xfrm flipH="1">
                  <a:off x="3502230" y="3971966"/>
                  <a:ext cx="12700" cy="968645"/>
                </a:xfrm>
                <a:prstGeom prst="bentConnector3">
                  <a:avLst>
                    <a:gd fmla="val 4000000" name="adj1"/>
                  </a:avLst>
                </a:prstGeom>
                <a:noFill/>
                <a:ln cap="flat" cmpd="sng" w="12700">
                  <a:solidFill>
                    <a:srgbClr val="0043B2"/>
                  </a:solidFill>
                  <a:prstDash val="solid"/>
                  <a:miter lim="800000"/>
                  <a:headEnd len="med" w="med" type="triangle"/>
                  <a:tailEnd len="med" w="med" type="triangle"/>
                </a:ln>
              </p:spPr>
            </p:cxnSp>
          </p:grpSp>
          <p:cxnSp>
            <p:nvCxnSpPr>
              <p:cNvPr id="4210" name="Google Shape;4210;p123"/>
              <p:cNvCxnSpPr/>
              <p:nvPr/>
            </p:nvCxnSpPr>
            <p:spPr>
              <a:xfrm>
                <a:off x="2538462" y="4325480"/>
                <a:ext cx="416101" cy="0"/>
              </a:xfrm>
              <a:prstGeom prst="straightConnector1">
                <a:avLst/>
              </a:prstGeom>
              <a:noFill/>
              <a:ln cap="flat" cmpd="sng" w="12700">
                <a:solidFill>
                  <a:srgbClr val="0043B2"/>
                </a:solidFill>
                <a:prstDash val="solid"/>
                <a:miter lim="800000"/>
                <a:headEnd len="sm" w="sm" type="none"/>
                <a:tailEnd len="sm" w="sm" type="none"/>
              </a:ln>
            </p:spPr>
          </p:cxnSp>
        </p:grpSp>
        <p:grpSp>
          <p:nvGrpSpPr>
            <p:cNvPr id="4211" name="Google Shape;4211;p123"/>
            <p:cNvGrpSpPr/>
            <p:nvPr/>
          </p:nvGrpSpPr>
          <p:grpSpPr>
            <a:xfrm>
              <a:off x="6340537" y="2791884"/>
              <a:ext cx="945214" cy="2869802"/>
              <a:chOff x="5934139" y="2951539"/>
              <a:chExt cx="945214" cy="2869802"/>
            </a:xfrm>
          </p:grpSpPr>
          <p:grpSp>
            <p:nvGrpSpPr>
              <p:cNvPr id="4212" name="Google Shape;4212;p123"/>
              <p:cNvGrpSpPr/>
              <p:nvPr/>
            </p:nvGrpSpPr>
            <p:grpSpPr>
              <a:xfrm rot="10800000">
                <a:off x="5934139" y="2951539"/>
                <a:ext cx="12700" cy="2869802"/>
                <a:chOff x="3503151" y="2907187"/>
                <a:chExt cx="12700" cy="2869802"/>
              </a:xfrm>
            </p:grpSpPr>
            <p:cxnSp>
              <p:nvCxnSpPr>
                <p:cNvPr id="4213" name="Google Shape;4213;p123"/>
                <p:cNvCxnSpPr/>
                <p:nvPr/>
              </p:nvCxnSpPr>
              <p:spPr>
                <a:xfrm flipH="1">
                  <a:off x="3503151" y="2907187"/>
                  <a:ext cx="12700" cy="2869802"/>
                </a:xfrm>
                <a:prstGeom prst="bentConnector3">
                  <a:avLst>
                    <a:gd fmla="val -23241638" name="adj1"/>
                  </a:avLst>
                </a:prstGeom>
                <a:noFill/>
                <a:ln cap="flat" cmpd="sng" w="12700">
                  <a:solidFill>
                    <a:srgbClr val="0043B2"/>
                  </a:solidFill>
                  <a:prstDash val="solid"/>
                  <a:miter lim="800000"/>
                  <a:headEnd len="med" w="med" type="triangle"/>
                  <a:tailEnd len="med" w="med" type="triangle"/>
                </a:ln>
              </p:spPr>
            </p:cxnSp>
            <p:cxnSp>
              <p:nvCxnSpPr>
                <p:cNvPr id="4214" name="Google Shape;4214;p123"/>
                <p:cNvCxnSpPr/>
                <p:nvPr/>
              </p:nvCxnSpPr>
              <p:spPr>
                <a:xfrm flipH="1">
                  <a:off x="3503151" y="3859528"/>
                  <a:ext cx="12700" cy="968645"/>
                </a:xfrm>
                <a:prstGeom prst="bentConnector3">
                  <a:avLst>
                    <a:gd fmla="val -23241638" name="adj1"/>
                  </a:avLst>
                </a:prstGeom>
                <a:noFill/>
                <a:ln cap="flat" cmpd="sng" w="12700">
                  <a:solidFill>
                    <a:srgbClr val="0043B2"/>
                  </a:solidFill>
                  <a:prstDash val="solid"/>
                  <a:miter lim="800000"/>
                  <a:headEnd len="med" w="med" type="triangle"/>
                  <a:tailEnd len="med" w="med" type="triangle"/>
                </a:ln>
              </p:spPr>
            </p:cxnSp>
          </p:grpSp>
          <p:cxnSp>
            <p:nvCxnSpPr>
              <p:cNvPr id="4215" name="Google Shape;4215;p123"/>
              <p:cNvCxnSpPr/>
              <p:nvPr/>
            </p:nvCxnSpPr>
            <p:spPr>
              <a:xfrm>
                <a:off x="6463252" y="4325480"/>
                <a:ext cx="416101" cy="0"/>
              </a:xfrm>
              <a:prstGeom prst="straightConnector1">
                <a:avLst/>
              </a:prstGeom>
              <a:noFill/>
              <a:ln cap="flat" cmpd="sng" w="12700">
                <a:solidFill>
                  <a:srgbClr val="0043B2"/>
                </a:solidFill>
                <a:prstDash val="solid"/>
                <a:miter lim="800000"/>
                <a:headEnd len="sm" w="sm" type="none"/>
                <a:tailEnd len="sm" w="sm" type="none"/>
              </a:ln>
            </p:spPr>
          </p:cxnSp>
        </p:grpSp>
        <p:cxnSp>
          <p:nvCxnSpPr>
            <p:cNvPr id="4216" name="Google Shape;4216;p123"/>
            <p:cNvCxnSpPr>
              <a:stCxn id="4183" idx="2"/>
              <a:endCxn id="4185" idx="0"/>
            </p:cNvCxnSpPr>
            <p:nvPr/>
          </p:nvCxnSpPr>
          <p:spPr>
            <a:xfrm>
              <a:off x="2414495" y="3249983"/>
              <a:ext cx="5400" cy="589800"/>
            </a:xfrm>
            <a:prstGeom prst="straightConnector1">
              <a:avLst/>
            </a:prstGeom>
            <a:noFill/>
            <a:ln cap="flat" cmpd="sng" w="28575">
              <a:solidFill>
                <a:schemeClr val="accent2"/>
              </a:solidFill>
              <a:prstDash val="solid"/>
              <a:miter lim="800000"/>
              <a:headEnd len="sm" w="sm" type="none"/>
              <a:tailEnd len="med" w="med" type="triangle"/>
            </a:ln>
          </p:spPr>
        </p:cxnSp>
      </p:grpSp>
      <p:grpSp>
        <p:nvGrpSpPr>
          <p:cNvPr id="4217" name="Google Shape;4217;p123"/>
          <p:cNvGrpSpPr/>
          <p:nvPr/>
        </p:nvGrpSpPr>
        <p:grpSpPr>
          <a:xfrm>
            <a:off x="1845944" y="4803010"/>
            <a:ext cx="1152681" cy="1047676"/>
            <a:chOff x="7354849" y="2290039"/>
            <a:chExt cx="1259180" cy="1017041"/>
          </a:xfrm>
        </p:grpSpPr>
        <p:sp>
          <p:nvSpPr>
            <p:cNvPr id="4218" name="Google Shape;4218;p123"/>
            <p:cNvSpPr/>
            <p:nvPr/>
          </p:nvSpPr>
          <p:spPr>
            <a:xfrm>
              <a:off x="7354849" y="2616200"/>
              <a:ext cx="1259180" cy="690880"/>
            </a:xfrm>
            <a:prstGeom prst="roundRect">
              <a:avLst>
                <a:gd fmla="val 799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219" name="Google Shape;4219;p123"/>
            <p:cNvSpPr/>
            <p:nvPr/>
          </p:nvSpPr>
          <p:spPr>
            <a:xfrm>
              <a:off x="7425266" y="2836093"/>
              <a:ext cx="1100865" cy="336049"/>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Người dùng gửi ứng dụng</a:t>
              </a:r>
              <a:endParaRPr sz="1050">
                <a:solidFill>
                  <a:srgbClr val="0043B2"/>
                </a:solidFill>
                <a:latin typeface="Arial"/>
                <a:ea typeface="Arial"/>
                <a:cs typeface="Arial"/>
                <a:sym typeface="Arial"/>
              </a:endParaRPr>
            </a:p>
          </p:txBody>
        </p:sp>
        <p:sp>
          <p:nvSpPr>
            <p:cNvPr id="4220" name="Google Shape;4220;p123"/>
            <p:cNvSpPr/>
            <p:nvPr/>
          </p:nvSpPr>
          <p:spPr>
            <a:xfrm>
              <a:off x="7404132" y="2290039"/>
              <a:ext cx="1122461" cy="427359"/>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Gateway Node</a:t>
              </a:r>
              <a:endParaRPr/>
            </a:p>
          </p:txBody>
        </p:sp>
      </p:grpSp>
      <p:sp>
        <p:nvSpPr>
          <p:cNvPr id="4221" name="Google Shape;4221;p123"/>
          <p:cNvSpPr/>
          <p:nvPr/>
        </p:nvSpPr>
        <p:spPr>
          <a:xfrm>
            <a:off x="3989520" y="5615390"/>
            <a:ext cx="1095749" cy="345740"/>
          </a:xfrm>
          <a:prstGeom prst="roundRect">
            <a:avLst>
              <a:gd fmla="val 19066" name="adj"/>
            </a:avLst>
          </a:prstGeom>
          <a:solidFill>
            <a:schemeClr val="lt1"/>
          </a:solidFill>
          <a:ln cap="flat" cmpd="sng" w="381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1F3864"/>
                </a:solidFill>
                <a:latin typeface="Arial"/>
                <a:ea typeface="Arial"/>
                <a:cs typeface="Arial"/>
                <a:sym typeface="Arial"/>
              </a:rPr>
              <a:t>Application</a:t>
            </a:r>
            <a:endParaRPr/>
          </a:p>
          <a:p>
            <a:pPr indent="0" lvl="0" marL="0" marR="0" rtl="0" algn="ctr">
              <a:spcBef>
                <a:spcPts val="0"/>
              </a:spcBef>
              <a:spcAft>
                <a:spcPts val="0"/>
              </a:spcAft>
              <a:buNone/>
            </a:pPr>
            <a:r>
              <a:rPr lang="en-US" sz="1050">
                <a:solidFill>
                  <a:srgbClr val="1F3864"/>
                </a:solidFill>
                <a:latin typeface="Arial"/>
                <a:ea typeface="Arial"/>
                <a:cs typeface="Arial"/>
                <a:sym typeface="Arial"/>
              </a:rPr>
              <a:t>Master 2</a:t>
            </a:r>
            <a:endParaRPr/>
          </a:p>
        </p:txBody>
      </p:sp>
      <p:cxnSp>
        <p:nvCxnSpPr>
          <p:cNvPr id="4222" name="Google Shape;4222;p123"/>
          <p:cNvCxnSpPr>
            <a:stCxn id="4219" idx="0"/>
          </p:cNvCxnSpPr>
          <p:nvPr/>
        </p:nvCxnSpPr>
        <p:spPr>
          <a:xfrm rot="10800000">
            <a:off x="2403783" y="4500312"/>
            <a:ext cx="10500" cy="865200"/>
          </a:xfrm>
          <a:prstGeom prst="straightConnector1">
            <a:avLst/>
          </a:prstGeom>
          <a:noFill/>
          <a:ln cap="flat" cmpd="sng" w="28575">
            <a:solidFill>
              <a:srgbClr val="7F7F7F"/>
            </a:solidFill>
            <a:prstDash val="solid"/>
            <a:miter lim="800000"/>
            <a:headEnd len="sm" w="sm" type="none"/>
            <a:tailEnd len="med" w="med" type="triangle"/>
          </a:ln>
        </p:spPr>
      </p:cxnSp>
      <p:cxnSp>
        <p:nvCxnSpPr>
          <p:cNvPr id="4223" name="Google Shape;4223;p123"/>
          <p:cNvCxnSpPr>
            <a:endCxn id="4221" idx="1"/>
          </p:cNvCxnSpPr>
          <p:nvPr/>
        </p:nvCxnSpPr>
        <p:spPr>
          <a:xfrm>
            <a:off x="2949420" y="4165860"/>
            <a:ext cx="1040100" cy="1622400"/>
          </a:xfrm>
          <a:prstGeom prst="straightConnector1">
            <a:avLst/>
          </a:prstGeom>
          <a:noFill/>
          <a:ln cap="flat" cmpd="sng" w="28575">
            <a:solidFill>
              <a:srgbClr val="7F7F7F"/>
            </a:solidFill>
            <a:prstDash val="solid"/>
            <a:miter lim="800000"/>
            <a:headEnd len="med" w="med" type="triangle"/>
            <a:tailEnd len="med" w="med" type="triangle"/>
          </a:ln>
        </p:spPr>
      </p:cxnSp>
      <p:sp>
        <p:nvSpPr>
          <p:cNvPr id="4224" name="Google Shape;4224;p123"/>
          <p:cNvSpPr/>
          <p:nvPr/>
        </p:nvSpPr>
        <p:spPr>
          <a:xfrm>
            <a:off x="5191673" y="4618873"/>
            <a:ext cx="1095749" cy="297558"/>
          </a:xfrm>
          <a:prstGeom prst="roundRect">
            <a:avLst>
              <a:gd fmla="val 19066" name="adj"/>
            </a:avLst>
          </a:prstGeom>
          <a:solidFill>
            <a:schemeClr val="lt1"/>
          </a:solid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Nhiệm vụ/Người thi hành</a:t>
            </a:r>
            <a:endParaRPr sz="900">
              <a:solidFill>
                <a:srgbClr val="0043B2"/>
              </a:solidFill>
              <a:latin typeface="Arial"/>
              <a:ea typeface="Arial"/>
              <a:cs typeface="Arial"/>
              <a:sym typeface="Arial"/>
            </a:endParaRPr>
          </a:p>
        </p:txBody>
      </p:sp>
      <p:sp>
        <p:nvSpPr>
          <p:cNvPr id="4225" name="Google Shape;4225;p123"/>
          <p:cNvSpPr/>
          <p:nvPr/>
        </p:nvSpPr>
        <p:spPr>
          <a:xfrm>
            <a:off x="5166659" y="3645737"/>
            <a:ext cx="1095749" cy="297558"/>
          </a:xfrm>
          <a:prstGeom prst="roundRect">
            <a:avLst>
              <a:gd fmla="val 19066" name="adj"/>
            </a:avLst>
          </a:prstGeom>
          <a:solidFill>
            <a:schemeClr val="lt1"/>
          </a:solid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Nhiệm vụ/Người thi hành</a:t>
            </a:r>
            <a:endParaRPr sz="900">
              <a:solidFill>
                <a:srgbClr val="0043B2"/>
              </a:solidFill>
              <a:latin typeface="Arial"/>
              <a:ea typeface="Arial"/>
              <a:cs typeface="Arial"/>
              <a:sym typeface="Arial"/>
            </a:endParaRPr>
          </a:p>
        </p:txBody>
      </p:sp>
      <p:cxnSp>
        <p:nvCxnSpPr>
          <p:cNvPr id="4226" name="Google Shape;4226;p123"/>
          <p:cNvCxnSpPr>
            <a:endCxn id="4225" idx="2"/>
          </p:cNvCxnSpPr>
          <p:nvPr/>
        </p:nvCxnSpPr>
        <p:spPr>
          <a:xfrm flipH="1" rot="10800000">
            <a:off x="4537334" y="3943295"/>
            <a:ext cx="1177200" cy="1672200"/>
          </a:xfrm>
          <a:prstGeom prst="straightConnector1">
            <a:avLst/>
          </a:prstGeom>
          <a:noFill/>
          <a:ln cap="flat" cmpd="sng" w="28575">
            <a:solidFill>
              <a:srgbClr val="7F7F7F"/>
            </a:solidFill>
            <a:prstDash val="solid"/>
            <a:miter lim="800000"/>
            <a:headEnd len="sm" w="sm" type="none"/>
            <a:tailEnd len="med" w="med" type="triangle"/>
          </a:ln>
        </p:spPr>
      </p:cxnSp>
      <p:cxnSp>
        <p:nvCxnSpPr>
          <p:cNvPr id="4227" name="Google Shape;4227;p123"/>
          <p:cNvCxnSpPr>
            <a:stCxn id="4221" idx="0"/>
            <a:endCxn id="4224" idx="2"/>
          </p:cNvCxnSpPr>
          <p:nvPr/>
        </p:nvCxnSpPr>
        <p:spPr>
          <a:xfrm flipH="1" rot="10800000">
            <a:off x="4537395" y="4916390"/>
            <a:ext cx="1202100" cy="699000"/>
          </a:xfrm>
          <a:prstGeom prst="straightConnector1">
            <a:avLst/>
          </a:prstGeom>
          <a:noFill/>
          <a:ln cap="flat" cmpd="sng" w="28575">
            <a:solidFill>
              <a:srgbClr val="7F7F7F"/>
            </a:solidFill>
            <a:prstDash val="solid"/>
            <a:miter lim="800000"/>
            <a:headEnd len="sm" w="sm" type="none"/>
            <a:tailEnd len="med" w="med" type="triangl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2" name="Shape 4232"/>
        <p:cNvGrpSpPr/>
        <p:nvPr/>
      </p:nvGrpSpPr>
      <p:grpSpPr>
        <a:xfrm>
          <a:off x="0" y="0"/>
          <a:ext cx="0" cy="0"/>
          <a:chOff x="0" y="0"/>
          <a:chExt cx="0" cy="0"/>
        </a:xfrm>
      </p:grpSpPr>
      <p:sp>
        <p:nvSpPr>
          <p:cNvPr id="4233" name="Google Shape;4233;p124"/>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Trình quản lý tài nguyên Yarn và kiến trúc tính toán</a:t>
            </a:r>
            <a:endParaRPr/>
          </a:p>
        </p:txBody>
      </p:sp>
      <p:sp>
        <p:nvSpPr>
          <p:cNvPr id="4234" name="Google Shape;4234;p12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Dòng lệnh YARN</a:t>
            </a:r>
            <a:endParaRPr/>
          </a:p>
        </p:txBody>
      </p:sp>
      <p:sp>
        <p:nvSpPr>
          <p:cNvPr id="4235" name="Google Shape;4235;p12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4236" name="Google Shape;4236;p12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Cú pháp cơ bản: </a:t>
            </a:r>
            <a:r>
              <a:rPr lang="en-US">
                <a:latin typeface="Arial"/>
                <a:ea typeface="Arial"/>
                <a:cs typeface="Arial"/>
                <a:sym typeface="Arial"/>
              </a:rPr>
              <a:t>yarn &lt;lệnh con&gt;  &lt;args&gt;</a:t>
            </a:r>
            <a:endParaRPr/>
          </a:p>
          <a:p>
            <a:pPr indent="-177800" lvl="0" marL="177800" rtl="0" algn="l">
              <a:lnSpc>
                <a:spcPct val="128571"/>
              </a:lnSpc>
              <a:spcBef>
                <a:spcPts val="1000"/>
              </a:spcBef>
              <a:spcAft>
                <a:spcPts val="0"/>
              </a:spcAft>
              <a:buClr>
                <a:srgbClr val="262626"/>
              </a:buClr>
              <a:buSzPts val="1400"/>
              <a:buFont typeface="Arial"/>
              <a:buChar char="•"/>
            </a:pPr>
            <a:r>
              <a:rPr lang="en-US">
                <a:latin typeface="Arial"/>
                <a:ea typeface="Arial"/>
                <a:cs typeface="Arial"/>
                <a:sym typeface="Arial"/>
              </a:rPr>
              <a:t>yarn application –list</a:t>
            </a:r>
            <a:endParaRPr/>
          </a:p>
          <a:p>
            <a:pPr indent="-182563" lvl="1" marL="360363" rtl="0" algn="l">
              <a:lnSpc>
                <a:spcPct val="138461"/>
              </a:lnSpc>
              <a:spcBef>
                <a:spcPts val="500"/>
              </a:spcBef>
              <a:spcAft>
                <a:spcPts val="0"/>
              </a:spcAft>
              <a:buClr>
                <a:srgbClr val="262626"/>
              </a:buClr>
              <a:buSzPts val="1040"/>
              <a:buChar char="•"/>
            </a:pPr>
            <a:r>
              <a:rPr lang="en-US"/>
              <a:t>Để xem tất cả các ứng dụng do YARN quản lý hiện đang chạy trên cụm</a:t>
            </a:r>
            <a:endParaRPr/>
          </a:p>
          <a:p>
            <a:pPr indent="-177800" lvl="0" marL="177800" rtl="0" algn="l">
              <a:lnSpc>
                <a:spcPct val="128571"/>
              </a:lnSpc>
              <a:spcBef>
                <a:spcPts val="1000"/>
              </a:spcBef>
              <a:spcAft>
                <a:spcPts val="0"/>
              </a:spcAft>
              <a:buClr>
                <a:srgbClr val="262626"/>
              </a:buClr>
              <a:buSzPts val="1400"/>
              <a:buFont typeface="Arial"/>
              <a:buChar char="•"/>
            </a:pPr>
            <a:r>
              <a:rPr lang="en-US">
                <a:latin typeface="Arial"/>
                <a:ea typeface="Arial"/>
                <a:cs typeface="Arial"/>
                <a:sym typeface="Arial"/>
              </a:rPr>
              <a:t>yarn application –status &lt;app-id&gt;</a:t>
            </a:r>
            <a:endParaRPr/>
          </a:p>
          <a:p>
            <a:pPr indent="-182563" lvl="1" marL="360363" rtl="0" algn="l">
              <a:lnSpc>
                <a:spcPct val="138461"/>
              </a:lnSpc>
              <a:spcBef>
                <a:spcPts val="500"/>
              </a:spcBef>
              <a:spcAft>
                <a:spcPts val="0"/>
              </a:spcAft>
              <a:buClr>
                <a:srgbClr val="262626"/>
              </a:buClr>
              <a:buSzPts val="1040"/>
              <a:buChar char="•"/>
            </a:pPr>
            <a:r>
              <a:rPr lang="en-US"/>
              <a:t>Để hiển thị trạng thái của một ứng dụng riêng lẻ</a:t>
            </a:r>
            <a:endParaRPr/>
          </a:p>
          <a:p>
            <a:pPr indent="-177800" lvl="0" marL="177800" rtl="0" algn="l">
              <a:lnSpc>
                <a:spcPct val="128571"/>
              </a:lnSpc>
              <a:spcBef>
                <a:spcPts val="1000"/>
              </a:spcBef>
              <a:spcAft>
                <a:spcPts val="0"/>
              </a:spcAft>
              <a:buClr>
                <a:srgbClr val="262626"/>
              </a:buClr>
              <a:buSzPts val="1400"/>
              <a:buFont typeface="Arial"/>
              <a:buChar char="•"/>
            </a:pPr>
            <a:r>
              <a:rPr lang="en-US">
                <a:latin typeface="Arial"/>
                <a:ea typeface="Arial"/>
                <a:cs typeface="Arial"/>
                <a:sym typeface="Arial"/>
              </a:rPr>
              <a:t>yarn application –kill &lt;app-id&gt;</a:t>
            </a:r>
            <a:endParaRPr/>
          </a:p>
          <a:p>
            <a:pPr indent="-182563" lvl="1" marL="360363" rtl="0" algn="l">
              <a:lnSpc>
                <a:spcPct val="138461"/>
              </a:lnSpc>
              <a:spcBef>
                <a:spcPts val="500"/>
              </a:spcBef>
              <a:spcAft>
                <a:spcPts val="0"/>
              </a:spcAft>
              <a:buClr>
                <a:srgbClr val="262626"/>
              </a:buClr>
              <a:buSzPts val="1040"/>
              <a:buChar char="•"/>
            </a:pPr>
            <a:r>
              <a:rPr lang="en-US"/>
              <a:t>Để tắt một ứng dụng đang chạy được xác định bởi id ứng dụng</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1" name="Shape 4241"/>
        <p:cNvGrpSpPr/>
        <p:nvPr/>
      </p:nvGrpSpPr>
      <p:grpSpPr>
        <a:xfrm>
          <a:off x="0" y="0"/>
          <a:ext cx="0" cy="0"/>
          <a:chOff x="0" y="0"/>
          <a:chExt cx="0" cy="0"/>
        </a:xfrm>
      </p:grpSpPr>
      <p:sp>
        <p:nvSpPr>
          <p:cNvPr id="4242" name="Google Shape;4242;p125"/>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Trình quản lý tài nguyên Yarn và kiến trúc tính toán</a:t>
            </a:r>
            <a:endParaRPr/>
          </a:p>
        </p:txBody>
      </p:sp>
      <p:sp>
        <p:nvSpPr>
          <p:cNvPr id="4243" name="Google Shape;4243;p125"/>
          <p:cNvSpPr txBox="1"/>
          <p:nvPr>
            <p:ph idx="2" type="body"/>
          </p:nvPr>
        </p:nvSpPr>
        <p:spPr>
          <a:xfrm>
            <a:off x="535872" y="1523052"/>
            <a:ext cx="951109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t>Giao diện người dùng web ứng dụng YARN</a:t>
            </a:r>
            <a:endParaRPr sz="3000"/>
          </a:p>
        </p:txBody>
      </p:sp>
      <p:sp>
        <p:nvSpPr>
          <p:cNvPr id="4244" name="Google Shape;4244;p12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4245" name="Google Shape;4245;p12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Cung cấp GUI dựa trên trình duyệt để xem trạng thái của các ứng dụng đang chạy YARN</a:t>
            </a:r>
            <a:endParaRPr/>
          </a:p>
          <a:p>
            <a:pPr indent="-177800" lvl="0" marL="177800" rtl="0" algn="l">
              <a:lnSpc>
                <a:spcPct val="128571"/>
              </a:lnSpc>
              <a:spcBef>
                <a:spcPts val="1000"/>
              </a:spcBef>
              <a:spcAft>
                <a:spcPts val="0"/>
              </a:spcAft>
              <a:buClr>
                <a:srgbClr val="262626"/>
              </a:buClr>
              <a:buSzPts val="1400"/>
              <a:buFont typeface="Arial"/>
              <a:buChar char="•"/>
            </a:pPr>
            <a:r>
              <a:rPr lang="en-US"/>
              <a:t>Xem tệp nhật ký</a:t>
            </a:r>
            <a:endParaRPr/>
          </a:p>
        </p:txBody>
      </p:sp>
      <p:pic>
        <p:nvPicPr>
          <p:cNvPr descr="Monitoring YARN applications with web GUI - YARN Essentials" id="4246" name="Google Shape;4246;p125"/>
          <p:cNvPicPr preferRelativeResize="0"/>
          <p:nvPr/>
        </p:nvPicPr>
        <p:blipFill rotWithShape="1">
          <a:blip r:embed="rId3">
            <a:alphaModFix/>
          </a:blip>
          <a:srcRect b="0" l="0" r="0" t="0"/>
          <a:stretch/>
        </p:blipFill>
        <p:spPr>
          <a:xfrm>
            <a:off x="958430" y="3429000"/>
            <a:ext cx="7951412" cy="266427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1" name="Shape 4251"/>
        <p:cNvGrpSpPr/>
        <p:nvPr/>
      </p:nvGrpSpPr>
      <p:grpSpPr>
        <a:xfrm>
          <a:off x="0" y="0"/>
          <a:ext cx="0" cy="0"/>
          <a:chOff x="0" y="0"/>
          <a:chExt cx="0" cy="0"/>
        </a:xfrm>
      </p:grpSpPr>
      <p:sp>
        <p:nvSpPr>
          <p:cNvPr id="4252" name="Google Shape;4252;p126"/>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Trình quản lý tài nguyên Yarn và kiến trúc tính toán</a:t>
            </a:r>
            <a:endParaRPr/>
          </a:p>
        </p:txBody>
      </p:sp>
      <p:sp>
        <p:nvSpPr>
          <p:cNvPr id="4253" name="Google Shape;4253;p12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Tổng hợp nhật ký ứng dụng YARN</a:t>
            </a:r>
            <a:endParaRPr/>
          </a:p>
        </p:txBody>
      </p:sp>
      <p:sp>
        <p:nvSpPr>
          <p:cNvPr id="4254" name="Google Shape;4254;p12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4255" name="Google Shape;4255;p126"/>
          <p:cNvSpPr txBox="1"/>
          <p:nvPr>
            <p:ph idx="4" type="body"/>
          </p:nvPr>
        </p:nvSpPr>
        <p:spPr>
          <a:xfrm>
            <a:off x="535872" y="2226568"/>
            <a:ext cx="45720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YARN cung cấp dịch vụ tổng hợp nhật ký ứng dụng</a:t>
            </a:r>
            <a:endParaRPr/>
          </a:p>
          <a:p>
            <a:pPr indent="-182563" lvl="1" marL="360363" rtl="0" algn="l">
              <a:lnSpc>
                <a:spcPct val="138461"/>
              </a:lnSpc>
              <a:spcBef>
                <a:spcPts val="500"/>
              </a:spcBef>
              <a:spcAft>
                <a:spcPts val="0"/>
              </a:spcAft>
              <a:buClr>
                <a:srgbClr val="262626"/>
              </a:buClr>
              <a:buSzPts val="1040"/>
              <a:buChar char="•"/>
            </a:pPr>
            <a:r>
              <a:rPr lang="en-US"/>
              <a:t>Được đề xuất (được bật theo mặc định trong bản phân phối Cloudera)</a:t>
            </a:r>
            <a:endParaRPr/>
          </a:p>
          <a:p>
            <a:pPr indent="-177800" lvl="0" marL="177800" rtl="0" algn="l">
              <a:lnSpc>
                <a:spcPct val="128571"/>
              </a:lnSpc>
              <a:spcBef>
                <a:spcPts val="1000"/>
              </a:spcBef>
              <a:spcAft>
                <a:spcPts val="0"/>
              </a:spcAft>
              <a:buClr>
                <a:srgbClr val="262626"/>
              </a:buClr>
              <a:buSzPts val="1400"/>
              <a:buFont typeface="Arial"/>
              <a:buChar char="•"/>
            </a:pPr>
            <a:r>
              <a:rPr lang="en-US"/>
              <a:t>Khi tính năng tổng hợp nhật ký YARN khả dụng:</a:t>
            </a:r>
            <a:endParaRPr/>
          </a:p>
          <a:p>
            <a:pPr indent="-182563" lvl="1" marL="360363" rtl="0" algn="l">
              <a:lnSpc>
                <a:spcPct val="138461"/>
              </a:lnSpc>
              <a:spcBef>
                <a:spcPts val="500"/>
              </a:spcBef>
              <a:spcAft>
                <a:spcPts val="0"/>
              </a:spcAft>
              <a:buClr>
                <a:srgbClr val="262626"/>
              </a:buClr>
              <a:buSzPts val="1040"/>
              <a:buChar char="•"/>
            </a:pPr>
            <a:r>
              <a:rPr lang="en-US"/>
              <a:t>Các tệp nhật ký vùng chứa được di chuyển từ /var/log/Hadoop-yarn/container HDFS của máy chủ NodeManager khi ứng dụng hoàn tất</a:t>
            </a:r>
            <a:endParaRPr/>
          </a:p>
          <a:p>
            <a:pPr indent="-182563" lvl="1" marL="360363" rtl="0" algn="l">
              <a:lnSpc>
                <a:spcPct val="138461"/>
              </a:lnSpc>
              <a:spcBef>
                <a:spcPts val="500"/>
              </a:spcBef>
              <a:spcAft>
                <a:spcPts val="0"/>
              </a:spcAft>
              <a:buClr>
                <a:srgbClr val="262626"/>
              </a:buClr>
              <a:buSzPts val="1040"/>
              <a:buChar char="•"/>
            </a:pPr>
            <a:r>
              <a:rPr lang="en-US"/>
              <a:t>Mặc định HDFS directory /tmp/logs</a:t>
            </a:r>
            <a:endParaRPr/>
          </a:p>
          <a:p>
            <a:pPr indent="-177800" lvl="0" marL="177800" rtl="0" algn="l">
              <a:lnSpc>
                <a:spcPct val="128571"/>
              </a:lnSpc>
              <a:spcBef>
                <a:spcPts val="1000"/>
              </a:spcBef>
              <a:spcAft>
                <a:spcPts val="0"/>
              </a:spcAft>
              <a:buClr>
                <a:srgbClr val="262626"/>
              </a:buClr>
              <a:buSzPts val="1400"/>
              <a:buFont typeface="Arial"/>
              <a:buChar char="•"/>
            </a:pPr>
            <a:r>
              <a:rPr lang="en-US"/>
              <a:t>Lưu giữ nhật ký ứng dụng YARN tổng hợp</a:t>
            </a:r>
            <a:endParaRPr/>
          </a:p>
          <a:p>
            <a:pPr indent="-182563" lvl="1" marL="360363" rtl="0" algn="l">
              <a:lnSpc>
                <a:spcPct val="138461"/>
              </a:lnSpc>
              <a:spcBef>
                <a:spcPts val="500"/>
              </a:spcBef>
              <a:spcAft>
                <a:spcPts val="0"/>
              </a:spcAft>
              <a:buClr>
                <a:srgbClr val="262626"/>
              </a:buClr>
              <a:buSzPts val="1040"/>
              <a:buChar char="•"/>
            </a:pPr>
            <a:r>
              <a:rPr lang="en-US"/>
              <a:t>CM mặc định: 7 ngày</a:t>
            </a:r>
            <a:endParaRPr/>
          </a:p>
        </p:txBody>
      </p:sp>
      <p:grpSp>
        <p:nvGrpSpPr>
          <p:cNvPr id="4256" name="Google Shape;4256;p126"/>
          <p:cNvGrpSpPr/>
          <p:nvPr/>
        </p:nvGrpSpPr>
        <p:grpSpPr>
          <a:xfrm>
            <a:off x="5357164" y="2547126"/>
            <a:ext cx="3685236" cy="3596840"/>
            <a:chOff x="5357164" y="2470926"/>
            <a:chExt cx="3685236" cy="3596840"/>
          </a:xfrm>
        </p:grpSpPr>
        <p:grpSp>
          <p:nvGrpSpPr>
            <p:cNvPr id="4257" name="Google Shape;4257;p126"/>
            <p:cNvGrpSpPr/>
            <p:nvPr/>
          </p:nvGrpSpPr>
          <p:grpSpPr>
            <a:xfrm>
              <a:off x="6039364" y="2470926"/>
              <a:ext cx="2412966" cy="856886"/>
              <a:chOff x="6005970" y="2470926"/>
              <a:chExt cx="2412966" cy="856886"/>
            </a:xfrm>
          </p:grpSpPr>
          <p:grpSp>
            <p:nvGrpSpPr>
              <p:cNvPr id="4258" name="Google Shape;4258;p126"/>
              <p:cNvGrpSpPr/>
              <p:nvPr/>
            </p:nvGrpSpPr>
            <p:grpSpPr>
              <a:xfrm>
                <a:off x="6005970" y="2470926"/>
                <a:ext cx="1081308" cy="856886"/>
                <a:chOff x="5575006" y="2460794"/>
                <a:chExt cx="1081308" cy="856886"/>
              </a:xfrm>
            </p:grpSpPr>
            <p:pic>
              <p:nvPicPr>
                <p:cNvPr id="4259" name="Google Shape;4259;p126"/>
                <p:cNvPicPr preferRelativeResize="0"/>
                <p:nvPr/>
              </p:nvPicPr>
              <p:blipFill rotWithShape="1">
                <a:blip r:embed="rId3">
                  <a:alphaModFix/>
                </a:blip>
                <a:srcRect b="0" l="0" r="0" t="0"/>
                <a:stretch/>
              </p:blipFill>
              <p:spPr>
                <a:xfrm>
                  <a:off x="5575006" y="2460794"/>
                  <a:ext cx="1081308" cy="856886"/>
                </a:xfrm>
                <a:prstGeom prst="rect">
                  <a:avLst/>
                </a:prstGeom>
                <a:noFill/>
                <a:ln>
                  <a:noFill/>
                </a:ln>
              </p:spPr>
            </p:pic>
            <p:sp>
              <p:nvSpPr>
                <p:cNvPr id="4260" name="Google Shape;4260;p126"/>
                <p:cNvSpPr txBox="1"/>
                <p:nvPr/>
              </p:nvSpPr>
              <p:spPr>
                <a:xfrm>
                  <a:off x="5695512" y="2556070"/>
                  <a:ext cx="84029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Nhật ký </a:t>
                  </a:r>
                  <a:endParaRPr/>
                </a:p>
                <a:p>
                  <a:pPr indent="0" lvl="0" marL="0" marR="0" rtl="0" algn="ctr">
                    <a:spcBef>
                      <a:spcPts val="0"/>
                    </a:spcBef>
                    <a:spcAft>
                      <a:spcPts val="0"/>
                    </a:spcAft>
                    <a:buNone/>
                  </a:pPr>
                  <a:r>
                    <a:rPr lang="en-US" sz="1400">
                      <a:solidFill>
                        <a:srgbClr val="193EB0"/>
                      </a:solidFill>
                      <a:latin typeface="Arial"/>
                      <a:ea typeface="Arial"/>
                      <a:cs typeface="Arial"/>
                      <a:sym typeface="Arial"/>
                    </a:rPr>
                    <a:t>cục bộ</a:t>
                  </a:r>
                  <a:endParaRPr sz="1400">
                    <a:solidFill>
                      <a:srgbClr val="193EB0"/>
                    </a:solidFill>
                    <a:latin typeface="Arial"/>
                    <a:ea typeface="Arial"/>
                    <a:cs typeface="Arial"/>
                    <a:sym typeface="Arial"/>
                  </a:endParaRPr>
                </a:p>
              </p:txBody>
            </p:sp>
          </p:grpSp>
          <p:grpSp>
            <p:nvGrpSpPr>
              <p:cNvPr id="4261" name="Google Shape;4261;p126"/>
              <p:cNvGrpSpPr/>
              <p:nvPr/>
            </p:nvGrpSpPr>
            <p:grpSpPr>
              <a:xfrm>
                <a:off x="7337628" y="2470926"/>
                <a:ext cx="1081308" cy="856886"/>
                <a:chOff x="4519063" y="2460794"/>
                <a:chExt cx="1081308" cy="856886"/>
              </a:xfrm>
            </p:grpSpPr>
            <p:pic>
              <p:nvPicPr>
                <p:cNvPr id="4262" name="Google Shape;4262;p126"/>
                <p:cNvPicPr preferRelativeResize="0"/>
                <p:nvPr/>
              </p:nvPicPr>
              <p:blipFill rotWithShape="1">
                <a:blip r:embed="rId3">
                  <a:alphaModFix/>
                </a:blip>
                <a:srcRect b="0" l="0" r="0" t="0"/>
                <a:stretch/>
              </p:blipFill>
              <p:spPr>
                <a:xfrm>
                  <a:off x="4519063" y="2460794"/>
                  <a:ext cx="1081308" cy="856886"/>
                </a:xfrm>
                <a:prstGeom prst="rect">
                  <a:avLst/>
                </a:prstGeom>
                <a:noFill/>
                <a:ln>
                  <a:noFill/>
                </a:ln>
              </p:spPr>
            </p:pic>
            <p:sp>
              <p:nvSpPr>
                <p:cNvPr id="4263" name="Google Shape;4263;p126"/>
                <p:cNvSpPr txBox="1"/>
                <p:nvPr/>
              </p:nvSpPr>
              <p:spPr>
                <a:xfrm>
                  <a:off x="4639569" y="2556070"/>
                  <a:ext cx="84029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Nhật ký </a:t>
                  </a:r>
                  <a:endParaRPr/>
                </a:p>
                <a:p>
                  <a:pPr indent="0" lvl="0" marL="0" marR="0" rtl="0" algn="ctr">
                    <a:spcBef>
                      <a:spcPts val="0"/>
                    </a:spcBef>
                    <a:spcAft>
                      <a:spcPts val="0"/>
                    </a:spcAft>
                    <a:buNone/>
                  </a:pPr>
                  <a:r>
                    <a:rPr lang="en-US" sz="1400">
                      <a:solidFill>
                        <a:srgbClr val="193EB0"/>
                      </a:solidFill>
                      <a:latin typeface="Arial"/>
                      <a:ea typeface="Arial"/>
                      <a:cs typeface="Arial"/>
                      <a:sym typeface="Arial"/>
                    </a:rPr>
                    <a:t>cục bộ</a:t>
                  </a:r>
                  <a:endParaRPr sz="1400">
                    <a:solidFill>
                      <a:srgbClr val="193EB0"/>
                    </a:solidFill>
                    <a:latin typeface="Arial"/>
                    <a:ea typeface="Arial"/>
                    <a:cs typeface="Arial"/>
                    <a:sym typeface="Arial"/>
                  </a:endParaRPr>
                </a:p>
              </p:txBody>
            </p:sp>
          </p:grpSp>
        </p:grpSp>
        <p:sp>
          <p:nvSpPr>
            <p:cNvPr id="4264" name="Google Shape;4264;p126"/>
            <p:cNvSpPr/>
            <p:nvPr/>
          </p:nvSpPr>
          <p:spPr>
            <a:xfrm>
              <a:off x="5967727" y="4355592"/>
              <a:ext cx="2464110" cy="1349564"/>
            </a:xfrm>
            <a:prstGeom prst="can">
              <a:avLst>
                <a:gd fmla="val 42282" name="adj"/>
              </a:avLst>
            </a:prstGeom>
            <a:solidFill>
              <a:srgbClr val="66A1FE"/>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65" name="Google Shape;4265;p126"/>
            <p:cNvPicPr preferRelativeResize="0"/>
            <p:nvPr/>
          </p:nvPicPr>
          <p:blipFill rotWithShape="1">
            <a:blip r:embed="rId4">
              <a:alphaModFix/>
            </a:blip>
            <a:srcRect b="0" l="0" r="0" t="0"/>
            <a:stretch/>
          </p:blipFill>
          <p:spPr>
            <a:xfrm>
              <a:off x="5357164" y="3583878"/>
              <a:ext cx="3685236" cy="1220873"/>
            </a:xfrm>
            <a:prstGeom prst="rect">
              <a:avLst/>
            </a:prstGeom>
            <a:noFill/>
            <a:ln>
              <a:noFill/>
            </a:ln>
          </p:spPr>
        </p:pic>
        <p:sp>
          <p:nvSpPr>
            <p:cNvPr id="4266" name="Google Shape;4266;p126"/>
            <p:cNvSpPr txBox="1"/>
            <p:nvPr/>
          </p:nvSpPr>
          <p:spPr>
            <a:xfrm>
              <a:off x="6438996" y="3661958"/>
              <a:ext cx="155202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93EB0"/>
                  </a:solidFill>
                  <a:latin typeface="Arial"/>
                  <a:ea typeface="Arial"/>
                  <a:cs typeface="Arial"/>
                  <a:sym typeface="Arial"/>
                </a:rPr>
                <a:t>Tổng hợp nhật ký</a:t>
              </a:r>
              <a:endParaRPr sz="1400">
                <a:solidFill>
                  <a:srgbClr val="193EB0"/>
                </a:solidFill>
                <a:latin typeface="Arial"/>
                <a:ea typeface="Arial"/>
                <a:cs typeface="Arial"/>
                <a:sym typeface="Arial"/>
              </a:endParaRPr>
            </a:p>
          </p:txBody>
        </p:sp>
        <p:sp>
          <p:nvSpPr>
            <p:cNvPr id="4267" name="Google Shape;4267;p126"/>
            <p:cNvSpPr txBox="1"/>
            <p:nvPr/>
          </p:nvSpPr>
          <p:spPr>
            <a:xfrm>
              <a:off x="6903066" y="5759989"/>
              <a:ext cx="62388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93EB0"/>
                  </a:solidFill>
                  <a:latin typeface="Arial"/>
                  <a:ea typeface="Arial"/>
                  <a:cs typeface="Arial"/>
                  <a:sym typeface="Arial"/>
                </a:rPr>
                <a:t>HDFS</a:t>
              </a:r>
              <a:endParaRPr/>
            </a:p>
          </p:txBody>
        </p:sp>
      </p:gr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2" name="Shape 4272"/>
        <p:cNvGrpSpPr/>
        <p:nvPr/>
      </p:nvGrpSpPr>
      <p:grpSpPr>
        <a:xfrm>
          <a:off x="0" y="0"/>
          <a:ext cx="0" cy="0"/>
          <a:chOff x="0" y="0"/>
          <a:chExt cx="0" cy="0"/>
        </a:xfrm>
      </p:grpSpPr>
      <p:sp>
        <p:nvSpPr>
          <p:cNvPr id="4273" name="Google Shape;4273;p127"/>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Bài tập</a:t>
            </a:r>
            <a:endParaRPr/>
          </a:p>
        </p:txBody>
      </p:sp>
      <p:sp>
        <p:nvSpPr>
          <p:cNvPr id="4274" name="Google Shape;4274;p127"/>
          <p:cNvSpPr txBox="1"/>
          <p:nvPr>
            <p:ph idx="2" type="body"/>
          </p:nvPr>
        </p:nvSpPr>
        <p:spPr>
          <a:xfrm>
            <a:off x="535872" y="1523052"/>
            <a:ext cx="8796528" cy="49377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sz="3200"/>
              <a:t>[Lab1]</a:t>
            </a:r>
            <a:endParaRPr/>
          </a:p>
          <a:p>
            <a:pPr indent="0" lvl="0" marL="0" rtl="0" algn="l">
              <a:lnSpc>
                <a:spcPct val="100000"/>
              </a:lnSpc>
              <a:spcBef>
                <a:spcPts val="0"/>
              </a:spcBef>
              <a:spcAft>
                <a:spcPts val="0"/>
              </a:spcAft>
              <a:buClr>
                <a:srgbClr val="131313"/>
              </a:buClr>
              <a:buSzPts val="3200"/>
              <a:buNone/>
            </a:pPr>
            <a:r>
              <a:rPr lang="en-US"/>
              <a:t>Khởi động VirtualBox</a:t>
            </a:r>
            <a:endParaRPr sz="3200"/>
          </a:p>
        </p:txBody>
      </p:sp>
      <p:sp>
        <p:nvSpPr>
          <p:cNvPr id="4275" name="Google Shape;4275;p12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03</a:t>
            </a:r>
            <a:endParaRPr/>
          </a:p>
        </p:txBody>
      </p:sp>
      <p:grpSp>
        <p:nvGrpSpPr>
          <p:cNvPr id="4276" name="Google Shape;4276;p127"/>
          <p:cNvGrpSpPr/>
          <p:nvPr/>
        </p:nvGrpSpPr>
        <p:grpSpPr>
          <a:xfrm>
            <a:off x="5782600" y="2233614"/>
            <a:ext cx="3437990" cy="3962229"/>
            <a:chOff x="4401919" y="2167994"/>
            <a:chExt cx="3437990" cy="3962229"/>
          </a:xfrm>
        </p:grpSpPr>
        <p:grpSp>
          <p:nvGrpSpPr>
            <p:cNvPr id="4277" name="Google Shape;4277;p127"/>
            <p:cNvGrpSpPr/>
            <p:nvPr/>
          </p:nvGrpSpPr>
          <p:grpSpPr>
            <a:xfrm>
              <a:off x="4401919" y="2167994"/>
              <a:ext cx="3437990" cy="3962229"/>
              <a:chOff x="4401919" y="2167994"/>
              <a:chExt cx="3437990" cy="3962229"/>
            </a:xfrm>
          </p:grpSpPr>
          <p:grpSp>
            <p:nvGrpSpPr>
              <p:cNvPr id="4278" name="Google Shape;4278;p127"/>
              <p:cNvGrpSpPr/>
              <p:nvPr/>
            </p:nvGrpSpPr>
            <p:grpSpPr>
              <a:xfrm>
                <a:off x="4641130" y="2383352"/>
                <a:ext cx="2969068" cy="3746871"/>
                <a:chOff x="4641130" y="2383352"/>
                <a:chExt cx="2969068" cy="3746871"/>
              </a:xfrm>
            </p:grpSpPr>
            <p:sp>
              <p:nvSpPr>
                <p:cNvPr id="4279" name="Google Shape;4279;p127"/>
                <p:cNvSpPr/>
                <p:nvPr/>
              </p:nvSpPr>
              <p:spPr>
                <a:xfrm>
                  <a:off x="4641130" y="2383352"/>
                  <a:ext cx="2969068" cy="2969068"/>
                </a:xfrm>
                <a:prstGeom prst="ellipse">
                  <a:avLst/>
                </a:prstGeom>
                <a:solidFill>
                  <a:srgbClr val="CAD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80" name="Google Shape;4280;p127"/>
                <p:cNvPicPr preferRelativeResize="0"/>
                <p:nvPr/>
              </p:nvPicPr>
              <p:blipFill rotWithShape="1">
                <a:blip r:embed="rId3">
                  <a:alphaModFix/>
                </a:blip>
                <a:srcRect b="0" l="0" r="0" t="0"/>
                <a:stretch/>
              </p:blipFill>
              <p:spPr>
                <a:xfrm>
                  <a:off x="5515925" y="4518337"/>
                  <a:ext cx="1219478" cy="1611886"/>
                </a:xfrm>
                <a:prstGeom prst="rect">
                  <a:avLst/>
                </a:prstGeom>
                <a:noFill/>
                <a:ln>
                  <a:noFill/>
                </a:ln>
              </p:spPr>
            </p:pic>
          </p:grpSp>
          <p:grpSp>
            <p:nvGrpSpPr>
              <p:cNvPr id="4281" name="Google Shape;4281;p127"/>
              <p:cNvGrpSpPr/>
              <p:nvPr/>
            </p:nvGrpSpPr>
            <p:grpSpPr>
              <a:xfrm>
                <a:off x="4420634" y="3215388"/>
                <a:ext cx="478421" cy="478421"/>
                <a:chOff x="4119360" y="4255504"/>
                <a:chExt cx="478421" cy="478421"/>
              </a:xfrm>
            </p:grpSpPr>
            <p:sp>
              <p:nvSpPr>
                <p:cNvPr id="4282" name="Google Shape;4282;p127"/>
                <p:cNvSpPr/>
                <p:nvPr/>
              </p:nvSpPr>
              <p:spPr>
                <a:xfrm>
                  <a:off x="4119360" y="425550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83" name="Google Shape;4283;p127"/>
                <p:cNvPicPr preferRelativeResize="0"/>
                <p:nvPr/>
              </p:nvPicPr>
              <p:blipFill rotWithShape="1">
                <a:blip r:embed="rId4">
                  <a:alphaModFix/>
                </a:blip>
                <a:srcRect b="0" l="0" r="0" t="0"/>
                <a:stretch/>
              </p:blipFill>
              <p:spPr>
                <a:xfrm>
                  <a:off x="4201438" y="4393182"/>
                  <a:ext cx="314264" cy="203063"/>
                </a:xfrm>
                <a:prstGeom prst="rect">
                  <a:avLst/>
                </a:prstGeom>
                <a:noFill/>
                <a:ln>
                  <a:noFill/>
                </a:ln>
              </p:spPr>
            </p:pic>
          </p:grpSp>
          <p:grpSp>
            <p:nvGrpSpPr>
              <p:cNvPr id="4284" name="Google Shape;4284;p127"/>
              <p:cNvGrpSpPr/>
              <p:nvPr/>
            </p:nvGrpSpPr>
            <p:grpSpPr>
              <a:xfrm>
                <a:off x="4401919" y="3767007"/>
                <a:ext cx="478421" cy="478421"/>
                <a:chOff x="4466311" y="3598005"/>
                <a:chExt cx="478421" cy="478421"/>
              </a:xfrm>
            </p:grpSpPr>
            <p:sp>
              <p:nvSpPr>
                <p:cNvPr id="4285" name="Google Shape;4285;p127"/>
                <p:cNvSpPr/>
                <p:nvPr/>
              </p:nvSpPr>
              <p:spPr>
                <a:xfrm>
                  <a:off x="4466311" y="3598005"/>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286" name="Google Shape;4286;p127"/>
                <p:cNvGrpSpPr/>
                <p:nvPr/>
              </p:nvGrpSpPr>
              <p:grpSpPr>
                <a:xfrm>
                  <a:off x="4556408" y="3722669"/>
                  <a:ext cx="311620" cy="219568"/>
                  <a:chOff x="4550446" y="3712368"/>
                  <a:chExt cx="311620" cy="219568"/>
                </a:xfrm>
              </p:grpSpPr>
              <p:pic>
                <p:nvPicPr>
                  <p:cNvPr id="4287" name="Google Shape;4287;p127"/>
                  <p:cNvPicPr preferRelativeResize="0"/>
                  <p:nvPr/>
                </p:nvPicPr>
                <p:blipFill rotWithShape="1">
                  <a:blip r:embed="rId5">
                    <a:alphaModFix/>
                  </a:blip>
                  <a:srcRect b="0" l="0" r="0" t="0"/>
                  <a:stretch/>
                </p:blipFill>
                <p:spPr>
                  <a:xfrm>
                    <a:off x="4550446" y="3712369"/>
                    <a:ext cx="190176" cy="219567"/>
                  </a:xfrm>
                  <a:prstGeom prst="rect">
                    <a:avLst/>
                  </a:prstGeom>
                  <a:noFill/>
                  <a:ln>
                    <a:noFill/>
                  </a:ln>
                </p:spPr>
              </p:pic>
              <p:pic>
                <p:nvPicPr>
                  <p:cNvPr id="4288" name="Google Shape;4288;p127"/>
                  <p:cNvPicPr preferRelativeResize="0"/>
                  <p:nvPr/>
                </p:nvPicPr>
                <p:blipFill rotWithShape="1">
                  <a:blip r:embed="rId5">
                    <a:alphaModFix/>
                  </a:blip>
                  <a:srcRect b="0" l="0" r="0" t="0"/>
                  <a:stretch/>
                </p:blipFill>
                <p:spPr>
                  <a:xfrm>
                    <a:off x="4671890" y="3712368"/>
                    <a:ext cx="190176" cy="219567"/>
                  </a:xfrm>
                  <a:prstGeom prst="rect">
                    <a:avLst/>
                  </a:prstGeom>
                  <a:noFill/>
                  <a:ln>
                    <a:noFill/>
                  </a:ln>
                </p:spPr>
              </p:pic>
            </p:grpSp>
          </p:grpSp>
          <p:grpSp>
            <p:nvGrpSpPr>
              <p:cNvPr id="4289" name="Google Shape;4289;p127"/>
              <p:cNvGrpSpPr/>
              <p:nvPr/>
            </p:nvGrpSpPr>
            <p:grpSpPr>
              <a:xfrm>
                <a:off x="4656757" y="2730802"/>
                <a:ext cx="478421" cy="478421"/>
                <a:chOff x="5779974" y="3346111"/>
                <a:chExt cx="478421" cy="478421"/>
              </a:xfrm>
            </p:grpSpPr>
            <p:sp>
              <p:nvSpPr>
                <p:cNvPr id="4290" name="Google Shape;4290;p127"/>
                <p:cNvSpPr/>
                <p:nvPr/>
              </p:nvSpPr>
              <p:spPr>
                <a:xfrm>
                  <a:off x="5779974" y="334611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91" name="Google Shape;4291;p127"/>
                <p:cNvPicPr preferRelativeResize="0"/>
                <p:nvPr/>
              </p:nvPicPr>
              <p:blipFill rotWithShape="1">
                <a:blip r:embed="rId6">
                  <a:alphaModFix/>
                </a:blip>
                <a:srcRect b="0" l="0" r="0" t="0"/>
                <a:stretch/>
              </p:blipFill>
              <p:spPr>
                <a:xfrm>
                  <a:off x="5871995" y="3479362"/>
                  <a:ext cx="294284" cy="211885"/>
                </a:xfrm>
                <a:prstGeom prst="rect">
                  <a:avLst/>
                </a:prstGeom>
                <a:noFill/>
                <a:ln>
                  <a:noFill/>
                </a:ln>
              </p:spPr>
            </p:pic>
          </p:grpSp>
          <p:grpSp>
            <p:nvGrpSpPr>
              <p:cNvPr id="4292" name="Google Shape;4292;p127"/>
              <p:cNvGrpSpPr/>
              <p:nvPr/>
            </p:nvGrpSpPr>
            <p:grpSpPr>
              <a:xfrm>
                <a:off x="7040382" y="2725220"/>
                <a:ext cx="478421" cy="478421"/>
                <a:chOff x="6653952" y="3105086"/>
                <a:chExt cx="478421" cy="478421"/>
              </a:xfrm>
            </p:grpSpPr>
            <p:sp>
              <p:nvSpPr>
                <p:cNvPr id="4293" name="Google Shape;4293;p127"/>
                <p:cNvSpPr/>
                <p:nvPr/>
              </p:nvSpPr>
              <p:spPr>
                <a:xfrm>
                  <a:off x="6653952" y="3105086"/>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94" name="Google Shape;4294;p127"/>
                <p:cNvPicPr preferRelativeResize="0"/>
                <p:nvPr/>
              </p:nvPicPr>
              <p:blipFill rotWithShape="1">
                <a:blip r:embed="rId7">
                  <a:alphaModFix/>
                </a:blip>
                <a:srcRect b="0" l="0" r="0" t="0"/>
                <a:stretch/>
              </p:blipFill>
              <p:spPr>
                <a:xfrm>
                  <a:off x="6739427" y="3199418"/>
                  <a:ext cx="316993" cy="283465"/>
                </a:xfrm>
                <a:prstGeom prst="rect">
                  <a:avLst/>
                </a:prstGeom>
                <a:noFill/>
                <a:ln>
                  <a:noFill/>
                </a:ln>
              </p:spPr>
            </p:pic>
          </p:grpSp>
          <p:grpSp>
            <p:nvGrpSpPr>
              <p:cNvPr id="4295" name="Google Shape;4295;p127"/>
              <p:cNvGrpSpPr/>
              <p:nvPr/>
            </p:nvGrpSpPr>
            <p:grpSpPr>
              <a:xfrm>
                <a:off x="7214808" y="4305262"/>
                <a:ext cx="478421" cy="478421"/>
                <a:chOff x="6939282" y="3583507"/>
                <a:chExt cx="478421" cy="478421"/>
              </a:xfrm>
            </p:grpSpPr>
            <p:sp>
              <p:nvSpPr>
                <p:cNvPr id="4296" name="Google Shape;4296;p127"/>
                <p:cNvSpPr/>
                <p:nvPr/>
              </p:nvSpPr>
              <p:spPr>
                <a:xfrm>
                  <a:off x="6939282" y="3583507"/>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97" name="Google Shape;4297;p127"/>
                <p:cNvPicPr preferRelativeResize="0"/>
                <p:nvPr/>
              </p:nvPicPr>
              <p:blipFill rotWithShape="1">
                <a:blip r:embed="rId8">
                  <a:alphaModFix/>
                </a:blip>
                <a:srcRect b="0" l="0" r="0" t="0"/>
                <a:stretch/>
              </p:blipFill>
              <p:spPr>
                <a:xfrm>
                  <a:off x="7072937" y="3686551"/>
                  <a:ext cx="211109" cy="289297"/>
                </a:xfrm>
                <a:prstGeom prst="rect">
                  <a:avLst/>
                </a:prstGeom>
                <a:noFill/>
                <a:ln>
                  <a:noFill/>
                </a:ln>
              </p:spPr>
            </p:pic>
          </p:grpSp>
          <p:grpSp>
            <p:nvGrpSpPr>
              <p:cNvPr id="4298" name="Google Shape;4298;p127"/>
              <p:cNvGrpSpPr/>
              <p:nvPr/>
            </p:nvGrpSpPr>
            <p:grpSpPr>
              <a:xfrm>
                <a:off x="5052593" y="2375387"/>
                <a:ext cx="478421" cy="478421"/>
                <a:chOff x="4903300" y="2692339"/>
                <a:chExt cx="478421" cy="478421"/>
              </a:xfrm>
            </p:grpSpPr>
            <p:sp>
              <p:nvSpPr>
                <p:cNvPr id="4299" name="Google Shape;4299;p127"/>
                <p:cNvSpPr/>
                <p:nvPr/>
              </p:nvSpPr>
              <p:spPr>
                <a:xfrm>
                  <a:off x="4903300" y="26923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00" name="Google Shape;4300;p127"/>
                <p:cNvPicPr preferRelativeResize="0"/>
                <p:nvPr/>
              </p:nvPicPr>
              <p:blipFill rotWithShape="1">
                <a:blip r:embed="rId9">
                  <a:alphaModFix/>
                </a:blip>
                <a:srcRect b="0" l="0" r="0" t="0"/>
                <a:stretch/>
              </p:blipFill>
              <p:spPr>
                <a:xfrm>
                  <a:off x="5012210" y="2801249"/>
                  <a:ext cx="260600" cy="260600"/>
                </a:xfrm>
                <a:prstGeom prst="rect">
                  <a:avLst/>
                </a:prstGeom>
                <a:noFill/>
                <a:ln>
                  <a:noFill/>
                </a:ln>
              </p:spPr>
            </p:pic>
          </p:grpSp>
          <p:grpSp>
            <p:nvGrpSpPr>
              <p:cNvPr id="4301" name="Google Shape;4301;p127"/>
              <p:cNvGrpSpPr/>
              <p:nvPr/>
            </p:nvGrpSpPr>
            <p:grpSpPr>
              <a:xfrm>
                <a:off x="5557339" y="2167994"/>
                <a:ext cx="1018218" cy="478422"/>
                <a:chOff x="5546651" y="2194994"/>
                <a:chExt cx="1018218" cy="478422"/>
              </a:xfrm>
            </p:grpSpPr>
            <p:grpSp>
              <p:nvGrpSpPr>
                <p:cNvPr id="4302" name="Google Shape;4302;p127"/>
                <p:cNvGrpSpPr/>
                <p:nvPr/>
              </p:nvGrpSpPr>
              <p:grpSpPr>
                <a:xfrm>
                  <a:off x="6086448" y="2194994"/>
                  <a:ext cx="478421" cy="478421"/>
                  <a:chOff x="5724126" y="3483458"/>
                  <a:chExt cx="478421" cy="478421"/>
                </a:xfrm>
              </p:grpSpPr>
              <p:sp>
                <p:nvSpPr>
                  <p:cNvPr id="4303" name="Google Shape;4303;p127"/>
                  <p:cNvSpPr/>
                  <p:nvPr/>
                </p:nvSpPr>
                <p:spPr>
                  <a:xfrm>
                    <a:off x="5724126" y="348345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04" name="Google Shape;4304;p127"/>
                  <p:cNvPicPr preferRelativeResize="0"/>
                  <p:nvPr/>
                </p:nvPicPr>
                <p:blipFill rotWithShape="1">
                  <a:blip r:embed="rId10">
                    <a:alphaModFix/>
                  </a:blip>
                  <a:srcRect b="0" l="0" r="0" t="0"/>
                  <a:stretch/>
                </p:blipFill>
                <p:spPr>
                  <a:xfrm>
                    <a:off x="5795026" y="3587702"/>
                    <a:ext cx="306929" cy="254809"/>
                  </a:xfrm>
                  <a:prstGeom prst="rect">
                    <a:avLst/>
                  </a:prstGeom>
                  <a:noFill/>
                  <a:ln>
                    <a:noFill/>
                  </a:ln>
                </p:spPr>
              </p:pic>
            </p:grpSp>
            <p:grpSp>
              <p:nvGrpSpPr>
                <p:cNvPr id="4305" name="Google Shape;4305;p127"/>
                <p:cNvGrpSpPr/>
                <p:nvPr/>
              </p:nvGrpSpPr>
              <p:grpSpPr>
                <a:xfrm>
                  <a:off x="5546651" y="2194995"/>
                  <a:ext cx="478421" cy="478421"/>
                  <a:chOff x="5381721" y="2534589"/>
                  <a:chExt cx="478421" cy="478421"/>
                </a:xfrm>
              </p:grpSpPr>
              <p:sp>
                <p:nvSpPr>
                  <p:cNvPr id="4306" name="Google Shape;4306;p127"/>
                  <p:cNvSpPr/>
                  <p:nvPr/>
                </p:nvSpPr>
                <p:spPr>
                  <a:xfrm>
                    <a:off x="5381721" y="253458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07" name="Google Shape;4307;p127"/>
                  <p:cNvPicPr preferRelativeResize="0"/>
                  <p:nvPr/>
                </p:nvPicPr>
                <p:blipFill rotWithShape="1">
                  <a:blip r:embed="rId11">
                    <a:alphaModFix/>
                  </a:blip>
                  <a:srcRect b="0" l="0" r="0" t="0"/>
                  <a:stretch/>
                </p:blipFill>
                <p:spPr>
                  <a:xfrm>
                    <a:off x="5465679" y="2641099"/>
                    <a:ext cx="311268" cy="245351"/>
                  </a:xfrm>
                  <a:prstGeom prst="rect">
                    <a:avLst/>
                  </a:prstGeom>
                  <a:noFill/>
                  <a:ln>
                    <a:noFill/>
                  </a:ln>
                </p:spPr>
              </p:pic>
            </p:grpSp>
          </p:grpSp>
          <p:grpSp>
            <p:nvGrpSpPr>
              <p:cNvPr id="4308" name="Google Shape;4308;p127"/>
              <p:cNvGrpSpPr/>
              <p:nvPr/>
            </p:nvGrpSpPr>
            <p:grpSpPr>
              <a:xfrm>
                <a:off x="6617712" y="2373853"/>
                <a:ext cx="478421" cy="478421"/>
                <a:chOff x="6346155" y="2692338"/>
                <a:chExt cx="478421" cy="478421"/>
              </a:xfrm>
            </p:grpSpPr>
            <p:sp>
              <p:nvSpPr>
                <p:cNvPr id="4309" name="Google Shape;4309;p127"/>
                <p:cNvSpPr/>
                <p:nvPr/>
              </p:nvSpPr>
              <p:spPr>
                <a:xfrm>
                  <a:off x="6346155" y="269233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10" name="Google Shape;4310;p127"/>
                <p:cNvPicPr preferRelativeResize="0"/>
                <p:nvPr/>
              </p:nvPicPr>
              <p:blipFill rotWithShape="1">
                <a:blip r:embed="rId12">
                  <a:alphaModFix/>
                </a:blip>
                <a:srcRect b="0" l="0" r="0" t="0"/>
                <a:stretch/>
              </p:blipFill>
              <p:spPr>
                <a:xfrm>
                  <a:off x="6484162" y="2777719"/>
                  <a:ext cx="202406" cy="307657"/>
                </a:xfrm>
                <a:prstGeom prst="rect">
                  <a:avLst/>
                </a:prstGeom>
                <a:noFill/>
                <a:ln>
                  <a:noFill/>
                </a:ln>
              </p:spPr>
            </p:pic>
          </p:grpSp>
          <p:grpSp>
            <p:nvGrpSpPr>
              <p:cNvPr id="4311" name="Google Shape;4311;p127"/>
              <p:cNvGrpSpPr/>
              <p:nvPr/>
            </p:nvGrpSpPr>
            <p:grpSpPr>
              <a:xfrm>
                <a:off x="7361488" y="3771502"/>
                <a:ext cx="478421" cy="478421"/>
                <a:chOff x="6930239" y="4605839"/>
                <a:chExt cx="478421" cy="478421"/>
              </a:xfrm>
            </p:grpSpPr>
            <p:sp>
              <p:nvSpPr>
                <p:cNvPr id="4312" name="Google Shape;4312;p127"/>
                <p:cNvSpPr/>
                <p:nvPr/>
              </p:nvSpPr>
              <p:spPr>
                <a:xfrm>
                  <a:off x="6930239" y="46058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13" name="Google Shape;4313;p127"/>
                <p:cNvPicPr preferRelativeResize="0"/>
                <p:nvPr/>
              </p:nvPicPr>
              <p:blipFill rotWithShape="1">
                <a:blip r:embed="rId13">
                  <a:alphaModFix/>
                </a:blip>
                <a:srcRect b="0" l="0" r="0" t="0"/>
                <a:stretch/>
              </p:blipFill>
              <p:spPr>
                <a:xfrm>
                  <a:off x="7023503" y="4691203"/>
                  <a:ext cx="295657" cy="298705"/>
                </a:xfrm>
                <a:prstGeom prst="rect">
                  <a:avLst/>
                </a:prstGeom>
                <a:noFill/>
                <a:ln>
                  <a:noFill/>
                </a:ln>
              </p:spPr>
            </p:pic>
          </p:grpSp>
          <p:grpSp>
            <p:nvGrpSpPr>
              <p:cNvPr id="4314" name="Google Shape;4314;p127"/>
              <p:cNvGrpSpPr/>
              <p:nvPr/>
            </p:nvGrpSpPr>
            <p:grpSpPr>
              <a:xfrm>
                <a:off x="6799004" y="4732022"/>
                <a:ext cx="478421" cy="478421"/>
                <a:chOff x="6716684" y="5103232"/>
                <a:chExt cx="478421" cy="478421"/>
              </a:xfrm>
            </p:grpSpPr>
            <p:sp>
              <p:nvSpPr>
                <p:cNvPr id="4315" name="Google Shape;4315;p127"/>
                <p:cNvSpPr/>
                <p:nvPr/>
              </p:nvSpPr>
              <p:spPr>
                <a:xfrm>
                  <a:off x="6716684" y="5103232"/>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16" name="Google Shape;4316;p127"/>
                <p:cNvPicPr preferRelativeResize="0"/>
                <p:nvPr/>
              </p:nvPicPr>
              <p:blipFill rotWithShape="1">
                <a:blip r:embed="rId14">
                  <a:alphaModFix/>
                </a:blip>
                <a:srcRect b="0" l="0" r="0" t="0"/>
                <a:stretch/>
              </p:blipFill>
              <p:spPr>
                <a:xfrm>
                  <a:off x="6820258" y="5205282"/>
                  <a:ext cx="271273" cy="274321"/>
                </a:xfrm>
                <a:prstGeom prst="rect">
                  <a:avLst/>
                </a:prstGeom>
                <a:noFill/>
                <a:ln>
                  <a:noFill/>
                </a:ln>
              </p:spPr>
            </p:pic>
          </p:grpSp>
          <p:grpSp>
            <p:nvGrpSpPr>
              <p:cNvPr id="4317" name="Google Shape;4317;p127"/>
              <p:cNvGrpSpPr/>
              <p:nvPr/>
            </p:nvGrpSpPr>
            <p:grpSpPr>
              <a:xfrm>
                <a:off x="7312778" y="3209223"/>
                <a:ext cx="478421" cy="478421"/>
                <a:chOff x="7063894" y="3536553"/>
                <a:chExt cx="478421" cy="478421"/>
              </a:xfrm>
            </p:grpSpPr>
            <p:sp>
              <p:nvSpPr>
                <p:cNvPr id="4318" name="Google Shape;4318;p127"/>
                <p:cNvSpPr/>
                <p:nvPr/>
              </p:nvSpPr>
              <p:spPr>
                <a:xfrm>
                  <a:off x="7063894" y="3536553"/>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19" name="Google Shape;4319;p127"/>
                <p:cNvPicPr preferRelativeResize="0"/>
                <p:nvPr/>
              </p:nvPicPr>
              <p:blipFill rotWithShape="1">
                <a:blip r:embed="rId15">
                  <a:alphaModFix/>
                </a:blip>
                <a:srcRect b="0" l="0" r="0" t="0"/>
                <a:stretch/>
              </p:blipFill>
              <p:spPr>
                <a:xfrm>
                  <a:off x="7165334" y="3628379"/>
                  <a:ext cx="275540" cy="268818"/>
                </a:xfrm>
                <a:prstGeom prst="rect">
                  <a:avLst/>
                </a:prstGeom>
                <a:noFill/>
                <a:ln>
                  <a:noFill/>
                </a:ln>
              </p:spPr>
            </p:pic>
          </p:grpSp>
          <p:grpSp>
            <p:nvGrpSpPr>
              <p:cNvPr id="4320" name="Google Shape;4320;p127"/>
              <p:cNvGrpSpPr/>
              <p:nvPr/>
            </p:nvGrpSpPr>
            <p:grpSpPr>
              <a:xfrm>
                <a:off x="4558099" y="4323978"/>
                <a:ext cx="478421" cy="478421"/>
                <a:chOff x="4839474" y="4392074"/>
                <a:chExt cx="478421" cy="478421"/>
              </a:xfrm>
            </p:grpSpPr>
            <p:sp>
              <p:nvSpPr>
                <p:cNvPr id="4321" name="Google Shape;4321;p127"/>
                <p:cNvSpPr/>
                <p:nvPr/>
              </p:nvSpPr>
              <p:spPr>
                <a:xfrm>
                  <a:off x="4839474" y="439207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22" name="Google Shape;4322;p127"/>
                <p:cNvPicPr preferRelativeResize="0"/>
                <p:nvPr/>
              </p:nvPicPr>
              <p:blipFill rotWithShape="1">
                <a:blip r:embed="rId16">
                  <a:alphaModFix/>
                </a:blip>
                <a:srcRect b="0" l="0" r="0" t="0"/>
                <a:stretch/>
              </p:blipFill>
              <p:spPr>
                <a:xfrm>
                  <a:off x="4938640" y="4483042"/>
                  <a:ext cx="271344" cy="282198"/>
                </a:xfrm>
                <a:prstGeom prst="rect">
                  <a:avLst/>
                </a:prstGeom>
                <a:noFill/>
                <a:ln>
                  <a:noFill/>
                </a:ln>
              </p:spPr>
            </p:pic>
          </p:grpSp>
          <p:grpSp>
            <p:nvGrpSpPr>
              <p:cNvPr id="4323" name="Google Shape;4323;p127"/>
              <p:cNvGrpSpPr/>
              <p:nvPr/>
            </p:nvGrpSpPr>
            <p:grpSpPr>
              <a:xfrm>
                <a:off x="4988332" y="4732022"/>
                <a:ext cx="478421" cy="478421"/>
                <a:chOff x="4980019" y="4733181"/>
                <a:chExt cx="478421" cy="478421"/>
              </a:xfrm>
            </p:grpSpPr>
            <p:sp>
              <p:nvSpPr>
                <p:cNvPr id="4324" name="Google Shape;4324;p127"/>
                <p:cNvSpPr/>
                <p:nvPr/>
              </p:nvSpPr>
              <p:spPr>
                <a:xfrm>
                  <a:off x="4980019" y="473318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25" name="Google Shape;4325;p127"/>
                <p:cNvPicPr preferRelativeResize="0"/>
                <p:nvPr/>
              </p:nvPicPr>
              <p:blipFill rotWithShape="1">
                <a:blip r:embed="rId17">
                  <a:alphaModFix/>
                </a:blip>
                <a:srcRect b="0" l="0" r="0" t="0"/>
                <a:stretch/>
              </p:blipFill>
              <p:spPr>
                <a:xfrm>
                  <a:off x="5040681" y="4865351"/>
                  <a:ext cx="359374" cy="276186"/>
                </a:xfrm>
                <a:prstGeom prst="rect">
                  <a:avLst/>
                </a:prstGeom>
                <a:noFill/>
                <a:ln>
                  <a:noFill/>
                </a:ln>
              </p:spPr>
            </p:pic>
          </p:grpSp>
        </p:grpSp>
        <p:sp>
          <p:nvSpPr>
            <p:cNvPr id="4326" name="Google Shape;4326;p127"/>
            <p:cNvSpPr/>
            <p:nvPr/>
          </p:nvSpPr>
          <p:spPr>
            <a:xfrm>
              <a:off x="5318437" y="3215738"/>
              <a:ext cx="1574615" cy="959652"/>
            </a:xfrm>
            <a:prstGeom prst="roundRect">
              <a:avLst>
                <a:gd fmla="val 50000" name="adj"/>
              </a:avLst>
            </a:prstGeom>
            <a:noFill/>
            <a:ln>
              <a:noFill/>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3200">
                  <a:solidFill>
                    <a:srgbClr val="0043B2"/>
                  </a:solidFill>
                  <a:latin typeface="Arial"/>
                  <a:ea typeface="Arial"/>
                  <a:cs typeface="Arial"/>
                  <a:sym typeface="Arial"/>
                </a:rPr>
                <a:t>BIG</a:t>
              </a:r>
              <a:endParaRPr/>
            </a:p>
            <a:p>
              <a:pPr indent="0" lvl="0" marL="0" marR="0" rtl="0" algn="ctr">
                <a:spcBef>
                  <a:spcPts val="0"/>
                </a:spcBef>
                <a:spcAft>
                  <a:spcPts val="0"/>
                </a:spcAft>
                <a:buNone/>
              </a:pPr>
              <a:r>
                <a:rPr lang="en-US" sz="3200">
                  <a:solidFill>
                    <a:srgbClr val="0043B2"/>
                  </a:solidFill>
                  <a:latin typeface="Arial"/>
                  <a:ea typeface="Arial"/>
                  <a:cs typeface="Arial"/>
                  <a:sym typeface="Arial"/>
                </a:rPr>
                <a:t>DATA</a:t>
              </a:r>
              <a:endParaRPr/>
            </a:p>
          </p:txBody>
        </p:sp>
      </p:gr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1" name="Shape 4331"/>
        <p:cNvGrpSpPr/>
        <p:nvPr/>
      </p:nvGrpSpPr>
      <p:grpSpPr>
        <a:xfrm>
          <a:off x="0" y="0"/>
          <a:ext cx="0" cy="0"/>
          <a:chOff x="0" y="0"/>
          <a:chExt cx="0" cy="0"/>
        </a:xfrm>
      </p:grpSpPr>
      <p:sp>
        <p:nvSpPr>
          <p:cNvPr id="4332" name="Google Shape;4332;p128"/>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Lab 1 : Khởi động VirtualBox </a:t>
            </a:r>
            <a:endParaRPr/>
          </a:p>
        </p:txBody>
      </p:sp>
      <p:sp>
        <p:nvSpPr>
          <p:cNvPr id="4333" name="Google Shape;4333;p12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VirtualBox là gì?</a:t>
            </a:r>
            <a:endParaRPr/>
          </a:p>
        </p:txBody>
      </p:sp>
      <p:sp>
        <p:nvSpPr>
          <p:cNvPr id="4334" name="Google Shape;4334;p12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03</a:t>
            </a:r>
            <a:endParaRPr/>
          </a:p>
        </p:txBody>
      </p:sp>
      <p:sp>
        <p:nvSpPr>
          <p:cNvPr id="4335" name="Google Shape;4335;p12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Một ứng dụng ảo hóa đa nền tảng</a:t>
            </a:r>
            <a:endParaRPr/>
          </a:p>
          <a:p>
            <a:pPr indent="0" lvl="0" marL="0" rtl="0" algn="l">
              <a:lnSpc>
                <a:spcPct val="128571"/>
              </a:lnSpc>
              <a:spcBef>
                <a:spcPts val="1000"/>
              </a:spcBef>
              <a:spcAft>
                <a:spcPts val="0"/>
              </a:spcAft>
              <a:buClr>
                <a:srgbClr val="262626"/>
              </a:buClr>
              <a:buSzPts val="1400"/>
              <a:buNone/>
            </a:pPr>
            <a:r>
              <a:rPr lang="en-US"/>
              <a:t>    - Chạy trên Windows, Linux, Mac OS X</a:t>
            </a:r>
            <a:endParaRPr/>
          </a:p>
          <a:p>
            <a:pPr indent="0" lvl="0" marL="0" rtl="0" algn="l">
              <a:lnSpc>
                <a:spcPct val="128571"/>
              </a:lnSpc>
              <a:spcBef>
                <a:spcPts val="1000"/>
              </a:spcBef>
              <a:spcAft>
                <a:spcPts val="0"/>
              </a:spcAft>
              <a:buClr>
                <a:srgbClr val="262626"/>
              </a:buClr>
              <a:buSzPts val="1400"/>
              <a:buNone/>
            </a:pPr>
            <a:r>
              <a:rPr lang="en-US"/>
              <a:t>    - Cho phép nhiều máy cùng chạy trên một hệ thống</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4336" name="Google Shape;4336;p128"/>
          <p:cNvGrpSpPr/>
          <p:nvPr/>
        </p:nvGrpSpPr>
        <p:grpSpPr>
          <a:xfrm>
            <a:off x="3104951" y="3717033"/>
            <a:ext cx="3658370" cy="2391679"/>
            <a:chOff x="3434757" y="3639660"/>
            <a:chExt cx="3658370" cy="2391679"/>
          </a:xfrm>
        </p:grpSpPr>
        <p:sp>
          <p:nvSpPr>
            <p:cNvPr id="4337" name="Google Shape;4337;p128"/>
            <p:cNvSpPr/>
            <p:nvPr/>
          </p:nvSpPr>
          <p:spPr>
            <a:xfrm>
              <a:off x="3454900" y="5639453"/>
              <a:ext cx="3619181" cy="391886"/>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Hệ thống</a:t>
              </a:r>
              <a:endParaRPr sz="1400">
                <a:solidFill>
                  <a:schemeClr val="lt1"/>
                </a:solidFill>
                <a:latin typeface="Arial"/>
                <a:ea typeface="Arial"/>
                <a:cs typeface="Arial"/>
                <a:sym typeface="Arial"/>
              </a:endParaRPr>
            </a:p>
          </p:txBody>
        </p:sp>
        <p:sp>
          <p:nvSpPr>
            <p:cNvPr id="4338" name="Google Shape;4338;p128"/>
            <p:cNvSpPr/>
            <p:nvPr/>
          </p:nvSpPr>
          <p:spPr>
            <a:xfrm>
              <a:off x="3454898" y="5190962"/>
              <a:ext cx="3619181" cy="391886"/>
            </a:xfrm>
            <a:prstGeom prst="roundRect">
              <a:avLst>
                <a:gd fmla="val 16667"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HĐH</a:t>
              </a:r>
              <a:endParaRPr sz="1400">
                <a:solidFill>
                  <a:srgbClr val="193EB0"/>
                </a:solidFill>
                <a:latin typeface="Arial"/>
                <a:ea typeface="Arial"/>
                <a:cs typeface="Arial"/>
                <a:sym typeface="Arial"/>
              </a:endParaRPr>
            </a:p>
          </p:txBody>
        </p:sp>
        <p:sp>
          <p:nvSpPr>
            <p:cNvPr id="4339" name="Google Shape;4339;p128"/>
            <p:cNvSpPr/>
            <p:nvPr/>
          </p:nvSpPr>
          <p:spPr>
            <a:xfrm>
              <a:off x="3454896" y="4736183"/>
              <a:ext cx="3619181" cy="391886"/>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193EB0"/>
                  </a:solidFill>
                  <a:latin typeface="Arial"/>
                  <a:ea typeface="Arial"/>
                  <a:cs typeface="Arial"/>
                  <a:sym typeface="Arial"/>
                </a:rPr>
                <a:t>VirtualBox</a:t>
              </a:r>
              <a:endParaRPr b="1" sz="1400">
                <a:solidFill>
                  <a:srgbClr val="193EB0"/>
                </a:solidFill>
                <a:latin typeface="Arial"/>
                <a:ea typeface="Arial"/>
                <a:cs typeface="Arial"/>
                <a:sym typeface="Arial"/>
              </a:endParaRPr>
            </a:p>
          </p:txBody>
        </p:sp>
        <p:sp>
          <p:nvSpPr>
            <p:cNvPr id="4340" name="Google Shape;4340;p128"/>
            <p:cNvSpPr/>
            <p:nvPr/>
          </p:nvSpPr>
          <p:spPr>
            <a:xfrm>
              <a:off x="3434757" y="3639660"/>
              <a:ext cx="875985" cy="1003644"/>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193EB0"/>
                </a:solidFill>
                <a:latin typeface="Arial"/>
                <a:ea typeface="Arial"/>
                <a:cs typeface="Arial"/>
                <a:sym typeface="Arial"/>
              </a:endParaRPr>
            </a:p>
          </p:txBody>
        </p:sp>
        <p:sp>
          <p:nvSpPr>
            <p:cNvPr id="4341" name="Google Shape;4341;p128"/>
            <p:cNvSpPr/>
            <p:nvPr/>
          </p:nvSpPr>
          <p:spPr>
            <a:xfrm>
              <a:off x="3487009" y="4175199"/>
              <a:ext cx="784545" cy="391886"/>
            </a:xfrm>
            <a:prstGeom prst="roundRect">
              <a:avLst>
                <a:gd fmla="val 16667"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Win</a:t>
              </a:r>
              <a:endParaRPr sz="1400">
                <a:solidFill>
                  <a:srgbClr val="193EB0"/>
                </a:solidFill>
                <a:latin typeface="Arial"/>
                <a:ea typeface="Arial"/>
                <a:cs typeface="Arial"/>
                <a:sym typeface="Arial"/>
              </a:endParaRPr>
            </a:p>
          </p:txBody>
        </p:sp>
        <p:sp>
          <p:nvSpPr>
            <p:cNvPr id="4342" name="Google Shape;4342;p128"/>
            <p:cNvSpPr/>
            <p:nvPr/>
          </p:nvSpPr>
          <p:spPr>
            <a:xfrm>
              <a:off x="3487009" y="3745204"/>
              <a:ext cx="784545" cy="391886"/>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Web1</a:t>
              </a:r>
              <a:endParaRPr sz="1400">
                <a:solidFill>
                  <a:srgbClr val="193EB0"/>
                </a:solidFill>
                <a:latin typeface="Arial"/>
                <a:ea typeface="Arial"/>
                <a:cs typeface="Arial"/>
                <a:sym typeface="Arial"/>
              </a:endParaRPr>
            </a:p>
          </p:txBody>
        </p:sp>
        <p:sp>
          <p:nvSpPr>
            <p:cNvPr id="4343" name="Google Shape;4343;p128"/>
            <p:cNvSpPr/>
            <p:nvPr/>
          </p:nvSpPr>
          <p:spPr>
            <a:xfrm>
              <a:off x="4362994" y="3639660"/>
              <a:ext cx="875985" cy="1003644"/>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193EB0"/>
                </a:solidFill>
                <a:latin typeface="Arial"/>
                <a:ea typeface="Arial"/>
                <a:cs typeface="Arial"/>
                <a:sym typeface="Arial"/>
              </a:endParaRPr>
            </a:p>
          </p:txBody>
        </p:sp>
        <p:sp>
          <p:nvSpPr>
            <p:cNvPr id="4344" name="Google Shape;4344;p128"/>
            <p:cNvSpPr/>
            <p:nvPr/>
          </p:nvSpPr>
          <p:spPr>
            <a:xfrm>
              <a:off x="4415246" y="4175199"/>
              <a:ext cx="784545" cy="391886"/>
            </a:xfrm>
            <a:prstGeom prst="roundRect">
              <a:avLst>
                <a:gd fmla="val 16667"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Linux</a:t>
              </a:r>
              <a:endParaRPr sz="1400">
                <a:solidFill>
                  <a:srgbClr val="193EB0"/>
                </a:solidFill>
                <a:latin typeface="Arial"/>
                <a:ea typeface="Arial"/>
                <a:cs typeface="Arial"/>
                <a:sym typeface="Arial"/>
              </a:endParaRPr>
            </a:p>
          </p:txBody>
        </p:sp>
        <p:sp>
          <p:nvSpPr>
            <p:cNvPr id="4345" name="Google Shape;4345;p128"/>
            <p:cNvSpPr/>
            <p:nvPr/>
          </p:nvSpPr>
          <p:spPr>
            <a:xfrm>
              <a:off x="4415246" y="3745204"/>
              <a:ext cx="784545" cy="391886"/>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Web2</a:t>
              </a:r>
              <a:endParaRPr sz="1400">
                <a:solidFill>
                  <a:srgbClr val="193EB0"/>
                </a:solidFill>
                <a:latin typeface="Arial"/>
                <a:ea typeface="Arial"/>
                <a:cs typeface="Arial"/>
                <a:sym typeface="Arial"/>
              </a:endParaRPr>
            </a:p>
          </p:txBody>
        </p:sp>
        <p:sp>
          <p:nvSpPr>
            <p:cNvPr id="4346" name="Google Shape;4346;p128"/>
            <p:cNvSpPr/>
            <p:nvPr/>
          </p:nvSpPr>
          <p:spPr>
            <a:xfrm>
              <a:off x="5291231" y="3639660"/>
              <a:ext cx="875985" cy="1003644"/>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193EB0"/>
                </a:solidFill>
                <a:latin typeface="Arial"/>
                <a:ea typeface="Arial"/>
                <a:cs typeface="Arial"/>
                <a:sym typeface="Arial"/>
              </a:endParaRPr>
            </a:p>
          </p:txBody>
        </p:sp>
        <p:sp>
          <p:nvSpPr>
            <p:cNvPr id="4347" name="Google Shape;4347;p128"/>
            <p:cNvSpPr/>
            <p:nvPr/>
          </p:nvSpPr>
          <p:spPr>
            <a:xfrm>
              <a:off x="5343483" y="4175199"/>
              <a:ext cx="784545" cy="391886"/>
            </a:xfrm>
            <a:prstGeom prst="roundRect">
              <a:avLst>
                <a:gd fmla="val 16667"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Linux</a:t>
              </a:r>
              <a:endParaRPr sz="1400">
                <a:solidFill>
                  <a:srgbClr val="193EB0"/>
                </a:solidFill>
                <a:latin typeface="Arial"/>
                <a:ea typeface="Arial"/>
                <a:cs typeface="Arial"/>
                <a:sym typeface="Arial"/>
              </a:endParaRPr>
            </a:p>
          </p:txBody>
        </p:sp>
        <p:sp>
          <p:nvSpPr>
            <p:cNvPr id="4348" name="Google Shape;4348;p128"/>
            <p:cNvSpPr/>
            <p:nvPr/>
          </p:nvSpPr>
          <p:spPr>
            <a:xfrm>
              <a:off x="5343483" y="3745204"/>
              <a:ext cx="784545" cy="391886"/>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F/W</a:t>
              </a:r>
              <a:endParaRPr sz="1400">
                <a:solidFill>
                  <a:srgbClr val="193EB0"/>
                </a:solidFill>
                <a:latin typeface="Arial"/>
                <a:ea typeface="Arial"/>
                <a:cs typeface="Arial"/>
                <a:sym typeface="Arial"/>
              </a:endParaRPr>
            </a:p>
          </p:txBody>
        </p:sp>
        <p:sp>
          <p:nvSpPr>
            <p:cNvPr id="4349" name="Google Shape;4349;p128"/>
            <p:cNvSpPr/>
            <p:nvPr/>
          </p:nvSpPr>
          <p:spPr>
            <a:xfrm>
              <a:off x="6217142" y="3639660"/>
              <a:ext cx="875985" cy="1003644"/>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193EB0"/>
                </a:solidFill>
                <a:latin typeface="Arial"/>
                <a:ea typeface="Arial"/>
                <a:cs typeface="Arial"/>
                <a:sym typeface="Arial"/>
              </a:endParaRPr>
            </a:p>
          </p:txBody>
        </p:sp>
        <p:sp>
          <p:nvSpPr>
            <p:cNvPr id="4350" name="Google Shape;4350;p128"/>
            <p:cNvSpPr/>
            <p:nvPr/>
          </p:nvSpPr>
          <p:spPr>
            <a:xfrm>
              <a:off x="6269394" y="4175199"/>
              <a:ext cx="784545" cy="391886"/>
            </a:xfrm>
            <a:prstGeom prst="roundRect">
              <a:avLst>
                <a:gd fmla="val 16667"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Win</a:t>
              </a:r>
              <a:endParaRPr sz="1400">
                <a:solidFill>
                  <a:srgbClr val="193EB0"/>
                </a:solidFill>
                <a:latin typeface="Arial"/>
                <a:ea typeface="Arial"/>
                <a:cs typeface="Arial"/>
                <a:sym typeface="Arial"/>
              </a:endParaRPr>
            </a:p>
          </p:txBody>
        </p:sp>
        <p:sp>
          <p:nvSpPr>
            <p:cNvPr id="4351" name="Google Shape;4351;p128"/>
            <p:cNvSpPr/>
            <p:nvPr/>
          </p:nvSpPr>
          <p:spPr>
            <a:xfrm>
              <a:off x="6269394" y="3745204"/>
              <a:ext cx="784545" cy="391886"/>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DB</a:t>
              </a:r>
              <a:endParaRPr sz="1400">
                <a:solidFill>
                  <a:srgbClr val="193EB0"/>
                </a:solidFill>
                <a:latin typeface="Arial"/>
                <a:ea typeface="Arial"/>
                <a:cs typeface="Arial"/>
                <a:sym typeface="Arial"/>
              </a:endParaRPr>
            </a:p>
          </p:txBody>
        </p:sp>
      </p:gr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6" name="Shape 4356"/>
        <p:cNvGrpSpPr/>
        <p:nvPr/>
      </p:nvGrpSpPr>
      <p:grpSpPr>
        <a:xfrm>
          <a:off x="0" y="0"/>
          <a:ext cx="0" cy="0"/>
          <a:chOff x="0" y="0"/>
          <a:chExt cx="0" cy="0"/>
        </a:xfrm>
      </p:grpSpPr>
      <p:sp>
        <p:nvSpPr>
          <p:cNvPr id="4357" name="Google Shape;4357;p129"/>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Lab 1 : Khởi động VirtualBox </a:t>
            </a:r>
            <a:endParaRPr/>
          </a:p>
        </p:txBody>
      </p:sp>
      <p:sp>
        <p:nvSpPr>
          <p:cNvPr id="4358" name="Google Shape;4358;p12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Thuật ngữ cơ bản</a:t>
            </a:r>
            <a:endParaRPr/>
          </a:p>
        </p:txBody>
      </p:sp>
      <p:sp>
        <p:nvSpPr>
          <p:cNvPr id="4359" name="Google Shape;4359;p12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03</a:t>
            </a:r>
            <a:endParaRPr/>
          </a:p>
        </p:txBody>
      </p:sp>
      <p:sp>
        <p:nvSpPr>
          <p:cNvPr id="4360" name="Google Shape;4360;p12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HĐH chủ</a:t>
            </a:r>
            <a:endParaRPr/>
          </a:p>
          <a:p>
            <a:pPr indent="-177800" lvl="0" marL="177800" rtl="0" algn="l">
              <a:lnSpc>
                <a:spcPct val="128571"/>
              </a:lnSpc>
              <a:spcBef>
                <a:spcPts val="1000"/>
              </a:spcBef>
              <a:spcAft>
                <a:spcPts val="0"/>
              </a:spcAft>
              <a:buClr>
                <a:srgbClr val="262626"/>
              </a:buClr>
              <a:buSzPts val="1400"/>
              <a:buFont typeface="Arial"/>
              <a:buChar char="•"/>
            </a:pPr>
            <a:r>
              <a:rPr lang="en-US"/>
              <a:t>HĐH khách</a:t>
            </a:r>
            <a:endParaRPr/>
          </a:p>
          <a:p>
            <a:pPr indent="-177800" lvl="0" marL="177800" rtl="0" algn="l">
              <a:lnSpc>
                <a:spcPct val="128571"/>
              </a:lnSpc>
              <a:spcBef>
                <a:spcPts val="1000"/>
              </a:spcBef>
              <a:spcAft>
                <a:spcPts val="0"/>
              </a:spcAft>
              <a:buClr>
                <a:srgbClr val="262626"/>
              </a:buClr>
              <a:buSzPts val="1400"/>
              <a:buFont typeface="Arial"/>
              <a:buChar char="•"/>
            </a:pPr>
            <a:r>
              <a:rPr lang="en-US"/>
              <a:t>Máy ảo (VM)</a:t>
            </a:r>
            <a:endParaRPr/>
          </a:p>
        </p:txBody>
      </p:sp>
      <p:grpSp>
        <p:nvGrpSpPr>
          <p:cNvPr id="4361" name="Google Shape;4361;p129"/>
          <p:cNvGrpSpPr/>
          <p:nvPr/>
        </p:nvGrpSpPr>
        <p:grpSpPr>
          <a:xfrm>
            <a:off x="2531138" y="3140968"/>
            <a:ext cx="4966942" cy="2907329"/>
            <a:chOff x="3434757" y="3124010"/>
            <a:chExt cx="4966942" cy="2907329"/>
          </a:xfrm>
        </p:grpSpPr>
        <p:grpSp>
          <p:nvGrpSpPr>
            <p:cNvPr id="4362" name="Google Shape;4362;p129"/>
            <p:cNvGrpSpPr/>
            <p:nvPr/>
          </p:nvGrpSpPr>
          <p:grpSpPr>
            <a:xfrm>
              <a:off x="3434757" y="3639660"/>
              <a:ext cx="3658370" cy="2391679"/>
              <a:chOff x="3434757" y="3639660"/>
              <a:chExt cx="3658370" cy="2391679"/>
            </a:xfrm>
          </p:grpSpPr>
          <p:sp>
            <p:nvSpPr>
              <p:cNvPr id="4363" name="Google Shape;4363;p129"/>
              <p:cNvSpPr/>
              <p:nvPr/>
            </p:nvSpPr>
            <p:spPr>
              <a:xfrm>
                <a:off x="3454900" y="5639453"/>
                <a:ext cx="3619181" cy="391886"/>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Hệ thống</a:t>
                </a:r>
                <a:endParaRPr sz="1400">
                  <a:solidFill>
                    <a:schemeClr val="lt1"/>
                  </a:solidFill>
                  <a:latin typeface="Arial"/>
                  <a:ea typeface="Arial"/>
                  <a:cs typeface="Arial"/>
                  <a:sym typeface="Arial"/>
                </a:endParaRPr>
              </a:p>
            </p:txBody>
          </p:sp>
          <p:sp>
            <p:nvSpPr>
              <p:cNvPr id="4364" name="Google Shape;4364;p129"/>
              <p:cNvSpPr/>
              <p:nvPr/>
            </p:nvSpPr>
            <p:spPr>
              <a:xfrm>
                <a:off x="3454898" y="5190962"/>
                <a:ext cx="3619181" cy="391886"/>
              </a:xfrm>
              <a:prstGeom prst="roundRect">
                <a:avLst>
                  <a:gd fmla="val 16667"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HĐH</a:t>
                </a:r>
                <a:endParaRPr sz="1400">
                  <a:solidFill>
                    <a:srgbClr val="193EB0"/>
                  </a:solidFill>
                  <a:latin typeface="Arial"/>
                  <a:ea typeface="Arial"/>
                  <a:cs typeface="Arial"/>
                  <a:sym typeface="Arial"/>
                </a:endParaRPr>
              </a:p>
            </p:txBody>
          </p:sp>
          <p:sp>
            <p:nvSpPr>
              <p:cNvPr id="4365" name="Google Shape;4365;p129"/>
              <p:cNvSpPr/>
              <p:nvPr/>
            </p:nvSpPr>
            <p:spPr>
              <a:xfrm>
                <a:off x="3454896" y="4736183"/>
                <a:ext cx="3619181" cy="391886"/>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193EB0"/>
                    </a:solidFill>
                    <a:latin typeface="Arial"/>
                    <a:ea typeface="Arial"/>
                    <a:cs typeface="Arial"/>
                    <a:sym typeface="Arial"/>
                  </a:rPr>
                  <a:t>VirtualBox</a:t>
                </a:r>
                <a:endParaRPr b="1" sz="1400">
                  <a:solidFill>
                    <a:srgbClr val="193EB0"/>
                  </a:solidFill>
                  <a:latin typeface="Arial"/>
                  <a:ea typeface="Arial"/>
                  <a:cs typeface="Arial"/>
                  <a:sym typeface="Arial"/>
                </a:endParaRPr>
              </a:p>
            </p:txBody>
          </p:sp>
          <p:sp>
            <p:nvSpPr>
              <p:cNvPr id="4366" name="Google Shape;4366;p129"/>
              <p:cNvSpPr/>
              <p:nvPr/>
            </p:nvSpPr>
            <p:spPr>
              <a:xfrm>
                <a:off x="3434757" y="3639660"/>
                <a:ext cx="875985" cy="1003644"/>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193EB0"/>
                  </a:solidFill>
                  <a:latin typeface="Arial"/>
                  <a:ea typeface="Arial"/>
                  <a:cs typeface="Arial"/>
                  <a:sym typeface="Arial"/>
                </a:endParaRPr>
              </a:p>
            </p:txBody>
          </p:sp>
          <p:sp>
            <p:nvSpPr>
              <p:cNvPr id="4367" name="Google Shape;4367;p129"/>
              <p:cNvSpPr/>
              <p:nvPr/>
            </p:nvSpPr>
            <p:spPr>
              <a:xfrm>
                <a:off x="3487009" y="4175199"/>
                <a:ext cx="784545" cy="391886"/>
              </a:xfrm>
              <a:prstGeom prst="roundRect">
                <a:avLst>
                  <a:gd fmla="val 16667"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Win</a:t>
                </a:r>
                <a:endParaRPr sz="1400">
                  <a:solidFill>
                    <a:srgbClr val="193EB0"/>
                  </a:solidFill>
                  <a:latin typeface="Arial"/>
                  <a:ea typeface="Arial"/>
                  <a:cs typeface="Arial"/>
                  <a:sym typeface="Arial"/>
                </a:endParaRPr>
              </a:p>
            </p:txBody>
          </p:sp>
          <p:sp>
            <p:nvSpPr>
              <p:cNvPr id="4368" name="Google Shape;4368;p129"/>
              <p:cNvSpPr/>
              <p:nvPr/>
            </p:nvSpPr>
            <p:spPr>
              <a:xfrm>
                <a:off x="3487009" y="3745204"/>
                <a:ext cx="784545" cy="391886"/>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Web1</a:t>
                </a:r>
                <a:endParaRPr sz="1400">
                  <a:solidFill>
                    <a:srgbClr val="193EB0"/>
                  </a:solidFill>
                  <a:latin typeface="Arial"/>
                  <a:ea typeface="Arial"/>
                  <a:cs typeface="Arial"/>
                  <a:sym typeface="Arial"/>
                </a:endParaRPr>
              </a:p>
            </p:txBody>
          </p:sp>
          <p:sp>
            <p:nvSpPr>
              <p:cNvPr id="4369" name="Google Shape;4369;p129"/>
              <p:cNvSpPr/>
              <p:nvPr/>
            </p:nvSpPr>
            <p:spPr>
              <a:xfrm>
                <a:off x="4362994" y="3639660"/>
                <a:ext cx="875985" cy="1003644"/>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193EB0"/>
                  </a:solidFill>
                  <a:latin typeface="Arial"/>
                  <a:ea typeface="Arial"/>
                  <a:cs typeface="Arial"/>
                  <a:sym typeface="Arial"/>
                </a:endParaRPr>
              </a:p>
            </p:txBody>
          </p:sp>
          <p:sp>
            <p:nvSpPr>
              <p:cNvPr id="4370" name="Google Shape;4370;p129"/>
              <p:cNvSpPr/>
              <p:nvPr/>
            </p:nvSpPr>
            <p:spPr>
              <a:xfrm>
                <a:off x="4415246" y="4175199"/>
                <a:ext cx="784545" cy="391886"/>
              </a:xfrm>
              <a:prstGeom prst="roundRect">
                <a:avLst>
                  <a:gd fmla="val 16667"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Linux</a:t>
                </a:r>
                <a:endParaRPr sz="1400">
                  <a:solidFill>
                    <a:srgbClr val="193EB0"/>
                  </a:solidFill>
                  <a:latin typeface="Arial"/>
                  <a:ea typeface="Arial"/>
                  <a:cs typeface="Arial"/>
                  <a:sym typeface="Arial"/>
                </a:endParaRPr>
              </a:p>
            </p:txBody>
          </p:sp>
          <p:sp>
            <p:nvSpPr>
              <p:cNvPr id="4371" name="Google Shape;4371;p129"/>
              <p:cNvSpPr/>
              <p:nvPr/>
            </p:nvSpPr>
            <p:spPr>
              <a:xfrm>
                <a:off x="4415246" y="3745204"/>
                <a:ext cx="784545" cy="391886"/>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Web2</a:t>
                </a:r>
                <a:endParaRPr sz="1400">
                  <a:solidFill>
                    <a:srgbClr val="193EB0"/>
                  </a:solidFill>
                  <a:latin typeface="Arial"/>
                  <a:ea typeface="Arial"/>
                  <a:cs typeface="Arial"/>
                  <a:sym typeface="Arial"/>
                </a:endParaRPr>
              </a:p>
            </p:txBody>
          </p:sp>
          <p:sp>
            <p:nvSpPr>
              <p:cNvPr id="4372" name="Google Shape;4372;p129"/>
              <p:cNvSpPr/>
              <p:nvPr/>
            </p:nvSpPr>
            <p:spPr>
              <a:xfrm>
                <a:off x="5291231" y="3639660"/>
                <a:ext cx="875985" cy="1003644"/>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193EB0"/>
                  </a:solidFill>
                  <a:latin typeface="Arial"/>
                  <a:ea typeface="Arial"/>
                  <a:cs typeface="Arial"/>
                  <a:sym typeface="Arial"/>
                </a:endParaRPr>
              </a:p>
            </p:txBody>
          </p:sp>
          <p:sp>
            <p:nvSpPr>
              <p:cNvPr id="4373" name="Google Shape;4373;p129"/>
              <p:cNvSpPr/>
              <p:nvPr/>
            </p:nvSpPr>
            <p:spPr>
              <a:xfrm>
                <a:off x="5343483" y="4175199"/>
                <a:ext cx="784545" cy="391886"/>
              </a:xfrm>
              <a:prstGeom prst="roundRect">
                <a:avLst>
                  <a:gd fmla="val 16667"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Linux</a:t>
                </a:r>
                <a:endParaRPr sz="1400">
                  <a:solidFill>
                    <a:srgbClr val="193EB0"/>
                  </a:solidFill>
                  <a:latin typeface="Arial"/>
                  <a:ea typeface="Arial"/>
                  <a:cs typeface="Arial"/>
                  <a:sym typeface="Arial"/>
                </a:endParaRPr>
              </a:p>
            </p:txBody>
          </p:sp>
          <p:sp>
            <p:nvSpPr>
              <p:cNvPr id="4374" name="Google Shape;4374;p129"/>
              <p:cNvSpPr/>
              <p:nvPr/>
            </p:nvSpPr>
            <p:spPr>
              <a:xfrm>
                <a:off x="5343483" y="3745204"/>
                <a:ext cx="784545" cy="391886"/>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F/W</a:t>
                </a:r>
                <a:endParaRPr sz="1400">
                  <a:solidFill>
                    <a:srgbClr val="193EB0"/>
                  </a:solidFill>
                  <a:latin typeface="Arial"/>
                  <a:ea typeface="Arial"/>
                  <a:cs typeface="Arial"/>
                  <a:sym typeface="Arial"/>
                </a:endParaRPr>
              </a:p>
            </p:txBody>
          </p:sp>
          <p:sp>
            <p:nvSpPr>
              <p:cNvPr id="4375" name="Google Shape;4375;p129"/>
              <p:cNvSpPr/>
              <p:nvPr/>
            </p:nvSpPr>
            <p:spPr>
              <a:xfrm>
                <a:off x="6217142" y="3639660"/>
                <a:ext cx="875985" cy="1003644"/>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193EB0"/>
                  </a:solidFill>
                  <a:latin typeface="Arial"/>
                  <a:ea typeface="Arial"/>
                  <a:cs typeface="Arial"/>
                  <a:sym typeface="Arial"/>
                </a:endParaRPr>
              </a:p>
            </p:txBody>
          </p:sp>
          <p:sp>
            <p:nvSpPr>
              <p:cNvPr id="4376" name="Google Shape;4376;p129"/>
              <p:cNvSpPr/>
              <p:nvPr/>
            </p:nvSpPr>
            <p:spPr>
              <a:xfrm>
                <a:off x="6269394" y="4175199"/>
                <a:ext cx="784545" cy="391886"/>
              </a:xfrm>
              <a:prstGeom prst="roundRect">
                <a:avLst>
                  <a:gd fmla="val 16667"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Win</a:t>
                </a:r>
                <a:endParaRPr sz="1400">
                  <a:solidFill>
                    <a:srgbClr val="193EB0"/>
                  </a:solidFill>
                  <a:latin typeface="Arial"/>
                  <a:ea typeface="Arial"/>
                  <a:cs typeface="Arial"/>
                  <a:sym typeface="Arial"/>
                </a:endParaRPr>
              </a:p>
            </p:txBody>
          </p:sp>
          <p:sp>
            <p:nvSpPr>
              <p:cNvPr id="4377" name="Google Shape;4377;p129"/>
              <p:cNvSpPr/>
              <p:nvPr/>
            </p:nvSpPr>
            <p:spPr>
              <a:xfrm>
                <a:off x="6269394" y="3745204"/>
                <a:ext cx="784545" cy="391886"/>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DB</a:t>
                </a:r>
                <a:endParaRPr sz="1400">
                  <a:solidFill>
                    <a:srgbClr val="193EB0"/>
                  </a:solidFill>
                  <a:latin typeface="Arial"/>
                  <a:ea typeface="Arial"/>
                  <a:cs typeface="Arial"/>
                  <a:sym typeface="Arial"/>
                </a:endParaRPr>
              </a:p>
            </p:txBody>
          </p:sp>
        </p:grpSp>
        <p:sp>
          <p:nvSpPr>
            <p:cNvPr id="4378" name="Google Shape;4378;p129"/>
            <p:cNvSpPr txBox="1"/>
            <p:nvPr/>
          </p:nvSpPr>
          <p:spPr>
            <a:xfrm>
              <a:off x="7311939" y="5235843"/>
              <a:ext cx="92881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93EB0"/>
                  </a:solidFill>
                  <a:latin typeface="Arial"/>
                  <a:ea typeface="Arial"/>
                  <a:cs typeface="Arial"/>
                  <a:sym typeface="Arial"/>
                </a:rPr>
                <a:t>HĐH chủ</a:t>
              </a:r>
              <a:endParaRPr sz="1400">
                <a:solidFill>
                  <a:srgbClr val="193EB0"/>
                </a:solidFill>
                <a:latin typeface="Arial"/>
                <a:ea typeface="Arial"/>
                <a:cs typeface="Arial"/>
                <a:sym typeface="Arial"/>
              </a:endParaRPr>
            </a:p>
          </p:txBody>
        </p:sp>
        <p:sp>
          <p:nvSpPr>
            <p:cNvPr id="4379" name="Google Shape;4379;p129"/>
            <p:cNvSpPr txBox="1"/>
            <p:nvPr/>
          </p:nvSpPr>
          <p:spPr>
            <a:xfrm>
              <a:off x="7311939" y="4221208"/>
              <a:ext cx="108976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93EB0"/>
                  </a:solidFill>
                  <a:latin typeface="Arial"/>
                  <a:ea typeface="Arial"/>
                  <a:cs typeface="Arial"/>
                  <a:sym typeface="Arial"/>
                </a:rPr>
                <a:t>HĐH khách</a:t>
              </a:r>
              <a:endParaRPr sz="1400">
                <a:solidFill>
                  <a:srgbClr val="193EB0"/>
                </a:solidFill>
                <a:latin typeface="Arial"/>
                <a:ea typeface="Arial"/>
                <a:cs typeface="Arial"/>
                <a:sym typeface="Arial"/>
              </a:endParaRPr>
            </a:p>
          </p:txBody>
        </p:sp>
        <p:sp>
          <p:nvSpPr>
            <p:cNvPr id="4380" name="Google Shape;4380;p129"/>
            <p:cNvSpPr txBox="1"/>
            <p:nvPr/>
          </p:nvSpPr>
          <p:spPr>
            <a:xfrm>
              <a:off x="5006647" y="3124010"/>
              <a:ext cx="143916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Máy ảo</a:t>
              </a:r>
              <a:endParaRPr sz="1400">
                <a:solidFill>
                  <a:srgbClr val="193EB0"/>
                </a:solidFill>
                <a:latin typeface="Arial"/>
                <a:ea typeface="Arial"/>
                <a:cs typeface="Arial"/>
                <a:sym typeface="Arial"/>
              </a:endParaRPr>
            </a:p>
          </p:txBody>
        </p:sp>
        <p:cxnSp>
          <p:nvCxnSpPr>
            <p:cNvPr id="4381" name="Google Shape;4381;p129"/>
            <p:cNvCxnSpPr>
              <a:stCxn id="4380" idx="2"/>
              <a:endCxn id="4372" idx="0"/>
            </p:cNvCxnSpPr>
            <p:nvPr/>
          </p:nvCxnSpPr>
          <p:spPr>
            <a:xfrm>
              <a:off x="5726230" y="3431787"/>
              <a:ext cx="3000" cy="207900"/>
            </a:xfrm>
            <a:prstGeom prst="straightConnector1">
              <a:avLst/>
            </a:prstGeom>
            <a:noFill/>
            <a:ln cap="flat" cmpd="sng" w="19050">
              <a:solidFill>
                <a:srgbClr val="193EB0"/>
              </a:solidFill>
              <a:prstDash val="solid"/>
              <a:miter lim="800000"/>
              <a:headEnd len="sm" w="sm" type="none"/>
              <a:tailEnd len="med" w="med" type="triangle"/>
            </a:ln>
          </p:spPr>
        </p:cxnSp>
        <p:cxnSp>
          <p:nvCxnSpPr>
            <p:cNvPr id="4382" name="Google Shape;4382;p129"/>
            <p:cNvCxnSpPr>
              <a:stCxn id="4376" idx="3"/>
              <a:endCxn id="4379" idx="1"/>
            </p:cNvCxnSpPr>
            <p:nvPr/>
          </p:nvCxnSpPr>
          <p:spPr>
            <a:xfrm>
              <a:off x="7053939" y="4371142"/>
              <a:ext cx="258000" cy="3900"/>
            </a:xfrm>
            <a:prstGeom prst="straightConnector1">
              <a:avLst/>
            </a:prstGeom>
            <a:noFill/>
            <a:ln cap="flat" cmpd="sng" w="19050">
              <a:solidFill>
                <a:srgbClr val="193EB0"/>
              </a:solidFill>
              <a:prstDash val="solid"/>
              <a:miter lim="800000"/>
              <a:headEnd len="sm" w="sm" type="none"/>
              <a:tailEnd len="med" w="med" type="triangle"/>
            </a:ln>
          </p:spPr>
        </p:cxnSp>
        <p:cxnSp>
          <p:nvCxnSpPr>
            <p:cNvPr id="4383" name="Google Shape;4383;p129"/>
            <p:cNvCxnSpPr>
              <a:stCxn id="4364" idx="3"/>
              <a:endCxn id="4378" idx="1"/>
            </p:cNvCxnSpPr>
            <p:nvPr/>
          </p:nvCxnSpPr>
          <p:spPr>
            <a:xfrm>
              <a:off x="7074079" y="5386905"/>
              <a:ext cx="237900" cy="2700"/>
            </a:xfrm>
            <a:prstGeom prst="straightConnector1">
              <a:avLst/>
            </a:prstGeom>
            <a:noFill/>
            <a:ln cap="flat" cmpd="sng" w="19050">
              <a:solidFill>
                <a:srgbClr val="193EB0"/>
              </a:solidFill>
              <a:prstDash val="solid"/>
              <a:miter lim="800000"/>
              <a:headEnd len="sm" w="sm" type="none"/>
              <a:tailEnd len="med" w="med" type="triangle"/>
            </a:ln>
          </p:spPr>
        </p:cxn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13"/>
          <p:cNvPicPr preferRelativeResize="0"/>
          <p:nvPr/>
        </p:nvPicPr>
        <p:blipFill rotWithShape="1">
          <a:blip r:embed="rId3">
            <a:alphaModFix/>
          </a:blip>
          <a:srcRect b="0" l="0" r="0" t="0"/>
          <a:stretch/>
        </p:blipFill>
        <p:spPr>
          <a:xfrm>
            <a:off x="4261757" y="3915300"/>
            <a:ext cx="3945319" cy="2089872"/>
          </a:xfrm>
          <a:prstGeom prst="rect">
            <a:avLst/>
          </a:prstGeom>
          <a:noFill/>
          <a:ln>
            <a:noFill/>
          </a:ln>
        </p:spPr>
      </p:pic>
      <p:sp>
        <p:nvSpPr>
          <p:cNvPr id="349" name="Google Shape;349;p13"/>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Ứng dụng và xử lý Big Data</a:t>
            </a:r>
            <a:endParaRPr/>
          </a:p>
        </p:txBody>
      </p:sp>
      <p:sp>
        <p:nvSpPr>
          <p:cNvPr id="350" name="Google Shape;350;p13"/>
          <p:cNvSpPr txBox="1"/>
          <p:nvPr>
            <p:ph idx="2" type="body"/>
          </p:nvPr>
        </p:nvSpPr>
        <p:spPr>
          <a:xfrm>
            <a:off x="259294" y="1496532"/>
            <a:ext cx="9646706"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t>Trường hợp sử dụng Big Data - Phân tích tình cảm</a:t>
            </a:r>
            <a:endParaRPr sz="3000"/>
          </a:p>
        </p:txBody>
      </p:sp>
      <p:sp>
        <p:nvSpPr>
          <p:cNvPr id="351" name="Google Shape;351;p1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352" name="Google Shape;352;p1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Xử lý ngôn ngữ tự nhiên</a:t>
            </a:r>
            <a:endParaRPr/>
          </a:p>
          <a:p>
            <a:pPr indent="-177800" lvl="0" marL="177800" rtl="0" algn="l">
              <a:lnSpc>
                <a:spcPct val="128571"/>
              </a:lnSpc>
              <a:spcBef>
                <a:spcPts val="1000"/>
              </a:spcBef>
              <a:spcAft>
                <a:spcPts val="0"/>
              </a:spcAft>
              <a:buClr>
                <a:srgbClr val="262626"/>
              </a:buClr>
              <a:buSzPts val="1400"/>
              <a:buFont typeface="Arial"/>
              <a:buChar char="•"/>
            </a:pPr>
            <a:r>
              <a:rPr lang="en-US"/>
              <a:t>Voice of Customer (VoC): Tiếng nói của khách hàng</a:t>
            </a:r>
            <a:endParaRPr/>
          </a:p>
          <a:p>
            <a:pPr indent="-182563" lvl="1" marL="360363" rtl="0" algn="l">
              <a:lnSpc>
                <a:spcPct val="138461"/>
              </a:lnSpc>
              <a:spcBef>
                <a:spcPts val="500"/>
              </a:spcBef>
              <a:spcAft>
                <a:spcPts val="0"/>
              </a:spcAft>
              <a:buClr>
                <a:srgbClr val="262626"/>
              </a:buClr>
              <a:buSzPts val="1040"/>
              <a:buChar char="•"/>
            </a:pPr>
            <a:r>
              <a:rPr lang="en-US"/>
              <a:t>Phân tích VoC có thể được lưu trữ ở nhiều định dạng khác nhau như văn bản, âm thanh, v.v.</a:t>
            </a:r>
            <a:endParaRPr/>
          </a:p>
          <a:p>
            <a:pPr indent="-182563" lvl="1" marL="360363" rtl="0" algn="l">
              <a:lnSpc>
                <a:spcPct val="138461"/>
              </a:lnSpc>
              <a:spcBef>
                <a:spcPts val="500"/>
              </a:spcBef>
              <a:spcAft>
                <a:spcPts val="0"/>
              </a:spcAft>
              <a:buClr>
                <a:srgbClr val="262626"/>
              </a:buClr>
              <a:buSzPts val="1040"/>
              <a:buChar char="•"/>
            </a:pPr>
            <a:r>
              <a:rPr lang="en-US"/>
              <a:t>Phân tích ấn tượng chủ quan, cảm xúc, thái độ và ý kiến cá nhân về một chủ đề từ dữ liệu phi cấu trúc như SNS và đánh giá sản phẩm</a:t>
            </a:r>
            <a:endParaRPr/>
          </a:p>
          <a:p>
            <a:pPr indent="-177800" lvl="0" marL="177800" rtl="0" algn="l">
              <a:lnSpc>
                <a:spcPct val="128571"/>
              </a:lnSpc>
              <a:spcBef>
                <a:spcPts val="1000"/>
              </a:spcBef>
              <a:spcAft>
                <a:spcPts val="0"/>
              </a:spcAft>
              <a:buClr>
                <a:srgbClr val="262626"/>
              </a:buClr>
              <a:buSzPts val="1400"/>
              <a:buFont typeface="Arial"/>
              <a:buChar char="•"/>
            </a:pPr>
            <a:r>
              <a:rPr lang="en-US"/>
              <a:t>Các trường hợp sử dụng có thể áp dụng</a:t>
            </a:r>
            <a:endParaRPr/>
          </a:p>
          <a:p>
            <a:pPr indent="-182563" lvl="1" marL="360363" rtl="0" algn="l">
              <a:lnSpc>
                <a:spcPct val="138461"/>
              </a:lnSpc>
              <a:spcBef>
                <a:spcPts val="500"/>
              </a:spcBef>
              <a:spcAft>
                <a:spcPts val="0"/>
              </a:spcAft>
              <a:buClr>
                <a:srgbClr val="262626"/>
              </a:buClr>
              <a:buSzPts val="1040"/>
              <a:buChar char="•"/>
            </a:pPr>
            <a:r>
              <a:rPr lang="en-US"/>
              <a:t>Marketing</a:t>
            </a:r>
            <a:endParaRPr/>
          </a:p>
          <a:p>
            <a:pPr indent="-182563" lvl="1" marL="360363" rtl="0" algn="l">
              <a:lnSpc>
                <a:spcPct val="138461"/>
              </a:lnSpc>
              <a:spcBef>
                <a:spcPts val="500"/>
              </a:spcBef>
              <a:spcAft>
                <a:spcPts val="0"/>
              </a:spcAft>
              <a:buClr>
                <a:srgbClr val="262626"/>
              </a:buClr>
              <a:buSzPts val="1040"/>
              <a:buChar char="•"/>
            </a:pPr>
            <a:r>
              <a:rPr lang="en-US"/>
              <a:t>Dịch vụ khách hàng</a:t>
            </a:r>
            <a:endParaRPr/>
          </a:p>
          <a:p>
            <a:pPr indent="-182563" lvl="1" marL="360363" rtl="0" algn="l">
              <a:lnSpc>
                <a:spcPct val="138461"/>
              </a:lnSpc>
              <a:spcBef>
                <a:spcPts val="500"/>
              </a:spcBef>
              <a:spcAft>
                <a:spcPts val="0"/>
              </a:spcAft>
              <a:buClr>
                <a:srgbClr val="262626"/>
              </a:buClr>
              <a:buSzPts val="1040"/>
              <a:buChar char="•"/>
            </a:pPr>
            <a:r>
              <a:rPr lang="en-US"/>
              <a:t>Dịch vụ lâm sàng</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8" name="Shape 4388"/>
        <p:cNvGrpSpPr/>
        <p:nvPr/>
      </p:nvGrpSpPr>
      <p:grpSpPr>
        <a:xfrm>
          <a:off x="0" y="0"/>
          <a:ext cx="0" cy="0"/>
          <a:chOff x="0" y="0"/>
          <a:chExt cx="0" cy="0"/>
        </a:xfrm>
      </p:grpSpPr>
      <p:sp>
        <p:nvSpPr>
          <p:cNvPr id="4389" name="Google Shape;4389;p130"/>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Lab 1 : Khởi động VirtualBox </a:t>
            </a:r>
            <a:endParaRPr/>
          </a:p>
        </p:txBody>
      </p:sp>
      <p:sp>
        <p:nvSpPr>
          <p:cNvPr id="4390" name="Google Shape;4390;p13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Khởi động VirtualBox</a:t>
            </a:r>
            <a:endParaRPr/>
          </a:p>
        </p:txBody>
      </p:sp>
      <p:sp>
        <p:nvSpPr>
          <p:cNvPr id="4391" name="Google Shape;4391;p13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03</a:t>
            </a:r>
            <a:endParaRPr/>
          </a:p>
        </p:txBody>
      </p:sp>
      <p:sp>
        <p:nvSpPr>
          <p:cNvPr id="4392" name="Google Shape;4392;p130"/>
          <p:cNvSpPr txBox="1"/>
          <p:nvPr>
            <p:ph idx="4" type="body"/>
          </p:nvPr>
        </p:nvSpPr>
        <p:spPr>
          <a:xfrm>
            <a:off x="535872" y="2226568"/>
            <a:ext cx="504196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Nhấp đúp vào biểu tượng VirtualBox trên màn hình nền Windows</a:t>
            </a:r>
            <a:endParaRPr/>
          </a:p>
          <a:p>
            <a:pPr indent="-177800" lvl="0" marL="177800" rtl="0" algn="l">
              <a:lnSpc>
                <a:spcPct val="128571"/>
              </a:lnSpc>
              <a:spcBef>
                <a:spcPts val="1000"/>
              </a:spcBef>
              <a:spcAft>
                <a:spcPts val="0"/>
              </a:spcAft>
              <a:buClr>
                <a:srgbClr val="262626"/>
              </a:buClr>
              <a:buSzPts val="1400"/>
              <a:buFont typeface="Arial"/>
              <a:buChar char="•"/>
            </a:pPr>
            <a:r>
              <a:rPr lang="en-US"/>
              <a:t>Trình quản lý VirtualBox được hiển thị:</a:t>
            </a:r>
            <a:endParaRPr/>
          </a:p>
        </p:txBody>
      </p:sp>
      <p:pic>
        <p:nvPicPr>
          <p:cNvPr id="4393" name="Google Shape;4393;p130"/>
          <p:cNvPicPr preferRelativeResize="0"/>
          <p:nvPr/>
        </p:nvPicPr>
        <p:blipFill rotWithShape="1">
          <a:blip r:embed="rId3">
            <a:alphaModFix/>
          </a:blip>
          <a:srcRect b="0" l="0" r="0" t="0"/>
          <a:stretch/>
        </p:blipFill>
        <p:spPr>
          <a:xfrm>
            <a:off x="5451559" y="2226568"/>
            <a:ext cx="720642" cy="831170"/>
          </a:xfrm>
          <a:prstGeom prst="rect">
            <a:avLst/>
          </a:prstGeom>
          <a:noFill/>
          <a:ln>
            <a:noFill/>
          </a:ln>
        </p:spPr>
      </p:pic>
      <p:pic>
        <p:nvPicPr>
          <p:cNvPr id="4394" name="Google Shape;4394;p130"/>
          <p:cNvPicPr preferRelativeResize="0"/>
          <p:nvPr/>
        </p:nvPicPr>
        <p:blipFill rotWithShape="1">
          <a:blip r:embed="rId4">
            <a:alphaModFix/>
          </a:blip>
          <a:srcRect b="0" l="0" r="0" t="0"/>
          <a:stretch/>
        </p:blipFill>
        <p:spPr>
          <a:xfrm>
            <a:off x="792981" y="3328384"/>
            <a:ext cx="5001477" cy="2988793"/>
          </a:xfrm>
          <a:prstGeom prst="rect">
            <a:avLst/>
          </a:prstGeom>
          <a:noFill/>
          <a:ln>
            <a:noFill/>
          </a:ln>
        </p:spPr>
      </p:pic>
      <p:grpSp>
        <p:nvGrpSpPr>
          <p:cNvPr id="4395" name="Google Shape;4395;p130"/>
          <p:cNvGrpSpPr/>
          <p:nvPr/>
        </p:nvGrpSpPr>
        <p:grpSpPr>
          <a:xfrm>
            <a:off x="5901429" y="4822780"/>
            <a:ext cx="3328101" cy="1246829"/>
            <a:chOff x="3454896" y="4736183"/>
            <a:chExt cx="3619185" cy="1295156"/>
          </a:xfrm>
        </p:grpSpPr>
        <p:sp>
          <p:nvSpPr>
            <p:cNvPr id="4396" name="Google Shape;4396;p130"/>
            <p:cNvSpPr/>
            <p:nvPr/>
          </p:nvSpPr>
          <p:spPr>
            <a:xfrm>
              <a:off x="3454900" y="5639453"/>
              <a:ext cx="3619181" cy="391886"/>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Hệ thống</a:t>
              </a:r>
              <a:endParaRPr sz="1400">
                <a:solidFill>
                  <a:schemeClr val="lt1"/>
                </a:solidFill>
                <a:latin typeface="Arial"/>
                <a:ea typeface="Arial"/>
                <a:cs typeface="Arial"/>
                <a:sym typeface="Arial"/>
              </a:endParaRPr>
            </a:p>
          </p:txBody>
        </p:sp>
        <p:sp>
          <p:nvSpPr>
            <p:cNvPr id="4397" name="Google Shape;4397;p130"/>
            <p:cNvSpPr/>
            <p:nvPr/>
          </p:nvSpPr>
          <p:spPr>
            <a:xfrm>
              <a:off x="3454898" y="5190962"/>
              <a:ext cx="3619181" cy="391886"/>
            </a:xfrm>
            <a:prstGeom prst="roundRect">
              <a:avLst>
                <a:gd fmla="val 16667"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HĐH</a:t>
              </a:r>
              <a:endParaRPr sz="1400">
                <a:solidFill>
                  <a:srgbClr val="193EB0"/>
                </a:solidFill>
                <a:latin typeface="Arial"/>
                <a:ea typeface="Arial"/>
                <a:cs typeface="Arial"/>
                <a:sym typeface="Arial"/>
              </a:endParaRPr>
            </a:p>
          </p:txBody>
        </p:sp>
        <p:sp>
          <p:nvSpPr>
            <p:cNvPr id="4398" name="Google Shape;4398;p130"/>
            <p:cNvSpPr/>
            <p:nvPr/>
          </p:nvSpPr>
          <p:spPr>
            <a:xfrm>
              <a:off x="3454896" y="4736183"/>
              <a:ext cx="3619181" cy="391886"/>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193EB0"/>
                  </a:solidFill>
                  <a:latin typeface="Arial"/>
                  <a:ea typeface="Arial"/>
                  <a:cs typeface="Arial"/>
                  <a:sym typeface="Arial"/>
                </a:rPr>
                <a:t>VirtualBox</a:t>
              </a:r>
              <a:endParaRPr b="1" sz="1400">
                <a:solidFill>
                  <a:srgbClr val="193EB0"/>
                </a:solidFill>
                <a:latin typeface="Arial"/>
                <a:ea typeface="Arial"/>
                <a:cs typeface="Arial"/>
                <a:sym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3" name="Shape 4403"/>
        <p:cNvGrpSpPr/>
        <p:nvPr/>
      </p:nvGrpSpPr>
      <p:grpSpPr>
        <a:xfrm>
          <a:off x="0" y="0"/>
          <a:ext cx="0" cy="0"/>
          <a:chOff x="0" y="0"/>
          <a:chExt cx="0" cy="0"/>
        </a:xfrm>
      </p:grpSpPr>
      <p:sp>
        <p:nvSpPr>
          <p:cNvPr id="4404" name="Google Shape;4404;p131"/>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Lab 1 : Khởi động VirtualBox </a:t>
            </a:r>
            <a:endParaRPr/>
          </a:p>
        </p:txBody>
      </p:sp>
      <p:sp>
        <p:nvSpPr>
          <p:cNvPr id="4405" name="Google Shape;4405;p13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Tạo Máy ảo</a:t>
            </a:r>
            <a:endParaRPr/>
          </a:p>
        </p:txBody>
      </p:sp>
      <p:sp>
        <p:nvSpPr>
          <p:cNvPr id="4406" name="Google Shape;4406;p13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03</a:t>
            </a:r>
            <a:endParaRPr/>
          </a:p>
        </p:txBody>
      </p:sp>
      <p:sp>
        <p:nvSpPr>
          <p:cNvPr id="4407" name="Google Shape;4407;p13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Nhấp vào Mới trong Cửa sổ Trình quản lý VirtualBox</a:t>
            </a:r>
            <a:endParaRPr/>
          </a:p>
          <a:p>
            <a:pPr indent="-177800" lvl="0" marL="177800" rtl="0" algn="l">
              <a:lnSpc>
                <a:spcPct val="128571"/>
              </a:lnSpc>
              <a:spcBef>
                <a:spcPts val="1000"/>
              </a:spcBef>
              <a:spcAft>
                <a:spcPts val="0"/>
              </a:spcAft>
              <a:buClr>
                <a:srgbClr val="262626"/>
              </a:buClr>
              <a:buSzPts val="1400"/>
              <a:buFont typeface="Arial"/>
              <a:buChar char="•"/>
            </a:pPr>
            <a:r>
              <a:rPr lang="en-US"/>
              <a:t>Một trình hướng dẫn được hiển thị để hướng dẫn bạn cách thiết lập một máy ảo mới</a:t>
            </a:r>
            <a:endParaRPr/>
          </a:p>
        </p:txBody>
      </p:sp>
      <p:pic>
        <p:nvPicPr>
          <p:cNvPr id="4408" name="Google Shape;4408;p131"/>
          <p:cNvPicPr preferRelativeResize="0"/>
          <p:nvPr/>
        </p:nvPicPr>
        <p:blipFill rotWithShape="1">
          <a:blip r:embed="rId3">
            <a:alphaModFix/>
          </a:blip>
          <a:srcRect b="0" l="0" r="0" t="0"/>
          <a:stretch/>
        </p:blipFill>
        <p:spPr>
          <a:xfrm>
            <a:off x="1177842" y="2953645"/>
            <a:ext cx="3824348" cy="3320156"/>
          </a:xfrm>
          <a:prstGeom prst="rect">
            <a:avLst/>
          </a:prstGeom>
          <a:noFill/>
          <a:ln>
            <a:noFill/>
          </a:ln>
        </p:spPr>
      </p:pic>
      <p:grpSp>
        <p:nvGrpSpPr>
          <p:cNvPr id="4409" name="Google Shape;4409;p131"/>
          <p:cNvGrpSpPr/>
          <p:nvPr/>
        </p:nvGrpSpPr>
        <p:grpSpPr>
          <a:xfrm>
            <a:off x="5901429" y="4822780"/>
            <a:ext cx="3328101" cy="1246829"/>
            <a:chOff x="3454896" y="4736183"/>
            <a:chExt cx="3619185" cy="1295156"/>
          </a:xfrm>
        </p:grpSpPr>
        <p:sp>
          <p:nvSpPr>
            <p:cNvPr id="4410" name="Google Shape;4410;p131"/>
            <p:cNvSpPr/>
            <p:nvPr/>
          </p:nvSpPr>
          <p:spPr>
            <a:xfrm>
              <a:off x="3454900" y="5639453"/>
              <a:ext cx="3619181" cy="391886"/>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Hệ thống</a:t>
              </a:r>
              <a:endParaRPr sz="1400">
                <a:solidFill>
                  <a:schemeClr val="lt1"/>
                </a:solidFill>
                <a:latin typeface="Arial"/>
                <a:ea typeface="Arial"/>
                <a:cs typeface="Arial"/>
                <a:sym typeface="Arial"/>
              </a:endParaRPr>
            </a:p>
          </p:txBody>
        </p:sp>
        <p:sp>
          <p:nvSpPr>
            <p:cNvPr id="4411" name="Google Shape;4411;p131"/>
            <p:cNvSpPr/>
            <p:nvPr/>
          </p:nvSpPr>
          <p:spPr>
            <a:xfrm>
              <a:off x="3454898" y="5190962"/>
              <a:ext cx="3619181" cy="391886"/>
            </a:xfrm>
            <a:prstGeom prst="roundRect">
              <a:avLst>
                <a:gd fmla="val 16667"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HĐH</a:t>
              </a:r>
              <a:endParaRPr sz="1400">
                <a:solidFill>
                  <a:srgbClr val="193EB0"/>
                </a:solidFill>
                <a:latin typeface="Arial"/>
                <a:ea typeface="Arial"/>
                <a:cs typeface="Arial"/>
                <a:sym typeface="Arial"/>
              </a:endParaRPr>
            </a:p>
          </p:txBody>
        </p:sp>
        <p:sp>
          <p:nvSpPr>
            <p:cNvPr id="4412" name="Google Shape;4412;p131"/>
            <p:cNvSpPr/>
            <p:nvPr/>
          </p:nvSpPr>
          <p:spPr>
            <a:xfrm>
              <a:off x="3454896" y="4736183"/>
              <a:ext cx="3619181" cy="391886"/>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193EB0"/>
                  </a:solidFill>
                  <a:latin typeface="Arial"/>
                  <a:ea typeface="Arial"/>
                  <a:cs typeface="Arial"/>
                  <a:sym typeface="Arial"/>
                </a:rPr>
                <a:t>VirtualBox</a:t>
              </a:r>
              <a:endParaRPr b="1" sz="1400">
                <a:solidFill>
                  <a:srgbClr val="193EB0"/>
                </a:solidFill>
                <a:latin typeface="Arial"/>
                <a:ea typeface="Arial"/>
                <a:cs typeface="Arial"/>
                <a:sym typeface="Arial"/>
              </a:endParaRPr>
            </a:p>
          </p:txBody>
        </p:sp>
      </p:grpSp>
      <p:sp>
        <p:nvSpPr>
          <p:cNvPr id="4413" name="Google Shape;4413;p131"/>
          <p:cNvSpPr/>
          <p:nvPr/>
        </p:nvSpPr>
        <p:spPr>
          <a:xfrm>
            <a:off x="5901429" y="3721824"/>
            <a:ext cx="875985" cy="1003644"/>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Máy ảo</a:t>
            </a:r>
            <a:endParaRPr sz="1400">
              <a:solidFill>
                <a:schemeClr val="lt1"/>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8" name="Shape 4418"/>
        <p:cNvGrpSpPr/>
        <p:nvPr/>
      </p:nvGrpSpPr>
      <p:grpSpPr>
        <a:xfrm>
          <a:off x="0" y="0"/>
          <a:ext cx="0" cy="0"/>
          <a:chOff x="0" y="0"/>
          <a:chExt cx="0" cy="0"/>
        </a:xfrm>
      </p:grpSpPr>
      <p:sp>
        <p:nvSpPr>
          <p:cNvPr id="4419" name="Google Shape;4419;p132"/>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Lab 1 : Khởi động VirtualBox </a:t>
            </a:r>
            <a:endParaRPr/>
          </a:p>
        </p:txBody>
      </p:sp>
      <p:sp>
        <p:nvSpPr>
          <p:cNvPr id="4420" name="Google Shape;4420;p13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Kiểm tra thông tin Máy ảo</a:t>
            </a:r>
            <a:endParaRPr/>
          </a:p>
        </p:txBody>
      </p:sp>
      <p:sp>
        <p:nvSpPr>
          <p:cNvPr id="4421" name="Google Shape;4421;p13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03</a:t>
            </a:r>
            <a:endParaRPr/>
          </a:p>
        </p:txBody>
      </p:sp>
      <p:sp>
        <p:nvSpPr>
          <p:cNvPr id="4422" name="Google Shape;4422;p13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Kiểm tra thông tin VM trong Cửa sổ Trình quản lý VirtualBox</a:t>
            </a:r>
            <a:endParaRPr/>
          </a:p>
        </p:txBody>
      </p:sp>
      <p:pic>
        <p:nvPicPr>
          <p:cNvPr id="4423" name="Google Shape;4423;p132"/>
          <p:cNvPicPr preferRelativeResize="0"/>
          <p:nvPr/>
        </p:nvPicPr>
        <p:blipFill rotWithShape="1">
          <a:blip r:embed="rId3">
            <a:alphaModFix/>
          </a:blip>
          <a:srcRect b="0" l="0" r="0" t="0"/>
          <a:stretch/>
        </p:blipFill>
        <p:spPr>
          <a:xfrm>
            <a:off x="856528" y="2817680"/>
            <a:ext cx="6447098" cy="3350239"/>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8" name="Shape 4428"/>
        <p:cNvGrpSpPr/>
        <p:nvPr/>
      </p:nvGrpSpPr>
      <p:grpSpPr>
        <a:xfrm>
          <a:off x="0" y="0"/>
          <a:ext cx="0" cy="0"/>
          <a:chOff x="0" y="0"/>
          <a:chExt cx="0" cy="0"/>
        </a:xfrm>
      </p:grpSpPr>
      <p:sp>
        <p:nvSpPr>
          <p:cNvPr id="4429" name="Google Shape;4429;p133"/>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Lab 1 : Khởi động VirtualBox </a:t>
            </a:r>
            <a:endParaRPr/>
          </a:p>
        </p:txBody>
      </p:sp>
      <p:sp>
        <p:nvSpPr>
          <p:cNvPr id="4430" name="Google Shape;4430;p13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Khởi động Máy ảo </a:t>
            </a:r>
            <a:endParaRPr/>
          </a:p>
        </p:txBody>
      </p:sp>
      <p:sp>
        <p:nvSpPr>
          <p:cNvPr id="4431" name="Google Shape;4431;p13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03</a:t>
            </a:r>
            <a:endParaRPr/>
          </a:p>
        </p:txBody>
      </p:sp>
      <p:sp>
        <p:nvSpPr>
          <p:cNvPr id="4432" name="Google Shape;4432;p13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Một vài lựa chọn:</a:t>
            </a:r>
            <a:endParaRPr/>
          </a:p>
          <a:p>
            <a:pPr indent="-182563" lvl="1" marL="360363" rtl="0" algn="l">
              <a:lnSpc>
                <a:spcPct val="138461"/>
              </a:lnSpc>
              <a:spcBef>
                <a:spcPts val="500"/>
              </a:spcBef>
              <a:spcAft>
                <a:spcPts val="0"/>
              </a:spcAft>
              <a:buClr>
                <a:srgbClr val="262626"/>
              </a:buClr>
              <a:buSzPts val="1040"/>
              <a:buChar char="•"/>
            </a:pPr>
            <a:r>
              <a:rPr lang="en-US"/>
              <a:t>Nhấp đúp vào mục nhập của VM trong danh sách</a:t>
            </a:r>
            <a:endParaRPr/>
          </a:p>
          <a:p>
            <a:pPr indent="-182563" lvl="1" marL="360363" rtl="0" algn="l">
              <a:lnSpc>
                <a:spcPct val="138461"/>
              </a:lnSpc>
              <a:spcBef>
                <a:spcPts val="500"/>
              </a:spcBef>
              <a:spcAft>
                <a:spcPts val="0"/>
              </a:spcAft>
              <a:buClr>
                <a:srgbClr val="262626"/>
              </a:buClr>
              <a:buSzPts val="1040"/>
              <a:buChar char="•"/>
            </a:pPr>
            <a:r>
              <a:rPr lang="en-US"/>
              <a:t>Chọn mục nhập của VM trong danh sách và nhấp vào </a:t>
            </a:r>
            <a:r>
              <a:rPr b="1" lang="en-US"/>
              <a:t>Start</a:t>
            </a:r>
            <a:endParaRPr b="1"/>
          </a:p>
        </p:txBody>
      </p:sp>
      <p:pic>
        <p:nvPicPr>
          <p:cNvPr id="4433" name="Google Shape;4433;p133"/>
          <p:cNvPicPr preferRelativeResize="0"/>
          <p:nvPr/>
        </p:nvPicPr>
        <p:blipFill rotWithShape="1">
          <a:blip r:embed="rId3">
            <a:alphaModFix/>
          </a:blip>
          <a:srcRect b="0" l="0" r="0" t="0"/>
          <a:stretch/>
        </p:blipFill>
        <p:spPr>
          <a:xfrm>
            <a:off x="704850" y="3533794"/>
            <a:ext cx="4960971" cy="2577972"/>
          </a:xfrm>
          <a:prstGeom prst="rect">
            <a:avLst/>
          </a:prstGeom>
          <a:noFill/>
          <a:ln>
            <a:noFill/>
          </a:ln>
        </p:spPr>
      </p:pic>
      <p:grpSp>
        <p:nvGrpSpPr>
          <p:cNvPr id="4434" name="Google Shape;4434;p133"/>
          <p:cNvGrpSpPr/>
          <p:nvPr/>
        </p:nvGrpSpPr>
        <p:grpSpPr>
          <a:xfrm>
            <a:off x="5901429" y="4822780"/>
            <a:ext cx="3328101" cy="1246829"/>
            <a:chOff x="3454896" y="4736183"/>
            <a:chExt cx="3619185" cy="1295156"/>
          </a:xfrm>
        </p:grpSpPr>
        <p:sp>
          <p:nvSpPr>
            <p:cNvPr id="4435" name="Google Shape;4435;p133"/>
            <p:cNvSpPr/>
            <p:nvPr/>
          </p:nvSpPr>
          <p:spPr>
            <a:xfrm>
              <a:off x="3454900" y="5639453"/>
              <a:ext cx="3619181" cy="391886"/>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Hệ thống</a:t>
              </a:r>
              <a:endParaRPr sz="1400">
                <a:solidFill>
                  <a:schemeClr val="lt1"/>
                </a:solidFill>
                <a:latin typeface="Arial"/>
                <a:ea typeface="Arial"/>
                <a:cs typeface="Arial"/>
                <a:sym typeface="Arial"/>
              </a:endParaRPr>
            </a:p>
          </p:txBody>
        </p:sp>
        <p:sp>
          <p:nvSpPr>
            <p:cNvPr id="4436" name="Google Shape;4436;p133"/>
            <p:cNvSpPr/>
            <p:nvPr/>
          </p:nvSpPr>
          <p:spPr>
            <a:xfrm>
              <a:off x="3454898" y="5190962"/>
              <a:ext cx="3619181" cy="391886"/>
            </a:xfrm>
            <a:prstGeom prst="roundRect">
              <a:avLst>
                <a:gd fmla="val 16667"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HĐH</a:t>
              </a:r>
              <a:endParaRPr sz="1400">
                <a:solidFill>
                  <a:srgbClr val="193EB0"/>
                </a:solidFill>
                <a:latin typeface="Arial"/>
                <a:ea typeface="Arial"/>
                <a:cs typeface="Arial"/>
                <a:sym typeface="Arial"/>
              </a:endParaRPr>
            </a:p>
          </p:txBody>
        </p:sp>
        <p:sp>
          <p:nvSpPr>
            <p:cNvPr id="4437" name="Google Shape;4437;p133"/>
            <p:cNvSpPr/>
            <p:nvPr/>
          </p:nvSpPr>
          <p:spPr>
            <a:xfrm>
              <a:off x="3454896" y="4736183"/>
              <a:ext cx="3619181" cy="391886"/>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193EB0"/>
                  </a:solidFill>
                  <a:latin typeface="Arial"/>
                  <a:ea typeface="Arial"/>
                  <a:cs typeface="Arial"/>
                  <a:sym typeface="Arial"/>
                </a:rPr>
                <a:t>VirtualBox</a:t>
              </a:r>
              <a:endParaRPr b="1" sz="1400">
                <a:solidFill>
                  <a:srgbClr val="193EB0"/>
                </a:solidFill>
                <a:latin typeface="Arial"/>
                <a:ea typeface="Arial"/>
                <a:cs typeface="Arial"/>
                <a:sym typeface="Arial"/>
              </a:endParaRPr>
            </a:p>
          </p:txBody>
        </p:sp>
      </p:grpSp>
      <p:sp>
        <p:nvSpPr>
          <p:cNvPr id="4438" name="Google Shape;4438;p133"/>
          <p:cNvSpPr/>
          <p:nvPr/>
        </p:nvSpPr>
        <p:spPr>
          <a:xfrm>
            <a:off x="5901429" y="3721824"/>
            <a:ext cx="875985" cy="1003644"/>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Máy ảo</a:t>
            </a:r>
            <a:endParaRPr sz="1400">
              <a:solidFill>
                <a:schemeClr val="lt1"/>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3" name="Shape 4443"/>
        <p:cNvGrpSpPr/>
        <p:nvPr/>
      </p:nvGrpSpPr>
      <p:grpSpPr>
        <a:xfrm>
          <a:off x="0" y="0"/>
          <a:ext cx="0" cy="0"/>
          <a:chOff x="0" y="0"/>
          <a:chExt cx="0" cy="0"/>
        </a:xfrm>
      </p:grpSpPr>
      <p:sp>
        <p:nvSpPr>
          <p:cNvPr id="4444" name="Google Shape;4444;p134"/>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Lab 1 : Khởi động VirtualBox </a:t>
            </a:r>
            <a:endParaRPr/>
          </a:p>
        </p:txBody>
      </p:sp>
      <p:sp>
        <p:nvSpPr>
          <p:cNvPr id="4445" name="Google Shape;4445;p13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Đóng Máy ảo </a:t>
            </a:r>
            <a:endParaRPr/>
          </a:p>
        </p:txBody>
      </p:sp>
      <p:sp>
        <p:nvSpPr>
          <p:cNvPr id="4446" name="Google Shape;4446;p13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03</a:t>
            </a:r>
            <a:endParaRPr/>
          </a:p>
        </p:txBody>
      </p:sp>
      <p:sp>
        <p:nvSpPr>
          <p:cNvPr id="4447" name="Google Shape;4447;p13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Click vào nút Close của cửa sổ máy ảo</a:t>
            </a:r>
            <a:endParaRPr/>
          </a:p>
        </p:txBody>
      </p:sp>
      <p:pic>
        <p:nvPicPr>
          <p:cNvPr id="4448" name="Google Shape;4448;p134"/>
          <p:cNvPicPr preferRelativeResize="0"/>
          <p:nvPr/>
        </p:nvPicPr>
        <p:blipFill rotWithShape="1">
          <a:blip r:embed="rId3">
            <a:alphaModFix/>
          </a:blip>
          <a:srcRect b="0" l="0" r="0" t="0"/>
          <a:stretch/>
        </p:blipFill>
        <p:spPr>
          <a:xfrm>
            <a:off x="2855122" y="3860507"/>
            <a:ext cx="4195756" cy="2413293"/>
          </a:xfrm>
          <a:prstGeom prst="rect">
            <a:avLst/>
          </a:prstGeom>
          <a:noFill/>
          <a:ln>
            <a:noFill/>
          </a:ln>
        </p:spPr>
      </p:pic>
      <p:sp>
        <p:nvSpPr>
          <p:cNvPr id="4449" name="Google Shape;4449;p134"/>
          <p:cNvSpPr txBox="1"/>
          <p:nvPr/>
        </p:nvSpPr>
        <p:spPr>
          <a:xfrm>
            <a:off x="916684" y="3596565"/>
            <a:ext cx="8329456" cy="32103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93EB0"/>
              </a:buClr>
              <a:buSzPts val="1400"/>
              <a:buFont typeface="Arial"/>
              <a:buNone/>
            </a:pPr>
            <a:r>
              <a:rPr lang="en-US" sz="1400">
                <a:solidFill>
                  <a:srgbClr val="193EB0"/>
                </a:solidFill>
                <a:latin typeface="Arial"/>
                <a:ea typeface="Arial"/>
                <a:cs typeface="Arial"/>
                <a:sym typeface="Arial"/>
              </a:rPr>
              <a:t>tùy chọn nào giống như khi chúng ta tắt PC thông thường?</a:t>
            </a:r>
            <a:endParaRPr sz="1400">
              <a:solidFill>
                <a:srgbClr val="193EB0"/>
              </a:solidFill>
              <a:latin typeface="Arial"/>
              <a:ea typeface="Arial"/>
              <a:cs typeface="Arial"/>
              <a:sym typeface="Arial"/>
            </a:endParaRPr>
          </a:p>
        </p:txBody>
      </p:sp>
      <p:pic>
        <p:nvPicPr>
          <p:cNvPr id="4450" name="Google Shape;4450;p134"/>
          <p:cNvPicPr preferRelativeResize="0"/>
          <p:nvPr/>
        </p:nvPicPr>
        <p:blipFill rotWithShape="1">
          <a:blip r:embed="rId4">
            <a:alphaModFix/>
          </a:blip>
          <a:srcRect b="0" l="0" r="0" t="0"/>
          <a:stretch/>
        </p:blipFill>
        <p:spPr>
          <a:xfrm>
            <a:off x="4925130" y="2742428"/>
            <a:ext cx="334596" cy="529376"/>
          </a:xfrm>
          <a:prstGeom prst="rect">
            <a:avLst/>
          </a:prstGeom>
          <a:noFill/>
          <a:ln>
            <a:noFill/>
          </a:ln>
        </p:spPr>
      </p:pic>
      <p:grpSp>
        <p:nvGrpSpPr>
          <p:cNvPr id="4451" name="Google Shape;4451;p134"/>
          <p:cNvGrpSpPr/>
          <p:nvPr/>
        </p:nvGrpSpPr>
        <p:grpSpPr>
          <a:xfrm>
            <a:off x="4602425" y="2648649"/>
            <a:ext cx="957974" cy="957974"/>
            <a:chOff x="4725276" y="2533426"/>
            <a:chExt cx="957974" cy="957974"/>
          </a:xfrm>
        </p:grpSpPr>
        <p:sp>
          <p:nvSpPr>
            <p:cNvPr id="4452" name="Google Shape;4452;p134"/>
            <p:cNvSpPr/>
            <p:nvPr/>
          </p:nvSpPr>
          <p:spPr>
            <a:xfrm>
              <a:off x="4725276" y="2533426"/>
              <a:ext cx="957974" cy="957974"/>
            </a:xfrm>
            <a:prstGeom prst="ellipse">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453" name="Google Shape;4453;p134"/>
            <p:cNvPicPr preferRelativeResize="0"/>
            <p:nvPr/>
          </p:nvPicPr>
          <p:blipFill rotWithShape="1">
            <a:blip r:embed="rId4">
              <a:alphaModFix/>
            </a:blip>
            <a:srcRect b="0" l="0" r="0" t="0"/>
            <a:stretch/>
          </p:blipFill>
          <p:spPr>
            <a:xfrm>
              <a:off x="5047981" y="2627205"/>
              <a:ext cx="334596" cy="529376"/>
            </a:xfrm>
            <a:prstGeom prst="rect">
              <a:avLst/>
            </a:prstGeom>
            <a:noFill/>
            <a:ln>
              <a:noFill/>
            </a:ln>
          </p:spPr>
        </p:pic>
      </p:gr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8" name="Shape 4458"/>
        <p:cNvGrpSpPr/>
        <p:nvPr/>
      </p:nvGrpSpPr>
      <p:grpSpPr>
        <a:xfrm>
          <a:off x="0" y="0"/>
          <a:ext cx="0" cy="0"/>
          <a:chOff x="0" y="0"/>
          <a:chExt cx="0" cy="0"/>
        </a:xfrm>
      </p:grpSpPr>
      <p:sp>
        <p:nvSpPr>
          <p:cNvPr id="4459" name="Google Shape;4459;p135"/>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Lab 1 : Khởi động VirtualBox </a:t>
            </a:r>
            <a:endParaRPr/>
          </a:p>
        </p:txBody>
      </p:sp>
      <p:sp>
        <p:nvSpPr>
          <p:cNvPr id="4460" name="Google Shape;4460;p13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Xóa Máy ảo</a:t>
            </a:r>
            <a:endParaRPr/>
          </a:p>
        </p:txBody>
      </p:sp>
      <p:sp>
        <p:nvSpPr>
          <p:cNvPr id="4461" name="Google Shape;4461;p13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03</a:t>
            </a:r>
            <a:endParaRPr/>
          </a:p>
        </p:txBody>
      </p:sp>
      <p:sp>
        <p:nvSpPr>
          <p:cNvPr id="4462" name="Google Shape;4462;p13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Nhấp chuột phải vào Máy ảo và chọn </a:t>
            </a:r>
            <a:r>
              <a:rPr b="1" lang="en-US"/>
              <a:t>Xóa</a:t>
            </a:r>
            <a:endParaRPr b="1"/>
          </a:p>
        </p:txBody>
      </p:sp>
      <p:pic>
        <p:nvPicPr>
          <p:cNvPr id="4463" name="Google Shape;4463;p135"/>
          <p:cNvPicPr preferRelativeResize="0"/>
          <p:nvPr/>
        </p:nvPicPr>
        <p:blipFill rotWithShape="1">
          <a:blip r:embed="rId3">
            <a:alphaModFix/>
          </a:blip>
          <a:srcRect b="0" l="0" r="0" t="0"/>
          <a:stretch/>
        </p:blipFill>
        <p:spPr>
          <a:xfrm>
            <a:off x="704850" y="2691804"/>
            <a:ext cx="5365800" cy="3087173"/>
          </a:xfrm>
          <a:prstGeom prst="rect">
            <a:avLst/>
          </a:prstGeom>
          <a:noFill/>
          <a:ln>
            <a:noFill/>
          </a:ln>
        </p:spPr>
      </p:pic>
      <p:pic>
        <p:nvPicPr>
          <p:cNvPr id="4464" name="Google Shape;4464;p135"/>
          <p:cNvPicPr preferRelativeResize="0"/>
          <p:nvPr/>
        </p:nvPicPr>
        <p:blipFill rotWithShape="1">
          <a:blip r:embed="rId4">
            <a:alphaModFix/>
          </a:blip>
          <a:srcRect b="0" l="0" r="0" t="0"/>
          <a:stretch/>
        </p:blipFill>
        <p:spPr>
          <a:xfrm>
            <a:off x="5193844" y="4448899"/>
            <a:ext cx="3582021" cy="1824901"/>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9" name="Shape 4469"/>
        <p:cNvGrpSpPr/>
        <p:nvPr/>
      </p:nvGrpSpPr>
      <p:grpSpPr>
        <a:xfrm>
          <a:off x="0" y="0"/>
          <a:ext cx="0" cy="0"/>
          <a:chOff x="0" y="0"/>
          <a:chExt cx="0" cy="0"/>
        </a:xfrm>
      </p:grpSpPr>
      <p:sp>
        <p:nvSpPr>
          <p:cNvPr id="4470" name="Google Shape;4470;p136"/>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Lab 1 : Khởi động VirtualBox </a:t>
            </a:r>
            <a:endParaRPr/>
          </a:p>
        </p:txBody>
      </p:sp>
      <p:sp>
        <p:nvSpPr>
          <p:cNvPr id="4471" name="Google Shape;4471;p13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Nhập &amp; Xuất</a:t>
            </a:r>
            <a:endParaRPr/>
          </a:p>
        </p:txBody>
      </p:sp>
      <p:sp>
        <p:nvSpPr>
          <p:cNvPr id="4472" name="Google Shape;4472;p13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03</a:t>
            </a:r>
            <a:endParaRPr/>
          </a:p>
        </p:txBody>
      </p:sp>
      <p:sp>
        <p:nvSpPr>
          <p:cNvPr id="4473" name="Google Shape;4473;p136"/>
          <p:cNvSpPr txBox="1"/>
          <p:nvPr>
            <p:ph idx="4" type="body"/>
          </p:nvPr>
        </p:nvSpPr>
        <p:spPr>
          <a:xfrm>
            <a:off x="535872" y="2226568"/>
            <a:ext cx="461905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Tính năng nhập cho phép bạn dễ dàng nhập hình ảnh máy ảo vào môi trường VirtualBox của mình.</a:t>
            </a:r>
            <a:endParaRPr/>
          </a:p>
          <a:p>
            <a:pPr indent="-182563" lvl="1" marL="360363" rtl="0" algn="l">
              <a:lnSpc>
                <a:spcPct val="138461"/>
              </a:lnSpc>
              <a:spcBef>
                <a:spcPts val="462"/>
              </a:spcBef>
              <a:spcAft>
                <a:spcPts val="0"/>
              </a:spcAft>
              <a:buClr>
                <a:srgbClr val="262626"/>
              </a:buClr>
              <a:buSzPts val="1040"/>
              <a:buChar char="•"/>
            </a:pPr>
            <a:r>
              <a:rPr lang="en-US"/>
              <a:t>Không cần tạo Máy ảo</a:t>
            </a:r>
            <a:endParaRPr/>
          </a:p>
          <a:p>
            <a:pPr indent="-182563" lvl="1" marL="360363" rtl="0" algn="l">
              <a:lnSpc>
                <a:spcPct val="138461"/>
              </a:lnSpc>
              <a:spcBef>
                <a:spcPts val="462"/>
              </a:spcBef>
              <a:spcAft>
                <a:spcPts val="0"/>
              </a:spcAft>
              <a:buClr>
                <a:srgbClr val="262626"/>
              </a:buClr>
              <a:buSzPts val="1040"/>
              <a:buChar char="•"/>
            </a:pPr>
            <a:r>
              <a:rPr lang="en-US"/>
              <a:t>Không cần cài đặt hệ điều hành và ứng dụng.</a:t>
            </a:r>
            <a:endParaRPr b="0" i="0" sz="1300" u="none" cap="none" strike="noStrike">
              <a:solidFill>
                <a:srgbClr val="262626"/>
              </a:solidFill>
            </a:endParaRPr>
          </a:p>
          <a:p>
            <a:pPr indent="-182563" lvl="1" marL="360363" rtl="0" algn="l">
              <a:lnSpc>
                <a:spcPct val="138461"/>
              </a:lnSpc>
              <a:spcBef>
                <a:spcPts val="462"/>
              </a:spcBef>
              <a:spcAft>
                <a:spcPts val="0"/>
              </a:spcAft>
              <a:buClr>
                <a:srgbClr val="262626"/>
              </a:buClr>
              <a:buSzPts val="1040"/>
              <a:buChar char="•"/>
            </a:pPr>
            <a:r>
              <a:rPr lang="en-US"/>
              <a:t>Chỉ cần nhập một máy ảo được tạo tốt</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Xuất cho phép bạn dễ dàng xuất máy ảo từ môi trường VirtualBox của mình.</a:t>
            </a:r>
            <a:endParaRPr/>
          </a:p>
          <a:p>
            <a:pPr indent="-182563" lvl="1" marL="360363" rtl="0" algn="l">
              <a:lnSpc>
                <a:spcPct val="138461"/>
              </a:lnSpc>
              <a:spcBef>
                <a:spcPts val="462"/>
              </a:spcBef>
              <a:spcAft>
                <a:spcPts val="0"/>
              </a:spcAft>
              <a:buClr>
                <a:srgbClr val="262626"/>
              </a:buClr>
              <a:buSzPts val="1040"/>
              <a:buChar char="•"/>
            </a:pPr>
            <a:r>
              <a:rPr lang="en-US"/>
              <a:t>Có thể xuất VM của bạn và chuyển sang PC hoặc môi trường khác.</a:t>
            </a:r>
            <a:endParaRPr/>
          </a:p>
        </p:txBody>
      </p:sp>
      <p:grpSp>
        <p:nvGrpSpPr>
          <p:cNvPr id="4474" name="Google Shape;4474;p136"/>
          <p:cNvGrpSpPr/>
          <p:nvPr/>
        </p:nvGrpSpPr>
        <p:grpSpPr>
          <a:xfrm>
            <a:off x="5949959" y="1748897"/>
            <a:ext cx="3054915" cy="4082217"/>
            <a:chOff x="5949959" y="1748897"/>
            <a:chExt cx="3054915" cy="4082217"/>
          </a:xfrm>
        </p:grpSpPr>
        <p:grpSp>
          <p:nvGrpSpPr>
            <p:cNvPr id="4475" name="Google Shape;4475;p136"/>
            <p:cNvGrpSpPr/>
            <p:nvPr/>
          </p:nvGrpSpPr>
          <p:grpSpPr>
            <a:xfrm>
              <a:off x="5949959" y="1748897"/>
              <a:ext cx="3054915" cy="1875385"/>
              <a:chOff x="5949959" y="1748897"/>
              <a:chExt cx="3054915" cy="1875385"/>
            </a:xfrm>
          </p:grpSpPr>
          <p:grpSp>
            <p:nvGrpSpPr>
              <p:cNvPr id="4476" name="Google Shape;4476;p136"/>
              <p:cNvGrpSpPr/>
              <p:nvPr/>
            </p:nvGrpSpPr>
            <p:grpSpPr>
              <a:xfrm>
                <a:off x="5949959" y="1748897"/>
                <a:ext cx="1584580" cy="1875385"/>
                <a:chOff x="5508547" y="3458117"/>
                <a:chExt cx="1584580" cy="2573222"/>
              </a:xfrm>
            </p:grpSpPr>
            <p:sp>
              <p:nvSpPr>
                <p:cNvPr id="4477" name="Google Shape;4477;p136"/>
                <p:cNvSpPr/>
                <p:nvPr/>
              </p:nvSpPr>
              <p:spPr>
                <a:xfrm>
                  <a:off x="5508551" y="5639453"/>
                  <a:ext cx="1565530" cy="391886"/>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Hệ thống</a:t>
                  </a:r>
                  <a:endParaRPr sz="1400">
                    <a:solidFill>
                      <a:schemeClr val="lt1"/>
                    </a:solidFill>
                    <a:latin typeface="Arial"/>
                    <a:ea typeface="Arial"/>
                    <a:cs typeface="Arial"/>
                    <a:sym typeface="Arial"/>
                  </a:endParaRPr>
                </a:p>
              </p:txBody>
            </p:sp>
            <p:sp>
              <p:nvSpPr>
                <p:cNvPr id="4478" name="Google Shape;4478;p136"/>
                <p:cNvSpPr/>
                <p:nvPr/>
              </p:nvSpPr>
              <p:spPr>
                <a:xfrm>
                  <a:off x="5508549" y="5190962"/>
                  <a:ext cx="1565530" cy="391886"/>
                </a:xfrm>
                <a:prstGeom prst="roundRect">
                  <a:avLst>
                    <a:gd fmla="val 16667"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HĐH</a:t>
                  </a:r>
                  <a:endParaRPr sz="1400">
                    <a:solidFill>
                      <a:srgbClr val="193EB0"/>
                    </a:solidFill>
                    <a:latin typeface="Arial"/>
                    <a:ea typeface="Arial"/>
                    <a:cs typeface="Arial"/>
                    <a:sym typeface="Arial"/>
                  </a:endParaRPr>
                </a:p>
              </p:txBody>
            </p:sp>
            <p:sp>
              <p:nvSpPr>
                <p:cNvPr id="4479" name="Google Shape;4479;p136"/>
                <p:cNvSpPr/>
                <p:nvPr/>
              </p:nvSpPr>
              <p:spPr>
                <a:xfrm>
                  <a:off x="5508547" y="4736183"/>
                  <a:ext cx="1565530" cy="391886"/>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193EB0"/>
                      </a:solidFill>
                      <a:latin typeface="Arial"/>
                      <a:ea typeface="Arial"/>
                      <a:cs typeface="Arial"/>
                      <a:sym typeface="Arial"/>
                    </a:rPr>
                    <a:t>VirtualBox</a:t>
                  </a:r>
                  <a:endParaRPr b="1" sz="1400">
                    <a:solidFill>
                      <a:srgbClr val="193EB0"/>
                    </a:solidFill>
                    <a:latin typeface="Arial"/>
                    <a:ea typeface="Arial"/>
                    <a:cs typeface="Arial"/>
                    <a:sym typeface="Arial"/>
                  </a:endParaRPr>
                </a:p>
              </p:txBody>
            </p:sp>
            <p:sp>
              <p:nvSpPr>
                <p:cNvPr id="4480" name="Google Shape;4480;p136"/>
                <p:cNvSpPr/>
                <p:nvPr/>
              </p:nvSpPr>
              <p:spPr>
                <a:xfrm>
                  <a:off x="6119408" y="3458117"/>
                  <a:ext cx="973719" cy="118518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193EB0"/>
                    </a:solidFill>
                    <a:latin typeface="Arial"/>
                    <a:ea typeface="Arial"/>
                    <a:cs typeface="Arial"/>
                    <a:sym typeface="Arial"/>
                  </a:endParaRPr>
                </a:p>
              </p:txBody>
            </p:sp>
            <p:sp>
              <p:nvSpPr>
                <p:cNvPr id="4481" name="Google Shape;4481;p136"/>
                <p:cNvSpPr/>
                <p:nvPr/>
              </p:nvSpPr>
              <p:spPr>
                <a:xfrm>
                  <a:off x="6165128" y="4175199"/>
                  <a:ext cx="877381" cy="391886"/>
                </a:xfrm>
                <a:prstGeom prst="roundRect">
                  <a:avLst>
                    <a:gd fmla="val 16667"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HĐH</a:t>
                  </a:r>
                  <a:endParaRPr sz="1400">
                    <a:solidFill>
                      <a:srgbClr val="193EB0"/>
                    </a:solidFill>
                    <a:latin typeface="Arial"/>
                    <a:ea typeface="Arial"/>
                    <a:cs typeface="Arial"/>
                    <a:sym typeface="Arial"/>
                  </a:endParaRPr>
                </a:p>
              </p:txBody>
            </p:sp>
            <p:sp>
              <p:nvSpPr>
                <p:cNvPr id="4482" name="Google Shape;4482;p136"/>
                <p:cNvSpPr/>
                <p:nvPr/>
              </p:nvSpPr>
              <p:spPr>
                <a:xfrm>
                  <a:off x="6165128" y="3588973"/>
                  <a:ext cx="877381" cy="548117"/>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Ứng dụng</a:t>
                  </a:r>
                  <a:endParaRPr sz="1200">
                    <a:solidFill>
                      <a:srgbClr val="193EB0"/>
                    </a:solidFill>
                    <a:latin typeface="Arial"/>
                    <a:ea typeface="Arial"/>
                    <a:cs typeface="Arial"/>
                    <a:sym typeface="Arial"/>
                  </a:endParaRPr>
                </a:p>
              </p:txBody>
            </p:sp>
          </p:grpSp>
          <p:pic>
            <p:nvPicPr>
              <p:cNvPr id="4483" name="Google Shape;4483;p136"/>
              <p:cNvPicPr preferRelativeResize="0"/>
              <p:nvPr/>
            </p:nvPicPr>
            <p:blipFill rotWithShape="1">
              <a:blip r:embed="rId3">
                <a:alphaModFix/>
              </a:blip>
              <a:srcRect b="0" l="0" r="0" t="0"/>
              <a:stretch/>
            </p:blipFill>
            <p:spPr>
              <a:xfrm>
                <a:off x="7611935" y="2015479"/>
                <a:ext cx="1392939" cy="512065"/>
              </a:xfrm>
              <a:prstGeom prst="rect">
                <a:avLst/>
              </a:prstGeom>
              <a:noFill/>
              <a:ln>
                <a:noFill/>
              </a:ln>
            </p:spPr>
          </p:pic>
        </p:grpSp>
        <p:grpSp>
          <p:nvGrpSpPr>
            <p:cNvPr id="4484" name="Google Shape;4484;p136"/>
            <p:cNvGrpSpPr/>
            <p:nvPr/>
          </p:nvGrpSpPr>
          <p:grpSpPr>
            <a:xfrm>
              <a:off x="5949959" y="3938050"/>
              <a:ext cx="3054915" cy="1893064"/>
              <a:chOff x="5949959" y="4126737"/>
              <a:chExt cx="3054915" cy="1893064"/>
            </a:xfrm>
          </p:grpSpPr>
          <p:grpSp>
            <p:nvGrpSpPr>
              <p:cNvPr id="4485" name="Google Shape;4485;p136"/>
              <p:cNvGrpSpPr/>
              <p:nvPr/>
            </p:nvGrpSpPr>
            <p:grpSpPr>
              <a:xfrm>
                <a:off x="5949959" y="4126737"/>
                <a:ext cx="1565534" cy="1893064"/>
                <a:chOff x="5508547" y="3433860"/>
                <a:chExt cx="1565534" cy="2597479"/>
              </a:xfrm>
            </p:grpSpPr>
            <p:sp>
              <p:nvSpPr>
                <p:cNvPr id="4486" name="Google Shape;4486;p136"/>
                <p:cNvSpPr/>
                <p:nvPr/>
              </p:nvSpPr>
              <p:spPr>
                <a:xfrm>
                  <a:off x="5508551" y="5639453"/>
                  <a:ext cx="1565530" cy="391886"/>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Hệ thống</a:t>
                  </a:r>
                  <a:endParaRPr sz="1400">
                    <a:solidFill>
                      <a:schemeClr val="lt1"/>
                    </a:solidFill>
                    <a:latin typeface="Arial"/>
                    <a:ea typeface="Arial"/>
                    <a:cs typeface="Arial"/>
                    <a:sym typeface="Arial"/>
                  </a:endParaRPr>
                </a:p>
              </p:txBody>
            </p:sp>
            <p:sp>
              <p:nvSpPr>
                <p:cNvPr id="4487" name="Google Shape;4487;p136"/>
                <p:cNvSpPr/>
                <p:nvPr/>
              </p:nvSpPr>
              <p:spPr>
                <a:xfrm>
                  <a:off x="5508549" y="5190962"/>
                  <a:ext cx="1565530" cy="391886"/>
                </a:xfrm>
                <a:prstGeom prst="roundRect">
                  <a:avLst>
                    <a:gd fmla="val 16667"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HĐH</a:t>
                  </a:r>
                  <a:endParaRPr sz="1400">
                    <a:solidFill>
                      <a:srgbClr val="193EB0"/>
                    </a:solidFill>
                    <a:latin typeface="Arial"/>
                    <a:ea typeface="Arial"/>
                    <a:cs typeface="Arial"/>
                    <a:sym typeface="Arial"/>
                  </a:endParaRPr>
                </a:p>
              </p:txBody>
            </p:sp>
            <p:sp>
              <p:nvSpPr>
                <p:cNvPr id="4488" name="Google Shape;4488;p136"/>
                <p:cNvSpPr/>
                <p:nvPr/>
              </p:nvSpPr>
              <p:spPr>
                <a:xfrm>
                  <a:off x="5508547" y="4736183"/>
                  <a:ext cx="1565530" cy="391886"/>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193EB0"/>
                      </a:solidFill>
                      <a:latin typeface="Arial"/>
                      <a:ea typeface="Arial"/>
                      <a:cs typeface="Arial"/>
                      <a:sym typeface="Arial"/>
                    </a:rPr>
                    <a:t>VirtualBox</a:t>
                  </a:r>
                  <a:endParaRPr b="1" sz="1400">
                    <a:solidFill>
                      <a:srgbClr val="193EB0"/>
                    </a:solidFill>
                    <a:latin typeface="Arial"/>
                    <a:ea typeface="Arial"/>
                    <a:cs typeface="Arial"/>
                    <a:sym typeface="Arial"/>
                  </a:endParaRPr>
                </a:p>
              </p:txBody>
            </p:sp>
            <p:sp>
              <p:nvSpPr>
                <p:cNvPr id="4489" name="Google Shape;4489;p136"/>
                <p:cNvSpPr/>
                <p:nvPr/>
              </p:nvSpPr>
              <p:spPr>
                <a:xfrm>
                  <a:off x="6119408" y="3433860"/>
                  <a:ext cx="954669" cy="1209444"/>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193EB0"/>
                    </a:solidFill>
                    <a:latin typeface="Arial"/>
                    <a:ea typeface="Arial"/>
                    <a:cs typeface="Arial"/>
                    <a:sym typeface="Arial"/>
                  </a:endParaRPr>
                </a:p>
              </p:txBody>
            </p:sp>
            <p:sp>
              <p:nvSpPr>
                <p:cNvPr id="4490" name="Google Shape;4490;p136"/>
                <p:cNvSpPr/>
                <p:nvPr/>
              </p:nvSpPr>
              <p:spPr>
                <a:xfrm>
                  <a:off x="6163282" y="4175199"/>
                  <a:ext cx="879227" cy="391886"/>
                </a:xfrm>
                <a:prstGeom prst="roundRect">
                  <a:avLst>
                    <a:gd fmla="val 16667"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HĐH</a:t>
                  </a:r>
                  <a:endParaRPr sz="1400">
                    <a:solidFill>
                      <a:srgbClr val="193EB0"/>
                    </a:solidFill>
                    <a:latin typeface="Arial"/>
                    <a:ea typeface="Arial"/>
                    <a:cs typeface="Arial"/>
                    <a:sym typeface="Arial"/>
                  </a:endParaRPr>
                </a:p>
              </p:txBody>
            </p:sp>
            <p:sp>
              <p:nvSpPr>
                <p:cNvPr id="4491" name="Google Shape;4491;p136"/>
                <p:cNvSpPr/>
                <p:nvPr/>
              </p:nvSpPr>
              <p:spPr>
                <a:xfrm>
                  <a:off x="6163282" y="3550995"/>
                  <a:ext cx="879227" cy="586095"/>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Ứng dụng</a:t>
                  </a:r>
                  <a:endParaRPr sz="1200">
                    <a:solidFill>
                      <a:srgbClr val="193EB0"/>
                    </a:solidFill>
                    <a:latin typeface="Arial"/>
                    <a:ea typeface="Arial"/>
                    <a:cs typeface="Arial"/>
                    <a:sym typeface="Arial"/>
                  </a:endParaRPr>
                </a:p>
              </p:txBody>
            </p:sp>
          </p:grpSp>
          <p:pic>
            <p:nvPicPr>
              <p:cNvPr id="4492" name="Google Shape;4492;p136"/>
              <p:cNvPicPr preferRelativeResize="0"/>
              <p:nvPr/>
            </p:nvPicPr>
            <p:blipFill rotWithShape="1">
              <a:blip r:embed="rId4">
                <a:alphaModFix/>
              </a:blip>
              <a:srcRect b="0" l="0" r="0" t="0"/>
              <a:stretch/>
            </p:blipFill>
            <p:spPr>
              <a:xfrm>
                <a:off x="7611935" y="4240418"/>
                <a:ext cx="1392939" cy="512065"/>
              </a:xfrm>
              <a:prstGeom prst="rect">
                <a:avLst/>
              </a:prstGeom>
              <a:noFill/>
              <a:ln>
                <a:noFill/>
              </a:ln>
            </p:spPr>
          </p:pic>
        </p:grpSp>
      </p:gr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7" name="Shape 4497"/>
        <p:cNvGrpSpPr/>
        <p:nvPr/>
      </p:nvGrpSpPr>
      <p:grpSpPr>
        <a:xfrm>
          <a:off x="0" y="0"/>
          <a:ext cx="0" cy="0"/>
          <a:chOff x="0" y="0"/>
          <a:chExt cx="0" cy="0"/>
        </a:xfrm>
      </p:grpSpPr>
      <p:sp>
        <p:nvSpPr>
          <p:cNvPr id="4498" name="Google Shape;4498;p137"/>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Lab 1 : Khởi động VirtualBox </a:t>
            </a:r>
            <a:endParaRPr/>
          </a:p>
        </p:txBody>
      </p:sp>
      <p:sp>
        <p:nvSpPr>
          <p:cNvPr id="4499" name="Google Shape;4499;p13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Nhập &amp; Xuất</a:t>
            </a:r>
            <a:endParaRPr/>
          </a:p>
        </p:txBody>
      </p:sp>
      <p:sp>
        <p:nvSpPr>
          <p:cNvPr id="4500" name="Google Shape;4500;p13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03</a:t>
            </a:r>
            <a:endParaRPr/>
          </a:p>
        </p:txBody>
      </p:sp>
      <p:sp>
        <p:nvSpPr>
          <p:cNvPr id="4501" name="Google Shape;4501;p13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Nhập và xuất máy ảo</a:t>
            </a:r>
            <a:endParaRPr/>
          </a:p>
        </p:txBody>
      </p:sp>
      <p:pic>
        <p:nvPicPr>
          <p:cNvPr id="4502" name="Google Shape;4502;p137"/>
          <p:cNvPicPr preferRelativeResize="0"/>
          <p:nvPr/>
        </p:nvPicPr>
        <p:blipFill rotWithShape="1">
          <a:blip r:embed="rId3">
            <a:alphaModFix/>
          </a:blip>
          <a:srcRect b="0" l="0" r="0" t="0"/>
          <a:stretch/>
        </p:blipFill>
        <p:spPr>
          <a:xfrm>
            <a:off x="820831" y="2683768"/>
            <a:ext cx="6099922" cy="3438369"/>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7" name="Shape 4507"/>
        <p:cNvGrpSpPr/>
        <p:nvPr/>
      </p:nvGrpSpPr>
      <p:grpSpPr>
        <a:xfrm>
          <a:off x="0" y="0"/>
          <a:ext cx="0" cy="0"/>
          <a:chOff x="0" y="0"/>
          <a:chExt cx="0" cy="0"/>
        </a:xfrm>
      </p:grpSpPr>
      <p:sp>
        <p:nvSpPr>
          <p:cNvPr id="4508" name="Google Shape;4508;p138"/>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Bài tập</a:t>
            </a:r>
            <a:endParaRPr/>
          </a:p>
        </p:txBody>
      </p:sp>
      <p:sp>
        <p:nvSpPr>
          <p:cNvPr id="4509" name="Google Shape;4509;p138"/>
          <p:cNvSpPr txBox="1"/>
          <p:nvPr>
            <p:ph idx="2" type="body"/>
          </p:nvPr>
        </p:nvSpPr>
        <p:spPr>
          <a:xfrm>
            <a:off x="535872" y="1523052"/>
            <a:ext cx="8796528" cy="49377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t>[Lab2]</a:t>
            </a:r>
            <a:endParaRPr/>
          </a:p>
          <a:p>
            <a:pPr indent="0" lvl="0" marL="0" rtl="0" algn="l">
              <a:lnSpc>
                <a:spcPct val="100000"/>
              </a:lnSpc>
              <a:spcBef>
                <a:spcPts val="0"/>
              </a:spcBef>
              <a:spcAft>
                <a:spcPts val="0"/>
              </a:spcAft>
              <a:buClr>
                <a:srgbClr val="131313"/>
              </a:buClr>
              <a:buSzPts val="2800"/>
              <a:buNone/>
            </a:pPr>
            <a:r>
              <a:rPr lang="en-US" sz="2800"/>
              <a:t>Làm việc với HDFS</a:t>
            </a:r>
            <a:endParaRPr/>
          </a:p>
        </p:txBody>
      </p:sp>
      <p:sp>
        <p:nvSpPr>
          <p:cNvPr id="4510" name="Google Shape;4510;p13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03</a:t>
            </a:r>
            <a:endParaRPr/>
          </a:p>
        </p:txBody>
      </p:sp>
      <p:grpSp>
        <p:nvGrpSpPr>
          <p:cNvPr id="4511" name="Google Shape;4511;p138"/>
          <p:cNvGrpSpPr/>
          <p:nvPr/>
        </p:nvGrpSpPr>
        <p:grpSpPr>
          <a:xfrm>
            <a:off x="6143947" y="2590532"/>
            <a:ext cx="3126809" cy="3575932"/>
            <a:chOff x="4401919" y="2167994"/>
            <a:chExt cx="3437990" cy="3962229"/>
          </a:xfrm>
        </p:grpSpPr>
        <p:grpSp>
          <p:nvGrpSpPr>
            <p:cNvPr id="4512" name="Google Shape;4512;p138"/>
            <p:cNvGrpSpPr/>
            <p:nvPr/>
          </p:nvGrpSpPr>
          <p:grpSpPr>
            <a:xfrm>
              <a:off x="4401919" y="2167994"/>
              <a:ext cx="3437990" cy="3962229"/>
              <a:chOff x="4401919" y="2167994"/>
              <a:chExt cx="3437990" cy="3962229"/>
            </a:xfrm>
          </p:grpSpPr>
          <p:grpSp>
            <p:nvGrpSpPr>
              <p:cNvPr id="4513" name="Google Shape;4513;p138"/>
              <p:cNvGrpSpPr/>
              <p:nvPr/>
            </p:nvGrpSpPr>
            <p:grpSpPr>
              <a:xfrm>
                <a:off x="4641130" y="2383352"/>
                <a:ext cx="2969068" cy="3746871"/>
                <a:chOff x="4641130" y="2383352"/>
                <a:chExt cx="2969068" cy="3746871"/>
              </a:xfrm>
            </p:grpSpPr>
            <p:sp>
              <p:nvSpPr>
                <p:cNvPr id="4514" name="Google Shape;4514;p138"/>
                <p:cNvSpPr/>
                <p:nvPr/>
              </p:nvSpPr>
              <p:spPr>
                <a:xfrm>
                  <a:off x="4641130" y="2383352"/>
                  <a:ext cx="2969068" cy="2969068"/>
                </a:xfrm>
                <a:prstGeom prst="ellipse">
                  <a:avLst/>
                </a:prstGeom>
                <a:solidFill>
                  <a:srgbClr val="CAD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15" name="Google Shape;4515;p138"/>
                <p:cNvPicPr preferRelativeResize="0"/>
                <p:nvPr/>
              </p:nvPicPr>
              <p:blipFill rotWithShape="1">
                <a:blip r:embed="rId3">
                  <a:alphaModFix/>
                </a:blip>
                <a:srcRect b="0" l="0" r="0" t="0"/>
                <a:stretch/>
              </p:blipFill>
              <p:spPr>
                <a:xfrm>
                  <a:off x="5515925" y="4518337"/>
                  <a:ext cx="1219478" cy="1611886"/>
                </a:xfrm>
                <a:prstGeom prst="rect">
                  <a:avLst/>
                </a:prstGeom>
                <a:noFill/>
                <a:ln>
                  <a:noFill/>
                </a:ln>
              </p:spPr>
            </p:pic>
          </p:grpSp>
          <p:grpSp>
            <p:nvGrpSpPr>
              <p:cNvPr id="4516" name="Google Shape;4516;p138"/>
              <p:cNvGrpSpPr/>
              <p:nvPr/>
            </p:nvGrpSpPr>
            <p:grpSpPr>
              <a:xfrm>
                <a:off x="4420634" y="3215388"/>
                <a:ext cx="478421" cy="478421"/>
                <a:chOff x="4119360" y="4255504"/>
                <a:chExt cx="478421" cy="478421"/>
              </a:xfrm>
            </p:grpSpPr>
            <p:sp>
              <p:nvSpPr>
                <p:cNvPr id="4517" name="Google Shape;4517;p138"/>
                <p:cNvSpPr/>
                <p:nvPr/>
              </p:nvSpPr>
              <p:spPr>
                <a:xfrm>
                  <a:off x="4119360" y="425550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18" name="Google Shape;4518;p138"/>
                <p:cNvPicPr preferRelativeResize="0"/>
                <p:nvPr/>
              </p:nvPicPr>
              <p:blipFill rotWithShape="1">
                <a:blip r:embed="rId4">
                  <a:alphaModFix/>
                </a:blip>
                <a:srcRect b="0" l="0" r="0" t="0"/>
                <a:stretch/>
              </p:blipFill>
              <p:spPr>
                <a:xfrm>
                  <a:off x="4201438" y="4393182"/>
                  <a:ext cx="314264" cy="203063"/>
                </a:xfrm>
                <a:prstGeom prst="rect">
                  <a:avLst/>
                </a:prstGeom>
                <a:noFill/>
                <a:ln>
                  <a:noFill/>
                </a:ln>
              </p:spPr>
            </p:pic>
          </p:grpSp>
          <p:grpSp>
            <p:nvGrpSpPr>
              <p:cNvPr id="4519" name="Google Shape;4519;p138"/>
              <p:cNvGrpSpPr/>
              <p:nvPr/>
            </p:nvGrpSpPr>
            <p:grpSpPr>
              <a:xfrm>
                <a:off x="4401919" y="3767007"/>
                <a:ext cx="478421" cy="478421"/>
                <a:chOff x="4466311" y="3598005"/>
                <a:chExt cx="478421" cy="478421"/>
              </a:xfrm>
            </p:grpSpPr>
            <p:sp>
              <p:nvSpPr>
                <p:cNvPr id="4520" name="Google Shape;4520;p138"/>
                <p:cNvSpPr/>
                <p:nvPr/>
              </p:nvSpPr>
              <p:spPr>
                <a:xfrm>
                  <a:off x="4466311" y="3598005"/>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521" name="Google Shape;4521;p138"/>
                <p:cNvGrpSpPr/>
                <p:nvPr/>
              </p:nvGrpSpPr>
              <p:grpSpPr>
                <a:xfrm>
                  <a:off x="4556408" y="3722669"/>
                  <a:ext cx="311620" cy="219568"/>
                  <a:chOff x="4550446" y="3712368"/>
                  <a:chExt cx="311620" cy="219568"/>
                </a:xfrm>
              </p:grpSpPr>
              <p:pic>
                <p:nvPicPr>
                  <p:cNvPr id="4522" name="Google Shape;4522;p138"/>
                  <p:cNvPicPr preferRelativeResize="0"/>
                  <p:nvPr/>
                </p:nvPicPr>
                <p:blipFill rotWithShape="1">
                  <a:blip r:embed="rId5">
                    <a:alphaModFix/>
                  </a:blip>
                  <a:srcRect b="0" l="0" r="0" t="0"/>
                  <a:stretch/>
                </p:blipFill>
                <p:spPr>
                  <a:xfrm>
                    <a:off x="4550446" y="3712369"/>
                    <a:ext cx="190176" cy="219567"/>
                  </a:xfrm>
                  <a:prstGeom prst="rect">
                    <a:avLst/>
                  </a:prstGeom>
                  <a:noFill/>
                  <a:ln>
                    <a:noFill/>
                  </a:ln>
                </p:spPr>
              </p:pic>
              <p:pic>
                <p:nvPicPr>
                  <p:cNvPr id="4523" name="Google Shape;4523;p138"/>
                  <p:cNvPicPr preferRelativeResize="0"/>
                  <p:nvPr/>
                </p:nvPicPr>
                <p:blipFill rotWithShape="1">
                  <a:blip r:embed="rId5">
                    <a:alphaModFix/>
                  </a:blip>
                  <a:srcRect b="0" l="0" r="0" t="0"/>
                  <a:stretch/>
                </p:blipFill>
                <p:spPr>
                  <a:xfrm>
                    <a:off x="4671890" y="3712368"/>
                    <a:ext cx="190176" cy="219567"/>
                  </a:xfrm>
                  <a:prstGeom prst="rect">
                    <a:avLst/>
                  </a:prstGeom>
                  <a:noFill/>
                  <a:ln>
                    <a:noFill/>
                  </a:ln>
                </p:spPr>
              </p:pic>
            </p:grpSp>
          </p:grpSp>
          <p:grpSp>
            <p:nvGrpSpPr>
              <p:cNvPr id="4524" name="Google Shape;4524;p138"/>
              <p:cNvGrpSpPr/>
              <p:nvPr/>
            </p:nvGrpSpPr>
            <p:grpSpPr>
              <a:xfrm>
                <a:off x="4656757" y="2730802"/>
                <a:ext cx="478421" cy="478421"/>
                <a:chOff x="5779974" y="3346111"/>
                <a:chExt cx="478421" cy="478421"/>
              </a:xfrm>
            </p:grpSpPr>
            <p:sp>
              <p:nvSpPr>
                <p:cNvPr id="4525" name="Google Shape;4525;p138"/>
                <p:cNvSpPr/>
                <p:nvPr/>
              </p:nvSpPr>
              <p:spPr>
                <a:xfrm>
                  <a:off x="5779974" y="334611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26" name="Google Shape;4526;p138"/>
                <p:cNvPicPr preferRelativeResize="0"/>
                <p:nvPr/>
              </p:nvPicPr>
              <p:blipFill rotWithShape="1">
                <a:blip r:embed="rId6">
                  <a:alphaModFix/>
                </a:blip>
                <a:srcRect b="0" l="0" r="0" t="0"/>
                <a:stretch/>
              </p:blipFill>
              <p:spPr>
                <a:xfrm>
                  <a:off x="5871995" y="3479362"/>
                  <a:ext cx="294284" cy="211885"/>
                </a:xfrm>
                <a:prstGeom prst="rect">
                  <a:avLst/>
                </a:prstGeom>
                <a:noFill/>
                <a:ln>
                  <a:noFill/>
                </a:ln>
              </p:spPr>
            </p:pic>
          </p:grpSp>
          <p:grpSp>
            <p:nvGrpSpPr>
              <p:cNvPr id="4527" name="Google Shape;4527;p138"/>
              <p:cNvGrpSpPr/>
              <p:nvPr/>
            </p:nvGrpSpPr>
            <p:grpSpPr>
              <a:xfrm>
                <a:off x="7040382" y="2725220"/>
                <a:ext cx="478421" cy="478421"/>
                <a:chOff x="6653952" y="3105086"/>
                <a:chExt cx="478421" cy="478421"/>
              </a:xfrm>
            </p:grpSpPr>
            <p:sp>
              <p:nvSpPr>
                <p:cNvPr id="4528" name="Google Shape;4528;p138"/>
                <p:cNvSpPr/>
                <p:nvPr/>
              </p:nvSpPr>
              <p:spPr>
                <a:xfrm>
                  <a:off x="6653952" y="3105086"/>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29" name="Google Shape;4529;p138"/>
                <p:cNvPicPr preferRelativeResize="0"/>
                <p:nvPr/>
              </p:nvPicPr>
              <p:blipFill rotWithShape="1">
                <a:blip r:embed="rId7">
                  <a:alphaModFix/>
                </a:blip>
                <a:srcRect b="0" l="0" r="0" t="0"/>
                <a:stretch/>
              </p:blipFill>
              <p:spPr>
                <a:xfrm>
                  <a:off x="6739427" y="3199418"/>
                  <a:ext cx="316993" cy="283465"/>
                </a:xfrm>
                <a:prstGeom prst="rect">
                  <a:avLst/>
                </a:prstGeom>
                <a:noFill/>
                <a:ln>
                  <a:noFill/>
                </a:ln>
              </p:spPr>
            </p:pic>
          </p:grpSp>
          <p:grpSp>
            <p:nvGrpSpPr>
              <p:cNvPr id="4530" name="Google Shape;4530;p138"/>
              <p:cNvGrpSpPr/>
              <p:nvPr/>
            </p:nvGrpSpPr>
            <p:grpSpPr>
              <a:xfrm>
                <a:off x="7214808" y="4305262"/>
                <a:ext cx="478421" cy="478421"/>
                <a:chOff x="6939282" y="3583507"/>
                <a:chExt cx="478421" cy="478421"/>
              </a:xfrm>
            </p:grpSpPr>
            <p:sp>
              <p:nvSpPr>
                <p:cNvPr id="4531" name="Google Shape;4531;p138"/>
                <p:cNvSpPr/>
                <p:nvPr/>
              </p:nvSpPr>
              <p:spPr>
                <a:xfrm>
                  <a:off x="6939282" y="3583507"/>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32" name="Google Shape;4532;p138"/>
                <p:cNvPicPr preferRelativeResize="0"/>
                <p:nvPr/>
              </p:nvPicPr>
              <p:blipFill rotWithShape="1">
                <a:blip r:embed="rId8">
                  <a:alphaModFix/>
                </a:blip>
                <a:srcRect b="0" l="0" r="0" t="0"/>
                <a:stretch/>
              </p:blipFill>
              <p:spPr>
                <a:xfrm>
                  <a:off x="7072937" y="3686551"/>
                  <a:ext cx="211109" cy="289297"/>
                </a:xfrm>
                <a:prstGeom prst="rect">
                  <a:avLst/>
                </a:prstGeom>
                <a:noFill/>
                <a:ln>
                  <a:noFill/>
                </a:ln>
              </p:spPr>
            </p:pic>
          </p:grpSp>
          <p:grpSp>
            <p:nvGrpSpPr>
              <p:cNvPr id="4533" name="Google Shape;4533;p138"/>
              <p:cNvGrpSpPr/>
              <p:nvPr/>
            </p:nvGrpSpPr>
            <p:grpSpPr>
              <a:xfrm>
                <a:off x="5052593" y="2375387"/>
                <a:ext cx="478421" cy="478421"/>
                <a:chOff x="4903300" y="2692339"/>
                <a:chExt cx="478421" cy="478421"/>
              </a:xfrm>
            </p:grpSpPr>
            <p:sp>
              <p:nvSpPr>
                <p:cNvPr id="4534" name="Google Shape;4534;p138"/>
                <p:cNvSpPr/>
                <p:nvPr/>
              </p:nvSpPr>
              <p:spPr>
                <a:xfrm>
                  <a:off x="4903300" y="26923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35" name="Google Shape;4535;p138"/>
                <p:cNvPicPr preferRelativeResize="0"/>
                <p:nvPr/>
              </p:nvPicPr>
              <p:blipFill rotWithShape="1">
                <a:blip r:embed="rId9">
                  <a:alphaModFix/>
                </a:blip>
                <a:srcRect b="0" l="0" r="0" t="0"/>
                <a:stretch/>
              </p:blipFill>
              <p:spPr>
                <a:xfrm>
                  <a:off x="5012210" y="2801249"/>
                  <a:ext cx="260600" cy="260600"/>
                </a:xfrm>
                <a:prstGeom prst="rect">
                  <a:avLst/>
                </a:prstGeom>
                <a:noFill/>
                <a:ln>
                  <a:noFill/>
                </a:ln>
              </p:spPr>
            </p:pic>
          </p:grpSp>
          <p:grpSp>
            <p:nvGrpSpPr>
              <p:cNvPr id="4536" name="Google Shape;4536;p138"/>
              <p:cNvGrpSpPr/>
              <p:nvPr/>
            </p:nvGrpSpPr>
            <p:grpSpPr>
              <a:xfrm>
                <a:off x="5557339" y="2167994"/>
                <a:ext cx="1018218" cy="478422"/>
                <a:chOff x="5546651" y="2194994"/>
                <a:chExt cx="1018218" cy="478422"/>
              </a:xfrm>
            </p:grpSpPr>
            <p:grpSp>
              <p:nvGrpSpPr>
                <p:cNvPr id="4537" name="Google Shape;4537;p138"/>
                <p:cNvGrpSpPr/>
                <p:nvPr/>
              </p:nvGrpSpPr>
              <p:grpSpPr>
                <a:xfrm>
                  <a:off x="6086448" y="2194994"/>
                  <a:ext cx="478421" cy="478421"/>
                  <a:chOff x="5724126" y="3483458"/>
                  <a:chExt cx="478421" cy="478421"/>
                </a:xfrm>
              </p:grpSpPr>
              <p:sp>
                <p:nvSpPr>
                  <p:cNvPr id="4538" name="Google Shape;4538;p138"/>
                  <p:cNvSpPr/>
                  <p:nvPr/>
                </p:nvSpPr>
                <p:spPr>
                  <a:xfrm>
                    <a:off x="5724126" y="348345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39" name="Google Shape;4539;p138"/>
                  <p:cNvPicPr preferRelativeResize="0"/>
                  <p:nvPr/>
                </p:nvPicPr>
                <p:blipFill rotWithShape="1">
                  <a:blip r:embed="rId10">
                    <a:alphaModFix/>
                  </a:blip>
                  <a:srcRect b="0" l="0" r="0" t="0"/>
                  <a:stretch/>
                </p:blipFill>
                <p:spPr>
                  <a:xfrm>
                    <a:off x="5795026" y="3587702"/>
                    <a:ext cx="306929" cy="254809"/>
                  </a:xfrm>
                  <a:prstGeom prst="rect">
                    <a:avLst/>
                  </a:prstGeom>
                  <a:noFill/>
                  <a:ln>
                    <a:noFill/>
                  </a:ln>
                </p:spPr>
              </p:pic>
            </p:grpSp>
            <p:grpSp>
              <p:nvGrpSpPr>
                <p:cNvPr id="4540" name="Google Shape;4540;p138"/>
                <p:cNvGrpSpPr/>
                <p:nvPr/>
              </p:nvGrpSpPr>
              <p:grpSpPr>
                <a:xfrm>
                  <a:off x="5546651" y="2194995"/>
                  <a:ext cx="478421" cy="478421"/>
                  <a:chOff x="5381721" y="2534589"/>
                  <a:chExt cx="478421" cy="478421"/>
                </a:xfrm>
              </p:grpSpPr>
              <p:sp>
                <p:nvSpPr>
                  <p:cNvPr id="4541" name="Google Shape;4541;p138"/>
                  <p:cNvSpPr/>
                  <p:nvPr/>
                </p:nvSpPr>
                <p:spPr>
                  <a:xfrm>
                    <a:off x="5381721" y="253458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42" name="Google Shape;4542;p138"/>
                  <p:cNvPicPr preferRelativeResize="0"/>
                  <p:nvPr/>
                </p:nvPicPr>
                <p:blipFill rotWithShape="1">
                  <a:blip r:embed="rId11">
                    <a:alphaModFix/>
                  </a:blip>
                  <a:srcRect b="0" l="0" r="0" t="0"/>
                  <a:stretch/>
                </p:blipFill>
                <p:spPr>
                  <a:xfrm>
                    <a:off x="5465679" y="2641099"/>
                    <a:ext cx="311268" cy="245351"/>
                  </a:xfrm>
                  <a:prstGeom prst="rect">
                    <a:avLst/>
                  </a:prstGeom>
                  <a:noFill/>
                  <a:ln>
                    <a:noFill/>
                  </a:ln>
                </p:spPr>
              </p:pic>
            </p:grpSp>
          </p:grpSp>
          <p:grpSp>
            <p:nvGrpSpPr>
              <p:cNvPr id="4543" name="Google Shape;4543;p138"/>
              <p:cNvGrpSpPr/>
              <p:nvPr/>
            </p:nvGrpSpPr>
            <p:grpSpPr>
              <a:xfrm>
                <a:off x="6617712" y="2373853"/>
                <a:ext cx="478421" cy="478421"/>
                <a:chOff x="6346155" y="2692338"/>
                <a:chExt cx="478421" cy="478421"/>
              </a:xfrm>
            </p:grpSpPr>
            <p:sp>
              <p:nvSpPr>
                <p:cNvPr id="4544" name="Google Shape;4544;p138"/>
                <p:cNvSpPr/>
                <p:nvPr/>
              </p:nvSpPr>
              <p:spPr>
                <a:xfrm>
                  <a:off x="6346155" y="269233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45" name="Google Shape;4545;p138"/>
                <p:cNvPicPr preferRelativeResize="0"/>
                <p:nvPr/>
              </p:nvPicPr>
              <p:blipFill rotWithShape="1">
                <a:blip r:embed="rId12">
                  <a:alphaModFix/>
                </a:blip>
                <a:srcRect b="0" l="0" r="0" t="0"/>
                <a:stretch/>
              </p:blipFill>
              <p:spPr>
                <a:xfrm>
                  <a:off x="6484162" y="2777719"/>
                  <a:ext cx="202406" cy="307657"/>
                </a:xfrm>
                <a:prstGeom prst="rect">
                  <a:avLst/>
                </a:prstGeom>
                <a:noFill/>
                <a:ln>
                  <a:noFill/>
                </a:ln>
              </p:spPr>
            </p:pic>
          </p:grpSp>
          <p:grpSp>
            <p:nvGrpSpPr>
              <p:cNvPr id="4546" name="Google Shape;4546;p138"/>
              <p:cNvGrpSpPr/>
              <p:nvPr/>
            </p:nvGrpSpPr>
            <p:grpSpPr>
              <a:xfrm>
                <a:off x="7361488" y="3771502"/>
                <a:ext cx="478421" cy="478421"/>
                <a:chOff x="6930239" y="4605839"/>
                <a:chExt cx="478421" cy="478421"/>
              </a:xfrm>
            </p:grpSpPr>
            <p:sp>
              <p:nvSpPr>
                <p:cNvPr id="4547" name="Google Shape;4547;p138"/>
                <p:cNvSpPr/>
                <p:nvPr/>
              </p:nvSpPr>
              <p:spPr>
                <a:xfrm>
                  <a:off x="6930239" y="46058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48" name="Google Shape;4548;p138"/>
                <p:cNvPicPr preferRelativeResize="0"/>
                <p:nvPr/>
              </p:nvPicPr>
              <p:blipFill rotWithShape="1">
                <a:blip r:embed="rId13">
                  <a:alphaModFix/>
                </a:blip>
                <a:srcRect b="0" l="0" r="0" t="0"/>
                <a:stretch/>
              </p:blipFill>
              <p:spPr>
                <a:xfrm>
                  <a:off x="7023503" y="4691203"/>
                  <a:ext cx="295657" cy="298705"/>
                </a:xfrm>
                <a:prstGeom prst="rect">
                  <a:avLst/>
                </a:prstGeom>
                <a:noFill/>
                <a:ln>
                  <a:noFill/>
                </a:ln>
              </p:spPr>
            </p:pic>
          </p:grpSp>
          <p:grpSp>
            <p:nvGrpSpPr>
              <p:cNvPr id="4549" name="Google Shape;4549;p138"/>
              <p:cNvGrpSpPr/>
              <p:nvPr/>
            </p:nvGrpSpPr>
            <p:grpSpPr>
              <a:xfrm>
                <a:off x="6799004" y="4732022"/>
                <a:ext cx="478421" cy="478421"/>
                <a:chOff x="6716684" y="5103232"/>
                <a:chExt cx="478421" cy="478421"/>
              </a:xfrm>
            </p:grpSpPr>
            <p:sp>
              <p:nvSpPr>
                <p:cNvPr id="4550" name="Google Shape;4550;p138"/>
                <p:cNvSpPr/>
                <p:nvPr/>
              </p:nvSpPr>
              <p:spPr>
                <a:xfrm>
                  <a:off x="6716684" y="5103232"/>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51" name="Google Shape;4551;p138"/>
                <p:cNvPicPr preferRelativeResize="0"/>
                <p:nvPr/>
              </p:nvPicPr>
              <p:blipFill rotWithShape="1">
                <a:blip r:embed="rId14">
                  <a:alphaModFix/>
                </a:blip>
                <a:srcRect b="0" l="0" r="0" t="0"/>
                <a:stretch/>
              </p:blipFill>
              <p:spPr>
                <a:xfrm>
                  <a:off x="6820258" y="5205282"/>
                  <a:ext cx="271273" cy="274321"/>
                </a:xfrm>
                <a:prstGeom prst="rect">
                  <a:avLst/>
                </a:prstGeom>
                <a:noFill/>
                <a:ln>
                  <a:noFill/>
                </a:ln>
              </p:spPr>
            </p:pic>
          </p:grpSp>
          <p:grpSp>
            <p:nvGrpSpPr>
              <p:cNvPr id="4552" name="Google Shape;4552;p138"/>
              <p:cNvGrpSpPr/>
              <p:nvPr/>
            </p:nvGrpSpPr>
            <p:grpSpPr>
              <a:xfrm>
                <a:off x="7312778" y="3209223"/>
                <a:ext cx="478421" cy="478421"/>
                <a:chOff x="7063894" y="3536553"/>
                <a:chExt cx="478421" cy="478421"/>
              </a:xfrm>
            </p:grpSpPr>
            <p:sp>
              <p:nvSpPr>
                <p:cNvPr id="4553" name="Google Shape;4553;p138"/>
                <p:cNvSpPr/>
                <p:nvPr/>
              </p:nvSpPr>
              <p:spPr>
                <a:xfrm>
                  <a:off x="7063894" y="3536553"/>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54" name="Google Shape;4554;p138"/>
                <p:cNvPicPr preferRelativeResize="0"/>
                <p:nvPr/>
              </p:nvPicPr>
              <p:blipFill rotWithShape="1">
                <a:blip r:embed="rId15">
                  <a:alphaModFix/>
                </a:blip>
                <a:srcRect b="0" l="0" r="0" t="0"/>
                <a:stretch/>
              </p:blipFill>
              <p:spPr>
                <a:xfrm>
                  <a:off x="7165334" y="3628379"/>
                  <a:ext cx="275540" cy="268818"/>
                </a:xfrm>
                <a:prstGeom prst="rect">
                  <a:avLst/>
                </a:prstGeom>
                <a:noFill/>
                <a:ln>
                  <a:noFill/>
                </a:ln>
              </p:spPr>
            </p:pic>
          </p:grpSp>
          <p:grpSp>
            <p:nvGrpSpPr>
              <p:cNvPr id="4555" name="Google Shape;4555;p138"/>
              <p:cNvGrpSpPr/>
              <p:nvPr/>
            </p:nvGrpSpPr>
            <p:grpSpPr>
              <a:xfrm>
                <a:off x="4558099" y="4323978"/>
                <a:ext cx="478421" cy="478421"/>
                <a:chOff x="4839474" y="4392074"/>
                <a:chExt cx="478421" cy="478421"/>
              </a:xfrm>
            </p:grpSpPr>
            <p:sp>
              <p:nvSpPr>
                <p:cNvPr id="4556" name="Google Shape;4556;p138"/>
                <p:cNvSpPr/>
                <p:nvPr/>
              </p:nvSpPr>
              <p:spPr>
                <a:xfrm>
                  <a:off x="4839474" y="439207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57" name="Google Shape;4557;p138"/>
                <p:cNvPicPr preferRelativeResize="0"/>
                <p:nvPr/>
              </p:nvPicPr>
              <p:blipFill rotWithShape="1">
                <a:blip r:embed="rId16">
                  <a:alphaModFix/>
                </a:blip>
                <a:srcRect b="0" l="0" r="0" t="0"/>
                <a:stretch/>
              </p:blipFill>
              <p:spPr>
                <a:xfrm>
                  <a:off x="4938640" y="4483042"/>
                  <a:ext cx="271344" cy="282198"/>
                </a:xfrm>
                <a:prstGeom prst="rect">
                  <a:avLst/>
                </a:prstGeom>
                <a:noFill/>
                <a:ln>
                  <a:noFill/>
                </a:ln>
              </p:spPr>
            </p:pic>
          </p:grpSp>
          <p:grpSp>
            <p:nvGrpSpPr>
              <p:cNvPr id="4558" name="Google Shape;4558;p138"/>
              <p:cNvGrpSpPr/>
              <p:nvPr/>
            </p:nvGrpSpPr>
            <p:grpSpPr>
              <a:xfrm>
                <a:off x="4988332" y="4732022"/>
                <a:ext cx="478421" cy="478421"/>
                <a:chOff x="4980019" y="4733181"/>
                <a:chExt cx="478421" cy="478421"/>
              </a:xfrm>
            </p:grpSpPr>
            <p:sp>
              <p:nvSpPr>
                <p:cNvPr id="4559" name="Google Shape;4559;p138"/>
                <p:cNvSpPr/>
                <p:nvPr/>
              </p:nvSpPr>
              <p:spPr>
                <a:xfrm>
                  <a:off x="4980019" y="473318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60" name="Google Shape;4560;p138"/>
                <p:cNvPicPr preferRelativeResize="0"/>
                <p:nvPr/>
              </p:nvPicPr>
              <p:blipFill rotWithShape="1">
                <a:blip r:embed="rId17">
                  <a:alphaModFix/>
                </a:blip>
                <a:srcRect b="0" l="0" r="0" t="0"/>
                <a:stretch/>
              </p:blipFill>
              <p:spPr>
                <a:xfrm>
                  <a:off x="5040681" y="4865351"/>
                  <a:ext cx="359374" cy="276186"/>
                </a:xfrm>
                <a:prstGeom prst="rect">
                  <a:avLst/>
                </a:prstGeom>
                <a:noFill/>
                <a:ln>
                  <a:noFill/>
                </a:ln>
              </p:spPr>
            </p:pic>
          </p:grpSp>
        </p:grpSp>
        <p:sp>
          <p:nvSpPr>
            <p:cNvPr id="4561" name="Google Shape;4561;p138"/>
            <p:cNvSpPr/>
            <p:nvPr/>
          </p:nvSpPr>
          <p:spPr>
            <a:xfrm>
              <a:off x="5318437" y="3215738"/>
              <a:ext cx="1574615" cy="959652"/>
            </a:xfrm>
            <a:prstGeom prst="roundRect">
              <a:avLst>
                <a:gd fmla="val 50000" name="adj"/>
              </a:avLst>
            </a:prstGeom>
            <a:noFill/>
            <a:ln>
              <a:noFill/>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3200">
                  <a:solidFill>
                    <a:srgbClr val="0043B2"/>
                  </a:solidFill>
                  <a:latin typeface="Arial"/>
                  <a:ea typeface="Arial"/>
                  <a:cs typeface="Arial"/>
                  <a:sym typeface="Arial"/>
                </a:rPr>
                <a:t>BIG</a:t>
              </a:r>
              <a:endParaRPr/>
            </a:p>
            <a:p>
              <a:pPr indent="0" lvl="0" marL="0" marR="0" rtl="0" algn="ctr">
                <a:spcBef>
                  <a:spcPts val="0"/>
                </a:spcBef>
                <a:spcAft>
                  <a:spcPts val="0"/>
                </a:spcAft>
                <a:buNone/>
              </a:pPr>
              <a:r>
                <a:rPr lang="en-US" sz="3200">
                  <a:solidFill>
                    <a:srgbClr val="0043B2"/>
                  </a:solidFill>
                  <a:latin typeface="Arial"/>
                  <a:ea typeface="Arial"/>
                  <a:cs typeface="Arial"/>
                  <a:sym typeface="Arial"/>
                </a:rPr>
                <a:t>DATA</a:t>
              </a:r>
              <a:endParaRPr/>
            </a:p>
          </p:txBody>
        </p:sp>
      </p:gr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6" name="Shape 4566"/>
        <p:cNvGrpSpPr/>
        <p:nvPr/>
      </p:nvGrpSpPr>
      <p:grpSpPr>
        <a:xfrm>
          <a:off x="0" y="0"/>
          <a:ext cx="0" cy="0"/>
          <a:chOff x="0" y="0"/>
          <a:chExt cx="0" cy="0"/>
        </a:xfrm>
      </p:grpSpPr>
      <p:sp>
        <p:nvSpPr>
          <p:cNvPr id="4567" name="Google Shape;4567;p139"/>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Bài tập</a:t>
            </a:r>
            <a:endParaRPr/>
          </a:p>
        </p:txBody>
      </p:sp>
      <p:sp>
        <p:nvSpPr>
          <p:cNvPr id="4568" name="Google Shape;4568;p139"/>
          <p:cNvSpPr txBox="1"/>
          <p:nvPr>
            <p:ph idx="2" type="body"/>
          </p:nvPr>
        </p:nvSpPr>
        <p:spPr>
          <a:xfrm>
            <a:off x="535872" y="1523052"/>
            <a:ext cx="8796528" cy="49377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t>[Lab3]</a:t>
            </a:r>
            <a:endParaRPr/>
          </a:p>
          <a:p>
            <a:pPr indent="0" lvl="0" marL="0" rtl="0" algn="l">
              <a:lnSpc>
                <a:spcPct val="100000"/>
              </a:lnSpc>
              <a:spcBef>
                <a:spcPts val="0"/>
              </a:spcBef>
              <a:spcAft>
                <a:spcPts val="0"/>
              </a:spcAft>
              <a:buClr>
                <a:srgbClr val="131313"/>
              </a:buClr>
              <a:buSzPts val="2800"/>
              <a:buNone/>
            </a:pPr>
            <a:r>
              <a:rPr lang="en-US" sz="2800"/>
              <a:t>Làm việc với YARN/MapReduce</a:t>
            </a:r>
            <a:endParaRPr sz="2800"/>
          </a:p>
        </p:txBody>
      </p:sp>
      <p:sp>
        <p:nvSpPr>
          <p:cNvPr id="4569" name="Google Shape;4569;p13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03</a:t>
            </a:r>
            <a:endParaRPr/>
          </a:p>
        </p:txBody>
      </p:sp>
      <p:grpSp>
        <p:nvGrpSpPr>
          <p:cNvPr id="4570" name="Google Shape;4570;p139"/>
          <p:cNvGrpSpPr/>
          <p:nvPr/>
        </p:nvGrpSpPr>
        <p:grpSpPr>
          <a:xfrm>
            <a:off x="6143947" y="2590532"/>
            <a:ext cx="3126809" cy="3575932"/>
            <a:chOff x="4401919" y="2167994"/>
            <a:chExt cx="3437990" cy="3962229"/>
          </a:xfrm>
        </p:grpSpPr>
        <p:grpSp>
          <p:nvGrpSpPr>
            <p:cNvPr id="4571" name="Google Shape;4571;p139"/>
            <p:cNvGrpSpPr/>
            <p:nvPr/>
          </p:nvGrpSpPr>
          <p:grpSpPr>
            <a:xfrm>
              <a:off x="4401919" y="2167994"/>
              <a:ext cx="3437990" cy="3962229"/>
              <a:chOff x="4401919" y="2167994"/>
              <a:chExt cx="3437990" cy="3962229"/>
            </a:xfrm>
          </p:grpSpPr>
          <p:grpSp>
            <p:nvGrpSpPr>
              <p:cNvPr id="4572" name="Google Shape;4572;p139"/>
              <p:cNvGrpSpPr/>
              <p:nvPr/>
            </p:nvGrpSpPr>
            <p:grpSpPr>
              <a:xfrm>
                <a:off x="4641130" y="2383352"/>
                <a:ext cx="2969068" cy="3746871"/>
                <a:chOff x="4641130" y="2383352"/>
                <a:chExt cx="2969068" cy="3746871"/>
              </a:xfrm>
            </p:grpSpPr>
            <p:sp>
              <p:nvSpPr>
                <p:cNvPr id="4573" name="Google Shape;4573;p139"/>
                <p:cNvSpPr/>
                <p:nvPr/>
              </p:nvSpPr>
              <p:spPr>
                <a:xfrm>
                  <a:off x="4641130" y="2383352"/>
                  <a:ext cx="2969068" cy="2969068"/>
                </a:xfrm>
                <a:prstGeom prst="ellipse">
                  <a:avLst/>
                </a:prstGeom>
                <a:solidFill>
                  <a:srgbClr val="CAD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74" name="Google Shape;4574;p139"/>
                <p:cNvPicPr preferRelativeResize="0"/>
                <p:nvPr/>
              </p:nvPicPr>
              <p:blipFill rotWithShape="1">
                <a:blip r:embed="rId3">
                  <a:alphaModFix/>
                </a:blip>
                <a:srcRect b="0" l="0" r="0" t="0"/>
                <a:stretch/>
              </p:blipFill>
              <p:spPr>
                <a:xfrm>
                  <a:off x="5515925" y="4518337"/>
                  <a:ext cx="1219478" cy="1611886"/>
                </a:xfrm>
                <a:prstGeom prst="rect">
                  <a:avLst/>
                </a:prstGeom>
                <a:noFill/>
                <a:ln>
                  <a:noFill/>
                </a:ln>
              </p:spPr>
            </p:pic>
          </p:grpSp>
          <p:grpSp>
            <p:nvGrpSpPr>
              <p:cNvPr id="4575" name="Google Shape;4575;p139"/>
              <p:cNvGrpSpPr/>
              <p:nvPr/>
            </p:nvGrpSpPr>
            <p:grpSpPr>
              <a:xfrm>
                <a:off x="4420634" y="3215388"/>
                <a:ext cx="478421" cy="478421"/>
                <a:chOff x="4119360" y="4255504"/>
                <a:chExt cx="478421" cy="478421"/>
              </a:xfrm>
            </p:grpSpPr>
            <p:sp>
              <p:nvSpPr>
                <p:cNvPr id="4576" name="Google Shape;4576;p139"/>
                <p:cNvSpPr/>
                <p:nvPr/>
              </p:nvSpPr>
              <p:spPr>
                <a:xfrm>
                  <a:off x="4119360" y="425550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77" name="Google Shape;4577;p139"/>
                <p:cNvPicPr preferRelativeResize="0"/>
                <p:nvPr/>
              </p:nvPicPr>
              <p:blipFill rotWithShape="1">
                <a:blip r:embed="rId4">
                  <a:alphaModFix/>
                </a:blip>
                <a:srcRect b="0" l="0" r="0" t="0"/>
                <a:stretch/>
              </p:blipFill>
              <p:spPr>
                <a:xfrm>
                  <a:off x="4201438" y="4393182"/>
                  <a:ext cx="314264" cy="203063"/>
                </a:xfrm>
                <a:prstGeom prst="rect">
                  <a:avLst/>
                </a:prstGeom>
                <a:noFill/>
                <a:ln>
                  <a:noFill/>
                </a:ln>
              </p:spPr>
            </p:pic>
          </p:grpSp>
          <p:grpSp>
            <p:nvGrpSpPr>
              <p:cNvPr id="4578" name="Google Shape;4578;p139"/>
              <p:cNvGrpSpPr/>
              <p:nvPr/>
            </p:nvGrpSpPr>
            <p:grpSpPr>
              <a:xfrm>
                <a:off x="4401919" y="3767007"/>
                <a:ext cx="478421" cy="478421"/>
                <a:chOff x="4466311" y="3598005"/>
                <a:chExt cx="478421" cy="478421"/>
              </a:xfrm>
            </p:grpSpPr>
            <p:sp>
              <p:nvSpPr>
                <p:cNvPr id="4579" name="Google Shape;4579;p139"/>
                <p:cNvSpPr/>
                <p:nvPr/>
              </p:nvSpPr>
              <p:spPr>
                <a:xfrm>
                  <a:off x="4466311" y="3598005"/>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580" name="Google Shape;4580;p139"/>
                <p:cNvGrpSpPr/>
                <p:nvPr/>
              </p:nvGrpSpPr>
              <p:grpSpPr>
                <a:xfrm>
                  <a:off x="4556408" y="3722669"/>
                  <a:ext cx="311620" cy="219568"/>
                  <a:chOff x="4550446" y="3712368"/>
                  <a:chExt cx="311620" cy="219568"/>
                </a:xfrm>
              </p:grpSpPr>
              <p:pic>
                <p:nvPicPr>
                  <p:cNvPr id="4581" name="Google Shape;4581;p139"/>
                  <p:cNvPicPr preferRelativeResize="0"/>
                  <p:nvPr/>
                </p:nvPicPr>
                <p:blipFill rotWithShape="1">
                  <a:blip r:embed="rId5">
                    <a:alphaModFix/>
                  </a:blip>
                  <a:srcRect b="0" l="0" r="0" t="0"/>
                  <a:stretch/>
                </p:blipFill>
                <p:spPr>
                  <a:xfrm>
                    <a:off x="4550446" y="3712369"/>
                    <a:ext cx="190176" cy="219567"/>
                  </a:xfrm>
                  <a:prstGeom prst="rect">
                    <a:avLst/>
                  </a:prstGeom>
                  <a:noFill/>
                  <a:ln>
                    <a:noFill/>
                  </a:ln>
                </p:spPr>
              </p:pic>
              <p:pic>
                <p:nvPicPr>
                  <p:cNvPr id="4582" name="Google Shape;4582;p139"/>
                  <p:cNvPicPr preferRelativeResize="0"/>
                  <p:nvPr/>
                </p:nvPicPr>
                <p:blipFill rotWithShape="1">
                  <a:blip r:embed="rId5">
                    <a:alphaModFix/>
                  </a:blip>
                  <a:srcRect b="0" l="0" r="0" t="0"/>
                  <a:stretch/>
                </p:blipFill>
                <p:spPr>
                  <a:xfrm>
                    <a:off x="4671890" y="3712368"/>
                    <a:ext cx="190176" cy="219567"/>
                  </a:xfrm>
                  <a:prstGeom prst="rect">
                    <a:avLst/>
                  </a:prstGeom>
                  <a:noFill/>
                  <a:ln>
                    <a:noFill/>
                  </a:ln>
                </p:spPr>
              </p:pic>
            </p:grpSp>
          </p:grpSp>
          <p:grpSp>
            <p:nvGrpSpPr>
              <p:cNvPr id="4583" name="Google Shape;4583;p139"/>
              <p:cNvGrpSpPr/>
              <p:nvPr/>
            </p:nvGrpSpPr>
            <p:grpSpPr>
              <a:xfrm>
                <a:off x="4656757" y="2730802"/>
                <a:ext cx="478421" cy="478421"/>
                <a:chOff x="5779974" y="3346111"/>
                <a:chExt cx="478421" cy="478421"/>
              </a:xfrm>
            </p:grpSpPr>
            <p:sp>
              <p:nvSpPr>
                <p:cNvPr id="4584" name="Google Shape;4584;p139"/>
                <p:cNvSpPr/>
                <p:nvPr/>
              </p:nvSpPr>
              <p:spPr>
                <a:xfrm>
                  <a:off x="5779974" y="334611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85" name="Google Shape;4585;p139"/>
                <p:cNvPicPr preferRelativeResize="0"/>
                <p:nvPr/>
              </p:nvPicPr>
              <p:blipFill rotWithShape="1">
                <a:blip r:embed="rId6">
                  <a:alphaModFix/>
                </a:blip>
                <a:srcRect b="0" l="0" r="0" t="0"/>
                <a:stretch/>
              </p:blipFill>
              <p:spPr>
                <a:xfrm>
                  <a:off x="5871995" y="3479362"/>
                  <a:ext cx="294284" cy="211885"/>
                </a:xfrm>
                <a:prstGeom prst="rect">
                  <a:avLst/>
                </a:prstGeom>
                <a:noFill/>
                <a:ln>
                  <a:noFill/>
                </a:ln>
              </p:spPr>
            </p:pic>
          </p:grpSp>
          <p:grpSp>
            <p:nvGrpSpPr>
              <p:cNvPr id="4586" name="Google Shape;4586;p139"/>
              <p:cNvGrpSpPr/>
              <p:nvPr/>
            </p:nvGrpSpPr>
            <p:grpSpPr>
              <a:xfrm>
                <a:off x="7040382" y="2725220"/>
                <a:ext cx="478421" cy="478421"/>
                <a:chOff x="6653952" y="3105086"/>
                <a:chExt cx="478421" cy="478421"/>
              </a:xfrm>
            </p:grpSpPr>
            <p:sp>
              <p:nvSpPr>
                <p:cNvPr id="4587" name="Google Shape;4587;p139"/>
                <p:cNvSpPr/>
                <p:nvPr/>
              </p:nvSpPr>
              <p:spPr>
                <a:xfrm>
                  <a:off x="6653952" y="3105086"/>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88" name="Google Shape;4588;p139"/>
                <p:cNvPicPr preferRelativeResize="0"/>
                <p:nvPr/>
              </p:nvPicPr>
              <p:blipFill rotWithShape="1">
                <a:blip r:embed="rId7">
                  <a:alphaModFix/>
                </a:blip>
                <a:srcRect b="0" l="0" r="0" t="0"/>
                <a:stretch/>
              </p:blipFill>
              <p:spPr>
                <a:xfrm>
                  <a:off x="6739427" y="3199418"/>
                  <a:ext cx="316993" cy="283465"/>
                </a:xfrm>
                <a:prstGeom prst="rect">
                  <a:avLst/>
                </a:prstGeom>
                <a:noFill/>
                <a:ln>
                  <a:noFill/>
                </a:ln>
              </p:spPr>
            </p:pic>
          </p:grpSp>
          <p:grpSp>
            <p:nvGrpSpPr>
              <p:cNvPr id="4589" name="Google Shape;4589;p139"/>
              <p:cNvGrpSpPr/>
              <p:nvPr/>
            </p:nvGrpSpPr>
            <p:grpSpPr>
              <a:xfrm>
                <a:off x="7214808" y="4305262"/>
                <a:ext cx="478421" cy="478421"/>
                <a:chOff x="6939282" y="3583507"/>
                <a:chExt cx="478421" cy="478421"/>
              </a:xfrm>
            </p:grpSpPr>
            <p:sp>
              <p:nvSpPr>
                <p:cNvPr id="4590" name="Google Shape;4590;p139"/>
                <p:cNvSpPr/>
                <p:nvPr/>
              </p:nvSpPr>
              <p:spPr>
                <a:xfrm>
                  <a:off x="6939282" y="3583507"/>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91" name="Google Shape;4591;p139"/>
                <p:cNvPicPr preferRelativeResize="0"/>
                <p:nvPr/>
              </p:nvPicPr>
              <p:blipFill rotWithShape="1">
                <a:blip r:embed="rId8">
                  <a:alphaModFix/>
                </a:blip>
                <a:srcRect b="0" l="0" r="0" t="0"/>
                <a:stretch/>
              </p:blipFill>
              <p:spPr>
                <a:xfrm>
                  <a:off x="7072937" y="3686551"/>
                  <a:ext cx="211109" cy="289297"/>
                </a:xfrm>
                <a:prstGeom prst="rect">
                  <a:avLst/>
                </a:prstGeom>
                <a:noFill/>
                <a:ln>
                  <a:noFill/>
                </a:ln>
              </p:spPr>
            </p:pic>
          </p:grpSp>
          <p:grpSp>
            <p:nvGrpSpPr>
              <p:cNvPr id="4592" name="Google Shape;4592;p139"/>
              <p:cNvGrpSpPr/>
              <p:nvPr/>
            </p:nvGrpSpPr>
            <p:grpSpPr>
              <a:xfrm>
                <a:off x="5052593" y="2375387"/>
                <a:ext cx="478421" cy="478421"/>
                <a:chOff x="4903300" y="2692339"/>
                <a:chExt cx="478421" cy="478421"/>
              </a:xfrm>
            </p:grpSpPr>
            <p:sp>
              <p:nvSpPr>
                <p:cNvPr id="4593" name="Google Shape;4593;p139"/>
                <p:cNvSpPr/>
                <p:nvPr/>
              </p:nvSpPr>
              <p:spPr>
                <a:xfrm>
                  <a:off x="4903300" y="26923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94" name="Google Shape;4594;p139"/>
                <p:cNvPicPr preferRelativeResize="0"/>
                <p:nvPr/>
              </p:nvPicPr>
              <p:blipFill rotWithShape="1">
                <a:blip r:embed="rId9">
                  <a:alphaModFix/>
                </a:blip>
                <a:srcRect b="0" l="0" r="0" t="0"/>
                <a:stretch/>
              </p:blipFill>
              <p:spPr>
                <a:xfrm>
                  <a:off x="5012210" y="2801249"/>
                  <a:ext cx="260600" cy="260600"/>
                </a:xfrm>
                <a:prstGeom prst="rect">
                  <a:avLst/>
                </a:prstGeom>
                <a:noFill/>
                <a:ln>
                  <a:noFill/>
                </a:ln>
              </p:spPr>
            </p:pic>
          </p:grpSp>
          <p:grpSp>
            <p:nvGrpSpPr>
              <p:cNvPr id="4595" name="Google Shape;4595;p139"/>
              <p:cNvGrpSpPr/>
              <p:nvPr/>
            </p:nvGrpSpPr>
            <p:grpSpPr>
              <a:xfrm>
                <a:off x="5557339" y="2167994"/>
                <a:ext cx="1018218" cy="478422"/>
                <a:chOff x="5546651" y="2194994"/>
                <a:chExt cx="1018218" cy="478422"/>
              </a:xfrm>
            </p:grpSpPr>
            <p:grpSp>
              <p:nvGrpSpPr>
                <p:cNvPr id="4596" name="Google Shape;4596;p139"/>
                <p:cNvGrpSpPr/>
                <p:nvPr/>
              </p:nvGrpSpPr>
              <p:grpSpPr>
                <a:xfrm>
                  <a:off x="6086448" y="2194994"/>
                  <a:ext cx="478421" cy="478421"/>
                  <a:chOff x="5724126" y="3483458"/>
                  <a:chExt cx="478421" cy="478421"/>
                </a:xfrm>
              </p:grpSpPr>
              <p:sp>
                <p:nvSpPr>
                  <p:cNvPr id="4597" name="Google Shape;4597;p139"/>
                  <p:cNvSpPr/>
                  <p:nvPr/>
                </p:nvSpPr>
                <p:spPr>
                  <a:xfrm>
                    <a:off x="5724126" y="348345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98" name="Google Shape;4598;p139"/>
                  <p:cNvPicPr preferRelativeResize="0"/>
                  <p:nvPr/>
                </p:nvPicPr>
                <p:blipFill rotWithShape="1">
                  <a:blip r:embed="rId10">
                    <a:alphaModFix/>
                  </a:blip>
                  <a:srcRect b="0" l="0" r="0" t="0"/>
                  <a:stretch/>
                </p:blipFill>
                <p:spPr>
                  <a:xfrm>
                    <a:off x="5795026" y="3587702"/>
                    <a:ext cx="306929" cy="254809"/>
                  </a:xfrm>
                  <a:prstGeom prst="rect">
                    <a:avLst/>
                  </a:prstGeom>
                  <a:noFill/>
                  <a:ln>
                    <a:noFill/>
                  </a:ln>
                </p:spPr>
              </p:pic>
            </p:grpSp>
            <p:grpSp>
              <p:nvGrpSpPr>
                <p:cNvPr id="4599" name="Google Shape;4599;p139"/>
                <p:cNvGrpSpPr/>
                <p:nvPr/>
              </p:nvGrpSpPr>
              <p:grpSpPr>
                <a:xfrm>
                  <a:off x="5546651" y="2194995"/>
                  <a:ext cx="478421" cy="478421"/>
                  <a:chOff x="5381721" y="2534589"/>
                  <a:chExt cx="478421" cy="478421"/>
                </a:xfrm>
              </p:grpSpPr>
              <p:sp>
                <p:nvSpPr>
                  <p:cNvPr id="4600" name="Google Shape;4600;p139"/>
                  <p:cNvSpPr/>
                  <p:nvPr/>
                </p:nvSpPr>
                <p:spPr>
                  <a:xfrm>
                    <a:off x="5381721" y="253458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601" name="Google Shape;4601;p139"/>
                  <p:cNvPicPr preferRelativeResize="0"/>
                  <p:nvPr/>
                </p:nvPicPr>
                <p:blipFill rotWithShape="1">
                  <a:blip r:embed="rId11">
                    <a:alphaModFix/>
                  </a:blip>
                  <a:srcRect b="0" l="0" r="0" t="0"/>
                  <a:stretch/>
                </p:blipFill>
                <p:spPr>
                  <a:xfrm>
                    <a:off x="5465679" y="2641099"/>
                    <a:ext cx="311268" cy="245351"/>
                  </a:xfrm>
                  <a:prstGeom prst="rect">
                    <a:avLst/>
                  </a:prstGeom>
                  <a:noFill/>
                  <a:ln>
                    <a:noFill/>
                  </a:ln>
                </p:spPr>
              </p:pic>
            </p:grpSp>
          </p:grpSp>
          <p:grpSp>
            <p:nvGrpSpPr>
              <p:cNvPr id="4602" name="Google Shape;4602;p139"/>
              <p:cNvGrpSpPr/>
              <p:nvPr/>
            </p:nvGrpSpPr>
            <p:grpSpPr>
              <a:xfrm>
                <a:off x="6617712" y="2373853"/>
                <a:ext cx="478421" cy="478421"/>
                <a:chOff x="6346155" y="2692338"/>
                <a:chExt cx="478421" cy="478421"/>
              </a:xfrm>
            </p:grpSpPr>
            <p:sp>
              <p:nvSpPr>
                <p:cNvPr id="4603" name="Google Shape;4603;p139"/>
                <p:cNvSpPr/>
                <p:nvPr/>
              </p:nvSpPr>
              <p:spPr>
                <a:xfrm>
                  <a:off x="6346155" y="269233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604" name="Google Shape;4604;p139"/>
                <p:cNvPicPr preferRelativeResize="0"/>
                <p:nvPr/>
              </p:nvPicPr>
              <p:blipFill rotWithShape="1">
                <a:blip r:embed="rId12">
                  <a:alphaModFix/>
                </a:blip>
                <a:srcRect b="0" l="0" r="0" t="0"/>
                <a:stretch/>
              </p:blipFill>
              <p:spPr>
                <a:xfrm>
                  <a:off x="6484162" y="2777719"/>
                  <a:ext cx="202406" cy="307657"/>
                </a:xfrm>
                <a:prstGeom prst="rect">
                  <a:avLst/>
                </a:prstGeom>
                <a:noFill/>
                <a:ln>
                  <a:noFill/>
                </a:ln>
              </p:spPr>
            </p:pic>
          </p:grpSp>
          <p:grpSp>
            <p:nvGrpSpPr>
              <p:cNvPr id="4605" name="Google Shape;4605;p139"/>
              <p:cNvGrpSpPr/>
              <p:nvPr/>
            </p:nvGrpSpPr>
            <p:grpSpPr>
              <a:xfrm>
                <a:off x="7361488" y="3771502"/>
                <a:ext cx="478421" cy="478421"/>
                <a:chOff x="6930239" y="4605839"/>
                <a:chExt cx="478421" cy="478421"/>
              </a:xfrm>
            </p:grpSpPr>
            <p:sp>
              <p:nvSpPr>
                <p:cNvPr id="4606" name="Google Shape;4606;p139"/>
                <p:cNvSpPr/>
                <p:nvPr/>
              </p:nvSpPr>
              <p:spPr>
                <a:xfrm>
                  <a:off x="6930239" y="46058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607" name="Google Shape;4607;p139"/>
                <p:cNvPicPr preferRelativeResize="0"/>
                <p:nvPr/>
              </p:nvPicPr>
              <p:blipFill rotWithShape="1">
                <a:blip r:embed="rId13">
                  <a:alphaModFix/>
                </a:blip>
                <a:srcRect b="0" l="0" r="0" t="0"/>
                <a:stretch/>
              </p:blipFill>
              <p:spPr>
                <a:xfrm>
                  <a:off x="7023503" y="4691203"/>
                  <a:ext cx="295657" cy="298705"/>
                </a:xfrm>
                <a:prstGeom prst="rect">
                  <a:avLst/>
                </a:prstGeom>
                <a:noFill/>
                <a:ln>
                  <a:noFill/>
                </a:ln>
              </p:spPr>
            </p:pic>
          </p:grpSp>
          <p:grpSp>
            <p:nvGrpSpPr>
              <p:cNvPr id="4608" name="Google Shape;4608;p139"/>
              <p:cNvGrpSpPr/>
              <p:nvPr/>
            </p:nvGrpSpPr>
            <p:grpSpPr>
              <a:xfrm>
                <a:off x="6799004" y="4732022"/>
                <a:ext cx="478421" cy="478421"/>
                <a:chOff x="6716684" y="5103232"/>
                <a:chExt cx="478421" cy="478421"/>
              </a:xfrm>
            </p:grpSpPr>
            <p:sp>
              <p:nvSpPr>
                <p:cNvPr id="4609" name="Google Shape;4609;p139"/>
                <p:cNvSpPr/>
                <p:nvPr/>
              </p:nvSpPr>
              <p:spPr>
                <a:xfrm>
                  <a:off x="6716684" y="5103232"/>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610" name="Google Shape;4610;p139"/>
                <p:cNvPicPr preferRelativeResize="0"/>
                <p:nvPr/>
              </p:nvPicPr>
              <p:blipFill rotWithShape="1">
                <a:blip r:embed="rId14">
                  <a:alphaModFix/>
                </a:blip>
                <a:srcRect b="0" l="0" r="0" t="0"/>
                <a:stretch/>
              </p:blipFill>
              <p:spPr>
                <a:xfrm>
                  <a:off x="6820258" y="5205282"/>
                  <a:ext cx="271273" cy="274321"/>
                </a:xfrm>
                <a:prstGeom prst="rect">
                  <a:avLst/>
                </a:prstGeom>
                <a:noFill/>
                <a:ln>
                  <a:noFill/>
                </a:ln>
              </p:spPr>
            </p:pic>
          </p:grpSp>
          <p:grpSp>
            <p:nvGrpSpPr>
              <p:cNvPr id="4611" name="Google Shape;4611;p139"/>
              <p:cNvGrpSpPr/>
              <p:nvPr/>
            </p:nvGrpSpPr>
            <p:grpSpPr>
              <a:xfrm>
                <a:off x="7312778" y="3209223"/>
                <a:ext cx="478421" cy="478421"/>
                <a:chOff x="7063894" y="3536553"/>
                <a:chExt cx="478421" cy="478421"/>
              </a:xfrm>
            </p:grpSpPr>
            <p:sp>
              <p:nvSpPr>
                <p:cNvPr id="4612" name="Google Shape;4612;p139"/>
                <p:cNvSpPr/>
                <p:nvPr/>
              </p:nvSpPr>
              <p:spPr>
                <a:xfrm>
                  <a:off x="7063894" y="3536553"/>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613" name="Google Shape;4613;p139"/>
                <p:cNvPicPr preferRelativeResize="0"/>
                <p:nvPr/>
              </p:nvPicPr>
              <p:blipFill rotWithShape="1">
                <a:blip r:embed="rId15">
                  <a:alphaModFix/>
                </a:blip>
                <a:srcRect b="0" l="0" r="0" t="0"/>
                <a:stretch/>
              </p:blipFill>
              <p:spPr>
                <a:xfrm>
                  <a:off x="7165334" y="3628379"/>
                  <a:ext cx="275540" cy="268818"/>
                </a:xfrm>
                <a:prstGeom prst="rect">
                  <a:avLst/>
                </a:prstGeom>
                <a:noFill/>
                <a:ln>
                  <a:noFill/>
                </a:ln>
              </p:spPr>
            </p:pic>
          </p:grpSp>
          <p:grpSp>
            <p:nvGrpSpPr>
              <p:cNvPr id="4614" name="Google Shape;4614;p139"/>
              <p:cNvGrpSpPr/>
              <p:nvPr/>
            </p:nvGrpSpPr>
            <p:grpSpPr>
              <a:xfrm>
                <a:off x="4558099" y="4323978"/>
                <a:ext cx="478421" cy="478421"/>
                <a:chOff x="4839474" y="4392074"/>
                <a:chExt cx="478421" cy="478421"/>
              </a:xfrm>
            </p:grpSpPr>
            <p:sp>
              <p:nvSpPr>
                <p:cNvPr id="4615" name="Google Shape;4615;p139"/>
                <p:cNvSpPr/>
                <p:nvPr/>
              </p:nvSpPr>
              <p:spPr>
                <a:xfrm>
                  <a:off x="4839474" y="439207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616" name="Google Shape;4616;p139"/>
                <p:cNvPicPr preferRelativeResize="0"/>
                <p:nvPr/>
              </p:nvPicPr>
              <p:blipFill rotWithShape="1">
                <a:blip r:embed="rId16">
                  <a:alphaModFix/>
                </a:blip>
                <a:srcRect b="0" l="0" r="0" t="0"/>
                <a:stretch/>
              </p:blipFill>
              <p:spPr>
                <a:xfrm>
                  <a:off x="4938640" y="4483042"/>
                  <a:ext cx="271344" cy="282198"/>
                </a:xfrm>
                <a:prstGeom prst="rect">
                  <a:avLst/>
                </a:prstGeom>
                <a:noFill/>
                <a:ln>
                  <a:noFill/>
                </a:ln>
              </p:spPr>
            </p:pic>
          </p:grpSp>
          <p:grpSp>
            <p:nvGrpSpPr>
              <p:cNvPr id="4617" name="Google Shape;4617;p139"/>
              <p:cNvGrpSpPr/>
              <p:nvPr/>
            </p:nvGrpSpPr>
            <p:grpSpPr>
              <a:xfrm>
                <a:off x="4988332" y="4732022"/>
                <a:ext cx="478421" cy="478421"/>
                <a:chOff x="4980019" y="4733181"/>
                <a:chExt cx="478421" cy="478421"/>
              </a:xfrm>
            </p:grpSpPr>
            <p:sp>
              <p:nvSpPr>
                <p:cNvPr id="4618" name="Google Shape;4618;p139"/>
                <p:cNvSpPr/>
                <p:nvPr/>
              </p:nvSpPr>
              <p:spPr>
                <a:xfrm>
                  <a:off x="4980019" y="473318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619" name="Google Shape;4619;p139"/>
                <p:cNvPicPr preferRelativeResize="0"/>
                <p:nvPr/>
              </p:nvPicPr>
              <p:blipFill rotWithShape="1">
                <a:blip r:embed="rId17">
                  <a:alphaModFix/>
                </a:blip>
                <a:srcRect b="0" l="0" r="0" t="0"/>
                <a:stretch/>
              </p:blipFill>
              <p:spPr>
                <a:xfrm>
                  <a:off x="5040681" y="4865351"/>
                  <a:ext cx="359374" cy="276186"/>
                </a:xfrm>
                <a:prstGeom prst="rect">
                  <a:avLst/>
                </a:prstGeom>
                <a:noFill/>
                <a:ln>
                  <a:noFill/>
                </a:ln>
              </p:spPr>
            </p:pic>
          </p:grpSp>
        </p:grpSp>
        <p:sp>
          <p:nvSpPr>
            <p:cNvPr id="4620" name="Google Shape;4620;p139"/>
            <p:cNvSpPr/>
            <p:nvPr/>
          </p:nvSpPr>
          <p:spPr>
            <a:xfrm>
              <a:off x="5318437" y="3215738"/>
              <a:ext cx="1574615" cy="959652"/>
            </a:xfrm>
            <a:prstGeom prst="roundRect">
              <a:avLst>
                <a:gd fmla="val 50000" name="adj"/>
              </a:avLst>
            </a:prstGeom>
            <a:noFill/>
            <a:ln>
              <a:noFill/>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3200">
                  <a:solidFill>
                    <a:srgbClr val="0043B2"/>
                  </a:solidFill>
                  <a:latin typeface="Arial"/>
                  <a:ea typeface="Arial"/>
                  <a:cs typeface="Arial"/>
                  <a:sym typeface="Arial"/>
                </a:rPr>
                <a:t>BIG</a:t>
              </a:r>
              <a:endParaRPr/>
            </a:p>
            <a:p>
              <a:pPr indent="0" lvl="0" marL="0" marR="0" rtl="0" algn="ctr">
                <a:spcBef>
                  <a:spcPts val="0"/>
                </a:spcBef>
                <a:spcAft>
                  <a:spcPts val="0"/>
                </a:spcAft>
                <a:buNone/>
              </a:pPr>
              <a:r>
                <a:rPr lang="en-US" sz="3200">
                  <a:solidFill>
                    <a:srgbClr val="0043B2"/>
                  </a:solidFill>
                  <a:latin typeface="Arial"/>
                  <a:ea typeface="Arial"/>
                  <a:cs typeface="Arial"/>
                  <a:sym typeface="Arial"/>
                </a:rPr>
                <a:t>DATA</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4"/>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Ứng dụng và xử lý Big Data</a:t>
            </a:r>
            <a:endParaRPr/>
          </a:p>
        </p:txBody>
      </p:sp>
      <p:sp>
        <p:nvSpPr>
          <p:cNvPr id="359" name="Google Shape;359;p14"/>
          <p:cNvSpPr txBox="1"/>
          <p:nvPr>
            <p:ph idx="2" type="body"/>
          </p:nvPr>
        </p:nvSpPr>
        <p:spPr>
          <a:xfrm>
            <a:off x="490152" y="1413765"/>
            <a:ext cx="93701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t>Trường hợp sử dụng Big Data – Phân loại / phân cụm</a:t>
            </a:r>
            <a:endParaRPr sz="2800"/>
          </a:p>
        </p:txBody>
      </p:sp>
      <p:sp>
        <p:nvSpPr>
          <p:cNvPr id="360" name="Google Shape;360;p1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361" name="Google Shape;361;p14"/>
          <p:cNvSpPr txBox="1"/>
          <p:nvPr>
            <p:ph idx="4" type="body"/>
          </p:nvPr>
        </p:nvSpPr>
        <p:spPr>
          <a:xfrm>
            <a:off x="535872" y="2226568"/>
            <a:ext cx="3130437"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Phân loại</a:t>
            </a:r>
            <a:endParaRPr/>
          </a:p>
          <a:p>
            <a:pPr indent="-182563" lvl="1" marL="360363" rtl="0" algn="l">
              <a:lnSpc>
                <a:spcPct val="138461"/>
              </a:lnSpc>
              <a:spcBef>
                <a:spcPts val="500"/>
              </a:spcBef>
              <a:spcAft>
                <a:spcPts val="0"/>
              </a:spcAft>
              <a:buClr>
                <a:srgbClr val="262626"/>
              </a:buClr>
              <a:buSzPts val="1040"/>
              <a:buChar char="•"/>
            </a:pPr>
            <a:r>
              <a:rPr lang="en-US"/>
              <a:t>Phân loại một tập dữ liệu nhất định thành một số danh mục được xác định trước</a:t>
            </a:r>
            <a:endParaRPr/>
          </a:p>
          <a:p>
            <a:pPr indent="-177800" lvl="0" marL="177800" rtl="0" algn="l">
              <a:lnSpc>
                <a:spcPct val="128571"/>
              </a:lnSpc>
              <a:spcBef>
                <a:spcPts val="1000"/>
              </a:spcBef>
              <a:spcAft>
                <a:spcPts val="0"/>
              </a:spcAft>
              <a:buClr>
                <a:srgbClr val="262626"/>
              </a:buClr>
              <a:buSzPts val="1400"/>
              <a:buFont typeface="Arial"/>
              <a:buChar char="•"/>
            </a:pPr>
            <a:r>
              <a:rPr lang="en-US"/>
              <a:t>Phân cụm</a:t>
            </a:r>
            <a:endParaRPr/>
          </a:p>
          <a:p>
            <a:pPr indent="-182563" lvl="1" marL="360363" rtl="0" algn="l">
              <a:lnSpc>
                <a:spcPct val="138461"/>
              </a:lnSpc>
              <a:spcBef>
                <a:spcPts val="500"/>
              </a:spcBef>
              <a:spcAft>
                <a:spcPts val="0"/>
              </a:spcAft>
              <a:buClr>
                <a:srgbClr val="262626"/>
              </a:buClr>
              <a:buSzPts val="1040"/>
              <a:buChar char="•"/>
            </a:pPr>
            <a:r>
              <a:rPr lang="en-US"/>
              <a:t>Xác định các đặc điểm phân phối dựa trên sự giống nhau của dữ liệu đầu vào và chia nó thành nhiều nhóm tùy ý.</a:t>
            </a:r>
            <a:endParaRPr/>
          </a:p>
          <a:p>
            <a:pPr indent="-177800" lvl="0" marL="177800" rtl="0" algn="l">
              <a:lnSpc>
                <a:spcPct val="128571"/>
              </a:lnSpc>
              <a:spcBef>
                <a:spcPts val="1000"/>
              </a:spcBef>
              <a:spcAft>
                <a:spcPts val="0"/>
              </a:spcAft>
              <a:buClr>
                <a:srgbClr val="262626"/>
              </a:buClr>
              <a:buSzPts val="1400"/>
              <a:buFont typeface="Arial"/>
              <a:buChar char="•"/>
            </a:pPr>
            <a:r>
              <a:rPr lang="en-US"/>
              <a:t>Các trường hợp sử dụng được áp dụng</a:t>
            </a:r>
            <a:endParaRPr/>
          </a:p>
          <a:p>
            <a:pPr indent="-182563" lvl="1" marL="360363" rtl="0" algn="l">
              <a:lnSpc>
                <a:spcPct val="138461"/>
              </a:lnSpc>
              <a:spcBef>
                <a:spcPts val="500"/>
              </a:spcBef>
              <a:spcAft>
                <a:spcPts val="0"/>
              </a:spcAft>
              <a:buClr>
                <a:srgbClr val="262626"/>
              </a:buClr>
              <a:buSzPts val="1040"/>
              <a:buChar char="•"/>
            </a:pPr>
            <a:r>
              <a:rPr lang="en-US"/>
              <a:t>Xử phạt nội dung không phù hợp bằng AI của Facebook</a:t>
            </a:r>
            <a:endParaRPr/>
          </a:p>
          <a:p>
            <a:pPr indent="-182563" lvl="1" marL="360363" rtl="0" algn="l">
              <a:lnSpc>
                <a:spcPct val="138461"/>
              </a:lnSpc>
              <a:spcBef>
                <a:spcPts val="500"/>
              </a:spcBef>
              <a:spcAft>
                <a:spcPts val="0"/>
              </a:spcAft>
              <a:buClr>
                <a:srgbClr val="262626"/>
              </a:buClr>
              <a:buSzPts val="1040"/>
              <a:buChar char="•"/>
            </a:pPr>
            <a:r>
              <a:rPr lang="en-US"/>
              <a:t>Công ty dược phẩm</a:t>
            </a:r>
            <a:endParaRPr/>
          </a:p>
        </p:txBody>
      </p:sp>
      <p:grpSp>
        <p:nvGrpSpPr>
          <p:cNvPr id="362" name="Google Shape;362;p14"/>
          <p:cNvGrpSpPr/>
          <p:nvPr/>
        </p:nvGrpSpPr>
        <p:grpSpPr>
          <a:xfrm>
            <a:off x="3998941" y="3501818"/>
            <a:ext cx="2409498" cy="2635950"/>
            <a:chOff x="3998941" y="3543858"/>
            <a:chExt cx="2409498" cy="2635950"/>
          </a:xfrm>
        </p:grpSpPr>
        <p:sp>
          <p:nvSpPr>
            <p:cNvPr id="363" name="Google Shape;363;p14"/>
            <p:cNvSpPr/>
            <p:nvPr/>
          </p:nvSpPr>
          <p:spPr>
            <a:xfrm>
              <a:off x="4305358" y="4028106"/>
              <a:ext cx="192760" cy="191457"/>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4" name="Google Shape;364;p14"/>
            <p:cNvSpPr/>
            <p:nvPr/>
          </p:nvSpPr>
          <p:spPr>
            <a:xfrm>
              <a:off x="4623794" y="3723476"/>
              <a:ext cx="192760" cy="191457"/>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5" name="Google Shape;365;p14"/>
            <p:cNvSpPr/>
            <p:nvPr/>
          </p:nvSpPr>
          <p:spPr>
            <a:xfrm>
              <a:off x="4720174" y="4218053"/>
              <a:ext cx="192760" cy="191457"/>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6" name="Google Shape;366;p14"/>
            <p:cNvSpPr/>
            <p:nvPr/>
          </p:nvSpPr>
          <p:spPr>
            <a:xfrm>
              <a:off x="4401738" y="4614316"/>
              <a:ext cx="192760" cy="191457"/>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7" name="Google Shape;367;p14"/>
            <p:cNvSpPr/>
            <p:nvPr/>
          </p:nvSpPr>
          <p:spPr>
            <a:xfrm>
              <a:off x="5554121" y="4129078"/>
              <a:ext cx="192760" cy="191457"/>
            </a:xfrm>
            <a:prstGeom prst="ellipse">
              <a:avLst/>
            </a:prstGeom>
            <a:solidFill>
              <a:srgbClr val="2D95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8" name="Google Shape;368;p14"/>
            <p:cNvSpPr/>
            <p:nvPr/>
          </p:nvSpPr>
          <p:spPr>
            <a:xfrm>
              <a:off x="5733228" y="4518587"/>
              <a:ext cx="192760" cy="191457"/>
            </a:xfrm>
            <a:prstGeom prst="ellipse">
              <a:avLst/>
            </a:prstGeom>
            <a:solidFill>
              <a:srgbClr val="2D95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9" name="Google Shape;369;p14"/>
            <p:cNvSpPr/>
            <p:nvPr/>
          </p:nvSpPr>
          <p:spPr>
            <a:xfrm>
              <a:off x="5269157" y="4602477"/>
              <a:ext cx="192760" cy="191457"/>
            </a:xfrm>
            <a:prstGeom prst="ellipse">
              <a:avLst/>
            </a:prstGeom>
            <a:solidFill>
              <a:srgbClr val="2D95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70" name="Google Shape;370;p14"/>
            <p:cNvSpPr/>
            <p:nvPr/>
          </p:nvSpPr>
          <p:spPr>
            <a:xfrm>
              <a:off x="4769982" y="4982101"/>
              <a:ext cx="192760" cy="191457"/>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71" name="Google Shape;371;p14"/>
            <p:cNvSpPr/>
            <p:nvPr/>
          </p:nvSpPr>
          <p:spPr>
            <a:xfrm>
              <a:off x="5172777" y="5160856"/>
              <a:ext cx="192760" cy="191457"/>
            </a:xfrm>
            <a:prstGeom prst="ellipse">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72" name="Google Shape;372;p14"/>
            <p:cNvSpPr/>
            <p:nvPr/>
          </p:nvSpPr>
          <p:spPr>
            <a:xfrm>
              <a:off x="4953783" y="5448042"/>
              <a:ext cx="192760" cy="191457"/>
            </a:xfrm>
            <a:prstGeom prst="ellipse">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73" name="Google Shape;373;p14"/>
            <p:cNvSpPr/>
            <p:nvPr/>
          </p:nvSpPr>
          <p:spPr>
            <a:xfrm>
              <a:off x="4509339" y="5352313"/>
              <a:ext cx="192760" cy="191457"/>
            </a:xfrm>
            <a:prstGeom prst="ellipse">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nvGrpSpPr>
            <p:cNvPr id="374" name="Google Shape;374;p14"/>
            <p:cNvGrpSpPr/>
            <p:nvPr/>
          </p:nvGrpSpPr>
          <p:grpSpPr>
            <a:xfrm>
              <a:off x="4006543" y="3852610"/>
              <a:ext cx="2294792" cy="1651213"/>
              <a:chOff x="4006543" y="3852610"/>
              <a:chExt cx="2294792" cy="1651213"/>
            </a:xfrm>
          </p:grpSpPr>
          <p:sp>
            <p:nvSpPr>
              <p:cNvPr id="375" name="Google Shape;375;p14"/>
              <p:cNvSpPr/>
              <p:nvPr/>
            </p:nvSpPr>
            <p:spPr>
              <a:xfrm>
                <a:off x="4006543" y="3852610"/>
                <a:ext cx="1183093" cy="1440379"/>
              </a:xfrm>
              <a:custGeom>
                <a:rect b="b" l="l" r="r" t="t"/>
                <a:pathLst>
                  <a:path extrusionOk="0" h="1083469" w="883920">
                    <a:moveTo>
                      <a:pt x="0" y="914400"/>
                    </a:moveTo>
                    <a:cubicBezTo>
                      <a:pt x="292100" y="1040130"/>
                      <a:pt x="584200" y="1165860"/>
                      <a:pt x="731520" y="1013460"/>
                    </a:cubicBezTo>
                    <a:cubicBezTo>
                      <a:pt x="878840" y="861060"/>
                      <a:pt x="881380" y="430530"/>
                      <a:pt x="883920" y="0"/>
                    </a:cubicBezTo>
                  </a:path>
                </a:pathLst>
              </a:custGeom>
              <a:noFill/>
              <a:ln cap="flat" cmpd="sng" w="57150">
                <a:solidFill>
                  <a:srgbClr val="E6E6E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76" name="Google Shape;376;p14"/>
              <p:cNvSpPr/>
              <p:nvPr/>
            </p:nvSpPr>
            <p:spPr>
              <a:xfrm>
                <a:off x="5046849" y="5028935"/>
                <a:ext cx="1254486" cy="474888"/>
              </a:xfrm>
              <a:custGeom>
                <a:rect b="b" l="l" r="r" t="t"/>
                <a:pathLst>
                  <a:path extrusionOk="0" h="357216" w="937260">
                    <a:moveTo>
                      <a:pt x="0" y="60036"/>
                    </a:moveTo>
                    <a:cubicBezTo>
                      <a:pt x="154305" y="16221"/>
                      <a:pt x="308610" y="-27594"/>
                      <a:pt x="464820" y="21936"/>
                    </a:cubicBezTo>
                    <a:cubicBezTo>
                      <a:pt x="621030" y="71466"/>
                      <a:pt x="779145" y="214341"/>
                      <a:pt x="937260" y="357216"/>
                    </a:cubicBezTo>
                  </a:path>
                </a:pathLst>
              </a:custGeom>
              <a:noFill/>
              <a:ln cap="flat" cmpd="sng" w="57150">
                <a:solidFill>
                  <a:srgbClr val="E6E6E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sp>
          <p:nvSpPr>
            <p:cNvPr id="377" name="Google Shape;377;p14"/>
            <p:cNvSpPr txBox="1"/>
            <p:nvPr/>
          </p:nvSpPr>
          <p:spPr>
            <a:xfrm>
              <a:off x="3998941" y="5902809"/>
              <a:ext cx="240949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Phân loại (Dán nhãn)</a:t>
              </a:r>
              <a:endParaRPr sz="1200">
                <a:solidFill>
                  <a:srgbClr val="0043B2"/>
                </a:solidFill>
                <a:latin typeface="Arial"/>
                <a:ea typeface="Arial"/>
                <a:cs typeface="Arial"/>
                <a:sym typeface="Arial"/>
              </a:endParaRPr>
            </a:p>
          </p:txBody>
        </p:sp>
        <p:grpSp>
          <p:nvGrpSpPr>
            <p:cNvPr id="378" name="Google Shape;378;p14"/>
            <p:cNvGrpSpPr/>
            <p:nvPr/>
          </p:nvGrpSpPr>
          <p:grpSpPr>
            <a:xfrm>
              <a:off x="3998941" y="3543858"/>
              <a:ext cx="2409498" cy="2284295"/>
              <a:chOff x="3998941" y="3543858"/>
              <a:chExt cx="2409498" cy="2284295"/>
            </a:xfrm>
          </p:grpSpPr>
          <p:cxnSp>
            <p:nvCxnSpPr>
              <p:cNvPr id="379" name="Google Shape;379;p14"/>
              <p:cNvCxnSpPr/>
              <p:nvPr/>
            </p:nvCxnSpPr>
            <p:spPr>
              <a:xfrm rot="10800000">
                <a:off x="3998941" y="3543858"/>
                <a:ext cx="0" cy="2284295"/>
              </a:xfrm>
              <a:prstGeom prst="straightConnector1">
                <a:avLst/>
              </a:prstGeom>
              <a:noFill/>
              <a:ln cap="flat" cmpd="sng" w="28575">
                <a:solidFill>
                  <a:srgbClr val="0043B2"/>
                </a:solidFill>
                <a:prstDash val="solid"/>
                <a:miter lim="800000"/>
                <a:headEnd len="sm" w="sm" type="none"/>
                <a:tailEnd len="med" w="med" type="triangle"/>
              </a:ln>
            </p:spPr>
          </p:cxnSp>
          <p:cxnSp>
            <p:nvCxnSpPr>
              <p:cNvPr id="380" name="Google Shape;380;p14"/>
              <p:cNvCxnSpPr/>
              <p:nvPr/>
            </p:nvCxnSpPr>
            <p:spPr>
              <a:xfrm>
                <a:off x="3998941" y="5828152"/>
                <a:ext cx="2409498" cy="0"/>
              </a:xfrm>
              <a:prstGeom prst="straightConnector1">
                <a:avLst/>
              </a:prstGeom>
              <a:noFill/>
              <a:ln cap="flat" cmpd="sng" w="28575">
                <a:solidFill>
                  <a:srgbClr val="0043B2"/>
                </a:solidFill>
                <a:prstDash val="solid"/>
                <a:miter lim="800000"/>
                <a:headEnd len="sm" w="sm" type="none"/>
                <a:tailEnd len="med" w="med" type="triangle"/>
              </a:ln>
            </p:spPr>
          </p:cxnSp>
        </p:grpSp>
      </p:grpSp>
      <p:grpSp>
        <p:nvGrpSpPr>
          <p:cNvPr id="381" name="Google Shape;381;p14"/>
          <p:cNvGrpSpPr/>
          <p:nvPr/>
        </p:nvGrpSpPr>
        <p:grpSpPr>
          <a:xfrm>
            <a:off x="5966506" y="3512717"/>
            <a:ext cx="3226232" cy="2820616"/>
            <a:chOff x="5966506" y="3565267"/>
            <a:chExt cx="3226232" cy="2820616"/>
          </a:xfrm>
        </p:grpSpPr>
        <p:sp>
          <p:nvSpPr>
            <p:cNvPr id="382" name="Google Shape;382;p14"/>
            <p:cNvSpPr/>
            <p:nvPr/>
          </p:nvSpPr>
          <p:spPr>
            <a:xfrm>
              <a:off x="5966506" y="4169599"/>
              <a:ext cx="192760" cy="191457"/>
            </a:xfrm>
            <a:prstGeom prst="ellipse">
              <a:avLst/>
            </a:prstGeom>
            <a:solidFill>
              <a:srgbClr val="2D95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nvGrpSpPr>
            <p:cNvPr id="383" name="Google Shape;383;p14"/>
            <p:cNvGrpSpPr/>
            <p:nvPr/>
          </p:nvGrpSpPr>
          <p:grpSpPr>
            <a:xfrm>
              <a:off x="7089657" y="3744885"/>
              <a:ext cx="1853908" cy="1916023"/>
              <a:chOff x="7089657" y="3744885"/>
              <a:chExt cx="1853908" cy="1916023"/>
            </a:xfrm>
          </p:grpSpPr>
          <p:sp>
            <p:nvSpPr>
              <p:cNvPr id="384" name="Google Shape;384;p14"/>
              <p:cNvSpPr/>
              <p:nvPr/>
            </p:nvSpPr>
            <p:spPr>
              <a:xfrm>
                <a:off x="7089657" y="4049515"/>
                <a:ext cx="192760" cy="191457"/>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5" name="Google Shape;385;p14"/>
              <p:cNvSpPr/>
              <p:nvPr/>
            </p:nvSpPr>
            <p:spPr>
              <a:xfrm>
                <a:off x="7408093" y="3744885"/>
                <a:ext cx="192760" cy="191457"/>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6" name="Google Shape;386;p14"/>
              <p:cNvSpPr/>
              <p:nvPr/>
            </p:nvSpPr>
            <p:spPr>
              <a:xfrm>
                <a:off x="7504473" y="4239462"/>
                <a:ext cx="192760" cy="191457"/>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7" name="Google Shape;387;p14"/>
              <p:cNvSpPr/>
              <p:nvPr/>
            </p:nvSpPr>
            <p:spPr>
              <a:xfrm>
                <a:off x="7186037" y="4635725"/>
                <a:ext cx="192760" cy="191457"/>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8" name="Google Shape;388;p14"/>
              <p:cNvSpPr/>
              <p:nvPr/>
            </p:nvSpPr>
            <p:spPr>
              <a:xfrm>
                <a:off x="8338420" y="4150487"/>
                <a:ext cx="192760" cy="191457"/>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9" name="Google Shape;389;p14"/>
              <p:cNvSpPr/>
              <p:nvPr/>
            </p:nvSpPr>
            <p:spPr>
              <a:xfrm>
                <a:off x="8750805" y="4191008"/>
                <a:ext cx="192760" cy="191457"/>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90" name="Google Shape;390;p14"/>
              <p:cNvSpPr/>
              <p:nvPr/>
            </p:nvSpPr>
            <p:spPr>
              <a:xfrm>
                <a:off x="8517527" y="4539996"/>
                <a:ext cx="192760" cy="191457"/>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91" name="Google Shape;391;p14"/>
              <p:cNvSpPr/>
              <p:nvPr/>
            </p:nvSpPr>
            <p:spPr>
              <a:xfrm>
                <a:off x="8053456" y="4623886"/>
                <a:ext cx="192760" cy="191457"/>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92" name="Google Shape;392;p14"/>
              <p:cNvSpPr/>
              <p:nvPr/>
            </p:nvSpPr>
            <p:spPr>
              <a:xfrm>
                <a:off x="7528977" y="5045266"/>
                <a:ext cx="192760" cy="191457"/>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93" name="Google Shape;393;p14"/>
              <p:cNvSpPr/>
              <p:nvPr/>
            </p:nvSpPr>
            <p:spPr>
              <a:xfrm>
                <a:off x="7957076" y="5182265"/>
                <a:ext cx="192760" cy="191457"/>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94" name="Google Shape;394;p14"/>
              <p:cNvSpPr/>
              <p:nvPr/>
            </p:nvSpPr>
            <p:spPr>
              <a:xfrm>
                <a:off x="7738082" y="5469451"/>
                <a:ext cx="192760" cy="191457"/>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95" name="Google Shape;395;p14"/>
              <p:cNvSpPr/>
              <p:nvPr/>
            </p:nvSpPr>
            <p:spPr>
              <a:xfrm>
                <a:off x="7293638" y="5373722"/>
                <a:ext cx="192760" cy="191457"/>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396" name="Google Shape;396;p14"/>
            <p:cNvGrpSpPr/>
            <p:nvPr/>
          </p:nvGrpSpPr>
          <p:grpSpPr>
            <a:xfrm>
              <a:off x="6801769" y="3590376"/>
              <a:ext cx="1481495" cy="2188109"/>
              <a:chOff x="6811294" y="3590376"/>
              <a:chExt cx="1481495" cy="2188109"/>
            </a:xfrm>
          </p:grpSpPr>
          <p:sp>
            <p:nvSpPr>
              <p:cNvPr id="397" name="Google Shape;397;p14"/>
              <p:cNvSpPr/>
              <p:nvPr/>
            </p:nvSpPr>
            <p:spPr>
              <a:xfrm>
                <a:off x="6811294" y="4866132"/>
                <a:ext cx="1481495" cy="912353"/>
              </a:xfrm>
              <a:custGeom>
                <a:rect b="b" l="l" r="r" t="t"/>
                <a:pathLst>
                  <a:path extrusionOk="0" h="686282" w="1106864">
                    <a:moveTo>
                      <a:pt x="0" y="366242"/>
                    </a:moveTo>
                    <a:cubicBezTo>
                      <a:pt x="271145" y="189077"/>
                      <a:pt x="542290" y="11912"/>
                      <a:pt x="723900" y="482"/>
                    </a:cubicBezTo>
                    <a:cubicBezTo>
                      <a:pt x="905510" y="-10948"/>
                      <a:pt x="1041400" y="183362"/>
                      <a:pt x="1089660" y="297662"/>
                    </a:cubicBezTo>
                    <a:cubicBezTo>
                      <a:pt x="1137920" y="411962"/>
                      <a:pt x="1075690" y="549122"/>
                      <a:pt x="1013460" y="686282"/>
                    </a:cubicBezTo>
                  </a:path>
                </a:pathLst>
              </a:custGeom>
              <a:noFill/>
              <a:ln cap="flat" cmpd="sng" w="57150">
                <a:solidFill>
                  <a:srgbClr val="E6E6E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98" name="Google Shape;398;p14"/>
              <p:cNvSpPr/>
              <p:nvPr/>
            </p:nvSpPr>
            <p:spPr>
              <a:xfrm>
                <a:off x="7892396" y="3590376"/>
                <a:ext cx="244778" cy="1286527"/>
              </a:xfrm>
              <a:custGeom>
                <a:rect b="b" l="l" r="r" t="t"/>
                <a:pathLst>
                  <a:path extrusionOk="0" h="967740" w="182880">
                    <a:moveTo>
                      <a:pt x="0" y="967740"/>
                    </a:moveTo>
                    <a:lnTo>
                      <a:pt x="182880" y="0"/>
                    </a:lnTo>
                  </a:path>
                </a:pathLst>
              </a:custGeom>
              <a:noFill/>
              <a:ln cap="flat" cmpd="sng" w="57150">
                <a:solidFill>
                  <a:srgbClr val="E6E6E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sp>
          <p:nvSpPr>
            <p:cNvPr id="399" name="Google Shape;399;p14"/>
            <p:cNvSpPr txBox="1"/>
            <p:nvPr/>
          </p:nvSpPr>
          <p:spPr>
            <a:xfrm>
              <a:off x="6687647" y="5924218"/>
              <a:ext cx="240949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Phân cụm</a:t>
              </a:r>
              <a:endParaRPr sz="1200">
                <a:solidFill>
                  <a:srgbClr val="0043B2"/>
                </a:solidFill>
                <a:latin typeface="Arial"/>
                <a:ea typeface="Arial"/>
                <a:cs typeface="Arial"/>
                <a:sym typeface="Arial"/>
              </a:endParaRPr>
            </a:p>
            <a:p>
              <a:pPr indent="0" lvl="0" marL="0" marR="0" rtl="0" algn="ctr">
                <a:spcBef>
                  <a:spcPts val="0"/>
                </a:spcBef>
                <a:spcAft>
                  <a:spcPts val="0"/>
                </a:spcAft>
                <a:buNone/>
              </a:pPr>
              <a:r>
                <a:rPr lang="en-US" sz="1200">
                  <a:solidFill>
                    <a:srgbClr val="0043B2"/>
                  </a:solidFill>
                  <a:latin typeface="Arial"/>
                  <a:ea typeface="Arial"/>
                  <a:cs typeface="Arial"/>
                  <a:sym typeface="Arial"/>
                </a:rPr>
                <a:t>(không dán nhãn)</a:t>
              </a:r>
              <a:endParaRPr sz="1200">
                <a:solidFill>
                  <a:srgbClr val="0043B2"/>
                </a:solidFill>
                <a:latin typeface="Arial"/>
                <a:ea typeface="Arial"/>
                <a:cs typeface="Arial"/>
                <a:sym typeface="Arial"/>
              </a:endParaRPr>
            </a:p>
          </p:txBody>
        </p:sp>
        <p:grpSp>
          <p:nvGrpSpPr>
            <p:cNvPr id="400" name="Google Shape;400;p14"/>
            <p:cNvGrpSpPr/>
            <p:nvPr/>
          </p:nvGrpSpPr>
          <p:grpSpPr>
            <a:xfrm>
              <a:off x="6783240" y="3565267"/>
              <a:ext cx="2409498" cy="2284295"/>
              <a:chOff x="6783240" y="3565267"/>
              <a:chExt cx="2409498" cy="2284295"/>
            </a:xfrm>
          </p:grpSpPr>
          <p:cxnSp>
            <p:nvCxnSpPr>
              <p:cNvPr id="401" name="Google Shape;401;p14"/>
              <p:cNvCxnSpPr/>
              <p:nvPr/>
            </p:nvCxnSpPr>
            <p:spPr>
              <a:xfrm rot="10800000">
                <a:off x="6783240" y="3565267"/>
                <a:ext cx="0" cy="2284295"/>
              </a:xfrm>
              <a:prstGeom prst="straightConnector1">
                <a:avLst/>
              </a:prstGeom>
              <a:solidFill>
                <a:schemeClr val="dk1"/>
              </a:solidFill>
              <a:ln cap="flat" cmpd="sng" w="28575">
                <a:solidFill>
                  <a:srgbClr val="0043B2"/>
                </a:solidFill>
                <a:prstDash val="solid"/>
                <a:miter lim="800000"/>
                <a:headEnd len="sm" w="sm" type="none"/>
                <a:tailEnd len="med" w="med" type="triangle"/>
              </a:ln>
            </p:spPr>
          </p:cxnSp>
          <p:cxnSp>
            <p:nvCxnSpPr>
              <p:cNvPr id="402" name="Google Shape;402;p14"/>
              <p:cNvCxnSpPr/>
              <p:nvPr/>
            </p:nvCxnSpPr>
            <p:spPr>
              <a:xfrm>
                <a:off x="6783240" y="5849561"/>
                <a:ext cx="2409498" cy="0"/>
              </a:xfrm>
              <a:prstGeom prst="straightConnector1">
                <a:avLst/>
              </a:prstGeom>
              <a:solidFill>
                <a:schemeClr val="dk1"/>
              </a:solidFill>
              <a:ln cap="flat" cmpd="sng" w="28575">
                <a:solidFill>
                  <a:srgbClr val="0043B2"/>
                </a:solidFill>
                <a:prstDash val="solid"/>
                <a:miter lim="800000"/>
                <a:headEnd len="sm" w="sm" type="none"/>
                <a:tailEnd len="med" w="med" type="triangle"/>
              </a:ln>
            </p:spPr>
          </p:cxnSp>
        </p:grpSp>
      </p:gr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4" name="Shape 4624"/>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15"/>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Ứng dụng và xử lý Big Data</a:t>
            </a:r>
            <a:endParaRPr/>
          </a:p>
        </p:txBody>
      </p:sp>
      <p:sp>
        <p:nvSpPr>
          <p:cNvPr id="409" name="Google Shape;409;p15"/>
          <p:cNvSpPr txBox="1"/>
          <p:nvPr>
            <p:ph idx="2" type="body"/>
          </p:nvPr>
        </p:nvSpPr>
        <p:spPr>
          <a:xfrm>
            <a:off x="535872" y="1523052"/>
            <a:ext cx="93701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100"/>
              <a:buNone/>
            </a:pPr>
            <a:r>
              <a:rPr lang="en-US" sz="3100"/>
              <a:t>MapReduce: Công cụ tính toán Big Data cốt lõi</a:t>
            </a:r>
            <a:endParaRPr sz="3100"/>
          </a:p>
        </p:txBody>
      </p:sp>
      <p:sp>
        <p:nvSpPr>
          <p:cNvPr id="410" name="Google Shape;410;p1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411" name="Google Shape;411;p15"/>
          <p:cNvSpPr txBox="1"/>
          <p:nvPr>
            <p:ph idx="4" type="body"/>
          </p:nvPr>
        </p:nvSpPr>
        <p:spPr>
          <a:xfrm>
            <a:off x="535872" y="2226568"/>
            <a:ext cx="4307061"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MapReduce làm mô hình lập trình cho Dữ liệu lớn</a:t>
            </a:r>
            <a:endParaRPr/>
          </a:p>
          <a:p>
            <a:pPr indent="-177800" lvl="0" marL="177800" rtl="0" algn="l">
              <a:lnSpc>
                <a:spcPct val="128571"/>
              </a:lnSpc>
              <a:spcBef>
                <a:spcPts val="1000"/>
              </a:spcBef>
              <a:spcAft>
                <a:spcPts val="0"/>
              </a:spcAft>
              <a:buClr>
                <a:srgbClr val="262626"/>
              </a:buClr>
              <a:buSzPts val="1400"/>
              <a:buFont typeface="Arial"/>
              <a:buChar char="•"/>
            </a:pPr>
            <a:r>
              <a:rPr lang="en-US"/>
              <a:t>Xử lý dữ liệu theo định hướng bản ghi (khóa và giá trị)</a:t>
            </a:r>
            <a:endParaRPr/>
          </a:p>
          <a:p>
            <a:pPr indent="-177800" lvl="0" marL="177800" rtl="0" algn="l">
              <a:lnSpc>
                <a:spcPct val="128571"/>
              </a:lnSpc>
              <a:spcBef>
                <a:spcPts val="1000"/>
              </a:spcBef>
              <a:spcAft>
                <a:spcPts val="0"/>
              </a:spcAft>
              <a:buClr>
                <a:srgbClr val="262626"/>
              </a:buClr>
              <a:buSzPts val="1400"/>
              <a:buFont typeface="Arial"/>
              <a:buChar char="•"/>
            </a:pPr>
            <a:r>
              <a:rPr lang="en-US"/>
              <a:t>Bao gồm hai giai đoạn do nhà phát triển tạo ra</a:t>
            </a:r>
            <a:endParaRPr/>
          </a:p>
          <a:p>
            <a:pPr indent="-182563" lvl="1" marL="360363" rtl="0" algn="l">
              <a:lnSpc>
                <a:spcPct val="138461"/>
              </a:lnSpc>
              <a:spcBef>
                <a:spcPts val="500"/>
              </a:spcBef>
              <a:spcAft>
                <a:spcPts val="0"/>
              </a:spcAft>
              <a:buClr>
                <a:srgbClr val="262626"/>
              </a:buClr>
              <a:buSzPts val="1040"/>
              <a:buChar char="•"/>
            </a:pPr>
            <a:r>
              <a:rPr lang="en-US"/>
              <a:t>Bản đồ (Map)</a:t>
            </a:r>
            <a:endParaRPr/>
          </a:p>
          <a:p>
            <a:pPr indent="-182563" lvl="1" marL="360363" rtl="0" algn="l">
              <a:lnSpc>
                <a:spcPct val="138461"/>
              </a:lnSpc>
              <a:spcBef>
                <a:spcPts val="500"/>
              </a:spcBef>
              <a:spcAft>
                <a:spcPts val="0"/>
              </a:spcAft>
              <a:buClr>
                <a:srgbClr val="262626"/>
              </a:buClr>
              <a:buSzPts val="1040"/>
              <a:buChar char="•"/>
            </a:pPr>
            <a:r>
              <a:rPr lang="en-US"/>
              <a:t>Giảm bớt (Reduce)</a:t>
            </a:r>
            <a:endParaRPr/>
          </a:p>
          <a:p>
            <a:pPr indent="-177800" lvl="0" marL="177800" rtl="0" algn="l">
              <a:lnSpc>
                <a:spcPct val="128571"/>
              </a:lnSpc>
              <a:spcBef>
                <a:spcPts val="1000"/>
              </a:spcBef>
              <a:spcAft>
                <a:spcPts val="0"/>
              </a:spcAft>
              <a:buClr>
                <a:srgbClr val="262626"/>
              </a:buClr>
              <a:buSzPts val="1400"/>
              <a:buFont typeface="Arial"/>
              <a:buChar char="•"/>
            </a:pPr>
            <a:r>
              <a:rPr lang="en-US"/>
              <a:t>Ở giữa Map và Reduce là xáo trộn và sắp xếp</a:t>
            </a:r>
            <a:endParaRPr/>
          </a:p>
          <a:p>
            <a:pPr indent="-182563" lvl="1" marL="360363" rtl="0" algn="l">
              <a:lnSpc>
                <a:spcPct val="138461"/>
              </a:lnSpc>
              <a:spcBef>
                <a:spcPts val="500"/>
              </a:spcBef>
              <a:spcAft>
                <a:spcPts val="0"/>
              </a:spcAft>
              <a:buClr>
                <a:srgbClr val="262626"/>
              </a:buClr>
              <a:buSzPts val="1040"/>
              <a:buChar char="•"/>
            </a:pPr>
            <a:r>
              <a:rPr lang="en-US"/>
              <a:t>Gửi dữ liệu từ Mapper đến Reducers</a:t>
            </a:r>
            <a:endParaRPr/>
          </a:p>
        </p:txBody>
      </p:sp>
      <p:pic>
        <p:nvPicPr>
          <p:cNvPr descr="Hadoop 101: Getting Started.. Sometimes we all try very hard in… | by  testuser | Medium" id="412" name="Google Shape;412;p15"/>
          <p:cNvPicPr preferRelativeResize="0"/>
          <p:nvPr/>
        </p:nvPicPr>
        <p:blipFill rotWithShape="1">
          <a:blip r:embed="rId3">
            <a:alphaModFix/>
          </a:blip>
          <a:srcRect b="0" l="0" r="0" t="0"/>
          <a:stretch/>
        </p:blipFill>
        <p:spPr>
          <a:xfrm>
            <a:off x="5139124" y="2831542"/>
            <a:ext cx="4106167" cy="1300286"/>
          </a:xfrm>
          <a:prstGeom prst="rect">
            <a:avLst/>
          </a:prstGeom>
          <a:noFill/>
          <a:ln>
            <a:noFill/>
          </a:ln>
        </p:spPr>
      </p:pic>
      <p:grpSp>
        <p:nvGrpSpPr>
          <p:cNvPr id="413" name="Google Shape;413;p15"/>
          <p:cNvGrpSpPr/>
          <p:nvPr/>
        </p:nvGrpSpPr>
        <p:grpSpPr>
          <a:xfrm>
            <a:off x="6638925" y="4361377"/>
            <a:ext cx="1407501" cy="1484772"/>
            <a:chOff x="6200775" y="4332323"/>
            <a:chExt cx="1407501" cy="1484772"/>
          </a:xfrm>
        </p:grpSpPr>
        <p:grpSp>
          <p:nvGrpSpPr>
            <p:cNvPr id="414" name="Google Shape;414;p15"/>
            <p:cNvGrpSpPr/>
            <p:nvPr/>
          </p:nvGrpSpPr>
          <p:grpSpPr>
            <a:xfrm>
              <a:off x="6453187" y="4493005"/>
              <a:ext cx="1022942" cy="1163407"/>
              <a:chOff x="6453187" y="4493005"/>
              <a:chExt cx="1022942" cy="1163407"/>
            </a:xfrm>
          </p:grpSpPr>
          <p:cxnSp>
            <p:nvCxnSpPr>
              <p:cNvPr id="415" name="Google Shape;415;p15"/>
              <p:cNvCxnSpPr/>
              <p:nvPr/>
            </p:nvCxnSpPr>
            <p:spPr>
              <a:xfrm flipH="1" rot="10800000">
                <a:off x="6453187" y="4493005"/>
                <a:ext cx="601742" cy="478258"/>
              </a:xfrm>
              <a:prstGeom prst="straightConnector1">
                <a:avLst/>
              </a:prstGeom>
              <a:noFill/>
              <a:ln cap="flat" cmpd="sng" w="28575">
                <a:solidFill>
                  <a:srgbClr val="0043B2"/>
                </a:solidFill>
                <a:prstDash val="solid"/>
                <a:miter lim="800000"/>
                <a:headEnd len="sm" w="sm" type="none"/>
                <a:tailEnd len="sm" w="sm" type="none"/>
              </a:ln>
            </p:spPr>
          </p:cxnSp>
          <p:cxnSp>
            <p:nvCxnSpPr>
              <p:cNvPr id="416" name="Google Shape;416;p15"/>
              <p:cNvCxnSpPr/>
              <p:nvPr/>
            </p:nvCxnSpPr>
            <p:spPr>
              <a:xfrm>
                <a:off x="7054929" y="4509271"/>
                <a:ext cx="392664" cy="355363"/>
              </a:xfrm>
              <a:prstGeom prst="straightConnector1">
                <a:avLst/>
              </a:prstGeom>
              <a:noFill/>
              <a:ln cap="flat" cmpd="sng" w="28575">
                <a:solidFill>
                  <a:srgbClr val="0043B2"/>
                </a:solidFill>
                <a:prstDash val="solid"/>
                <a:miter lim="800000"/>
                <a:headEnd len="sm" w="sm" type="none"/>
                <a:tailEnd len="sm" w="sm" type="none"/>
              </a:ln>
            </p:spPr>
          </p:cxnSp>
          <p:cxnSp>
            <p:nvCxnSpPr>
              <p:cNvPr id="417" name="Google Shape;417;p15"/>
              <p:cNvCxnSpPr/>
              <p:nvPr/>
            </p:nvCxnSpPr>
            <p:spPr>
              <a:xfrm>
                <a:off x="7447593" y="4889285"/>
                <a:ext cx="0" cy="449848"/>
              </a:xfrm>
              <a:prstGeom prst="straightConnector1">
                <a:avLst/>
              </a:prstGeom>
              <a:noFill/>
              <a:ln cap="flat" cmpd="sng" w="28575">
                <a:solidFill>
                  <a:srgbClr val="0043B2"/>
                </a:solidFill>
                <a:prstDash val="solid"/>
                <a:miter lim="800000"/>
                <a:headEnd len="sm" w="sm" type="none"/>
                <a:tailEnd len="sm" w="sm" type="none"/>
              </a:ln>
            </p:spPr>
          </p:cxnSp>
          <p:cxnSp>
            <p:nvCxnSpPr>
              <p:cNvPr id="418" name="Google Shape;418;p15"/>
              <p:cNvCxnSpPr/>
              <p:nvPr/>
            </p:nvCxnSpPr>
            <p:spPr>
              <a:xfrm flipH="1">
                <a:off x="7054929" y="5320686"/>
                <a:ext cx="392664" cy="335726"/>
              </a:xfrm>
              <a:prstGeom prst="straightConnector1">
                <a:avLst/>
              </a:prstGeom>
              <a:noFill/>
              <a:ln cap="flat" cmpd="sng" w="28575">
                <a:solidFill>
                  <a:srgbClr val="0043B2"/>
                </a:solidFill>
                <a:prstDash val="solid"/>
                <a:miter lim="800000"/>
                <a:headEnd len="sm" w="sm" type="none"/>
                <a:tailEnd len="sm" w="sm" type="none"/>
              </a:ln>
            </p:spPr>
          </p:cxnSp>
          <p:cxnSp>
            <p:nvCxnSpPr>
              <p:cNvPr id="419" name="Google Shape;419;p15"/>
              <p:cNvCxnSpPr/>
              <p:nvPr/>
            </p:nvCxnSpPr>
            <p:spPr>
              <a:xfrm rot="10800000">
                <a:off x="6453187" y="4971263"/>
                <a:ext cx="601742" cy="685149"/>
              </a:xfrm>
              <a:prstGeom prst="straightConnector1">
                <a:avLst/>
              </a:prstGeom>
              <a:noFill/>
              <a:ln cap="flat" cmpd="sng" w="28575">
                <a:solidFill>
                  <a:srgbClr val="0043B2"/>
                </a:solidFill>
                <a:prstDash val="solid"/>
                <a:miter lim="800000"/>
                <a:headEnd len="sm" w="sm" type="none"/>
                <a:tailEnd len="sm" w="sm" type="none"/>
              </a:ln>
            </p:spPr>
          </p:cxnSp>
          <p:cxnSp>
            <p:nvCxnSpPr>
              <p:cNvPr id="420" name="Google Shape;420;p15"/>
              <p:cNvCxnSpPr/>
              <p:nvPr/>
            </p:nvCxnSpPr>
            <p:spPr>
              <a:xfrm flipH="1" rot="10800000">
                <a:off x="6453187" y="4864634"/>
                <a:ext cx="993269" cy="106629"/>
              </a:xfrm>
              <a:prstGeom prst="straightConnector1">
                <a:avLst/>
              </a:prstGeom>
              <a:noFill/>
              <a:ln cap="flat" cmpd="sng" w="28575">
                <a:solidFill>
                  <a:srgbClr val="0043B2"/>
                </a:solidFill>
                <a:prstDash val="solid"/>
                <a:miter lim="800000"/>
                <a:headEnd len="sm" w="sm" type="none"/>
                <a:tailEnd len="sm" w="sm" type="none"/>
              </a:ln>
            </p:spPr>
          </p:cxnSp>
          <p:cxnSp>
            <p:nvCxnSpPr>
              <p:cNvPr id="421" name="Google Shape;421;p15"/>
              <p:cNvCxnSpPr/>
              <p:nvPr/>
            </p:nvCxnSpPr>
            <p:spPr>
              <a:xfrm>
                <a:off x="6453187" y="4979318"/>
                <a:ext cx="994406" cy="334519"/>
              </a:xfrm>
              <a:prstGeom prst="straightConnector1">
                <a:avLst/>
              </a:prstGeom>
              <a:noFill/>
              <a:ln cap="flat" cmpd="sng" w="28575">
                <a:solidFill>
                  <a:srgbClr val="0043B2"/>
                </a:solidFill>
                <a:prstDash val="solid"/>
                <a:miter lim="800000"/>
                <a:headEnd len="sm" w="sm" type="none"/>
                <a:tailEnd len="sm" w="sm" type="none"/>
              </a:ln>
            </p:spPr>
          </p:cxnSp>
          <p:cxnSp>
            <p:nvCxnSpPr>
              <p:cNvPr id="422" name="Google Shape;422;p15"/>
              <p:cNvCxnSpPr/>
              <p:nvPr/>
            </p:nvCxnSpPr>
            <p:spPr>
              <a:xfrm>
                <a:off x="7054929" y="4498277"/>
                <a:ext cx="355877" cy="839195"/>
              </a:xfrm>
              <a:prstGeom prst="straightConnector1">
                <a:avLst/>
              </a:prstGeom>
              <a:noFill/>
              <a:ln cap="flat" cmpd="sng" w="28575">
                <a:solidFill>
                  <a:srgbClr val="0043B2"/>
                </a:solidFill>
                <a:prstDash val="solid"/>
                <a:miter lim="800000"/>
                <a:headEnd len="sm" w="sm" type="none"/>
                <a:tailEnd len="sm" w="sm" type="none"/>
              </a:ln>
            </p:spPr>
          </p:cxnSp>
          <p:cxnSp>
            <p:nvCxnSpPr>
              <p:cNvPr id="423" name="Google Shape;423;p15"/>
              <p:cNvCxnSpPr>
                <a:endCxn id="424" idx="0"/>
              </p:cNvCxnSpPr>
              <p:nvPr/>
            </p:nvCxnSpPr>
            <p:spPr>
              <a:xfrm flipH="1">
                <a:off x="7054930" y="4897530"/>
                <a:ext cx="421200" cy="598200"/>
              </a:xfrm>
              <a:prstGeom prst="straightConnector1">
                <a:avLst/>
              </a:prstGeom>
              <a:noFill/>
              <a:ln cap="flat" cmpd="sng" w="28575">
                <a:solidFill>
                  <a:srgbClr val="0043B2"/>
                </a:solidFill>
                <a:prstDash val="solid"/>
                <a:miter lim="800000"/>
                <a:headEnd len="sm" w="sm" type="none"/>
                <a:tailEnd len="sm" w="sm" type="none"/>
              </a:ln>
            </p:spPr>
          </p:cxnSp>
        </p:grpSp>
        <p:grpSp>
          <p:nvGrpSpPr>
            <p:cNvPr id="425" name="Google Shape;425;p15"/>
            <p:cNvGrpSpPr/>
            <p:nvPr/>
          </p:nvGrpSpPr>
          <p:grpSpPr>
            <a:xfrm>
              <a:off x="6200775" y="4332323"/>
              <a:ext cx="1407501" cy="1484772"/>
              <a:chOff x="5353050" y="4356922"/>
              <a:chExt cx="1407501" cy="1484772"/>
            </a:xfrm>
          </p:grpSpPr>
          <p:sp>
            <p:nvSpPr>
              <p:cNvPr id="426" name="Google Shape;426;p15"/>
              <p:cNvSpPr/>
              <p:nvPr/>
            </p:nvSpPr>
            <p:spPr>
              <a:xfrm>
                <a:off x="5353050" y="4743450"/>
                <a:ext cx="504825" cy="504825"/>
              </a:xfrm>
              <a:prstGeom prst="roundRect">
                <a:avLst>
                  <a:gd fmla="val 27988" name="adj"/>
                </a:avLst>
              </a:prstGeom>
              <a:solidFill>
                <a:srgbClr val="CDE6FB"/>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7" name="Google Shape;427;p15"/>
              <p:cNvSpPr/>
              <p:nvPr/>
            </p:nvSpPr>
            <p:spPr>
              <a:xfrm>
                <a:off x="6046523" y="4356922"/>
                <a:ext cx="321365" cy="321365"/>
              </a:xfrm>
              <a:prstGeom prst="roundRect">
                <a:avLst>
                  <a:gd fmla="val 27988" name="adj"/>
                </a:avLst>
              </a:prstGeom>
              <a:solidFill>
                <a:srgbClr val="CDE6FB"/>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8" name="Google Shape;428;p15"/>
              <p:cNvSpPr/>
              <p:nvPr/>
            </p:nvSpPr>
            <p:spPr>
              <a:xfrm>
                <a:off x="6439186" y="4734755"/>
                <a:ext cx="321365" cy="321365"/>
              </a:xfrm>
              <a:prstGeom prst="roundRect">
                <a:avLst>
                  <a:gd fmla="val 27988" name="adj"/>
                </a:avLst>
              </a:prstGeom>
              <a:solidFill>
                <a:srgbClr val="CDE6FB"/>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9" name="Google Shape;429;p15"/>
              <p:cNvSpPr/>
              <p:nvPr/>
            </p:nvSpPr>
            <p:spPr>
              <a:xfrm>
                <a:off x="6439186" y="5184603"/>
                <a:ext cx="321365" cy="321365"/>
              </a:xfrm>
              <a:prstGeom prst="roundRect">
                <a:avLst>
                  <a:gd fmla="val 27988" name="adj"/>
                </a:avLst>
              </a:prstGeom>
              <a:solidFill>
                <a:srgbClr val="CDE6FB"/>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4" name="Google Shape;424;p15"/>
              <p:cNvSpPr/>
              <p:nvPr/>
            </p:nvSpPr>
            <p:spPr>
              <a:xfrm>
                <a:off x="6046522" y="5520329"/>
                <a:ext cx="321365" cy="321365"/>
              </a:xfrm>
              <a:prstGeom prst="roundRect">
                <a:avLst>
                  <a:gd fmla="val 27988" name="adj"/>
                </a:avLst>
              </a:prstGeom>
              <a:solidFill>
                <a:srgbClr val="CDE6FB"/>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16"/>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Ứng dụng và xử lý Big Data</a:t>
            </a:r>
            <a:endParaRPr/>
          </a:p>
        </p:txBody>
      </p:sp>
      <p:sp>
        <p:nvSpPr>
          <p:cNvPr id="436" name="Google Shape;436;p1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Các tính năng của MapReduce</a:t>
            </a:r>
            <a:endParaRPr/>
          </a:p>
        </p:txBody>
      </p:sp>
      <p:sp>
        <p:nvSpPr>
          <p:cNvPr id="437" name="Google Shape;437;p1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438" name="Google Shape;438;p16"/>
          <p:cNvSpPr txBox="1"/>
          <p:nvPr>
            <p:ph idx="4" type="body"/>
          </p:nvPr>
        </p:nvSpPr>
        <p:spPr>
          <a:xfrm>
            <a:off x="535870" y="2226568"/>
            <a:ext cx="50760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MapReduce là một phương pháp xử lý song song phân tán.</a:t>
            </a:r>
            <a:endParaRPr/>
          </a:p>
          <a:p>
            <a:pPr indent="-182563" lvl="1" marL="360363" rtl="0" algn="l">
              <a:lnSpc>
                <a:spcPct val="138461"/>
              </a:lnSpc>
              <a:spcBef>
                <a:spcPts val="500"/>
              </a:spcBef>
              <a:spcAft>
                <a:spcPts val="0"/>
              </a:spcAft>
              <a:buClr>
                <a:srgbClr val="262626"/>
              </a:buClr>
              <a:buSzPts val="1040"/>
              <a:buChar char="•"/>
            </a:pPr>
            <a:r>
              <a:rPr lang="en-US"/>
              <a:t>Phân phối công việc trên nhiều nút phụ</a:t>
            </a:r>
            <a:endParaRPr/>
          </a:p>
          <a:p>
            <a:pPr indent="-177800" lvl="0" marL="177800" rtl="0" algn="l">
              <a:lnSpc>
                <a:spcPct val="128571"/>
              </a:lnSpc>
              <a:spcBef>
                <a:spcPts val="1000"/>
              </a:spcBef>
              <a:spcAft>
                <a:spcPts val="0"/>
              </a:spcAft>
              <a:buClr>
                <a:srgbClr val="262626"/>
              </a:buClr>
              <a:buSzPts val="1400"/>
              <a:buFont typeface="Arial"/>
              <a:buChar char="•"/>
            </a:pPr>
            <a:r>
              <a:rPr lang="en-US"/>
              <a:t>Chạy trên các nút có sẵn dữ liệu</a:t>
            </a:r>
            <a:endParaRPr/>
          </a:p>
          <a:p>
            <a:pPr indent="-177800" lvl="0" marL="177800" rtl="0" algn="l">
              <a:lnSpc>
                <a:spcPct val="128571"/>
              </a:lnSpc>
              <a:spcBef>
                <a:spcPts val="1000"/>
              </a:spcBef>
              <a:spcAft>
                <a:spcPts val="0"/>
              </a:spcAft>
              <a:buClr>
                <a:srgbClr val="262626"/>
              </a:buClr>
              <a:buSzPts val="1400"/>
              <a:buFont typeface="Arial"/>
              <a:buChar char="•"/>
            </a:pPr>
            <a:r>
              <a:rPr lang="en-US"/>
              <a:t>Một môi trường được cung cấp để các nhà phát triển có thể tập trung vào mã chương trình của họ</a:t>
            </a:r>
            <a:endParaRPr/>
          </a:p>
          <a:p>
            <a:pPr indent="-182563" lvl="1" marL="360363" rtl="0" algn="l">
              <a:lnSpc>
                <a:spcPct val="138461"/>
              </a:lnSpc>
              <a:spcBef>
                <a:spcPts val="500"/>
              </a:spcBef>
              <a:spcAft>
                <a:spcPts val="0"/>
              </a:spcAft>
              <a:buClr>
                <a:srgbClr val="262626"/>
              </a:buClr>
              <a:buSzPts val="1040"/>
              <a:buChar char="•"/>
            </a:pPr>
            <a:r>
              <a:rPr lang="en-US"/>
              <a:t>Phân phối dữ liệu tự động</a:t>
            </a:r>
            <a:endParaRPr/>
          </a:p>
          <a:p>
            <a:pPr indent="-182563" lvl="1" marL="360363" rtl="0" algn="l">
              <a:lnSpc>
                <a:spcPct val="138461"/>
              </a:lnSpc>
              <a:spcBef>
                <a:spcPts val="500"/>
              </a:spcBef>
              <a:spcAft>
                <a:spcPts val="0"/>
              </a:spcAft>
              <a:buClr>
                <a:srgbClr val="262626"/>
              </a:buClr>
              <a:buSzPts val="1040"/>
              <a:buChar char="•"/>
            </a:pPr>
            <a:r>
              <a:rPr lang="en-US"/>
              <a:t>Có thể xử lý dữ liệu cục bộ</a:t>
            </a:r>
            <a:endParaRPr/>
          </a:p>
          <a:p>
            <a:pPr indent="-182563" lvl="1" marL="360363" rtl="0" algn="l">
              <a:lnSpc>
                <a:spcPct val="138461"/>
              </a:lnSpc>
              <a:spcBef>
                <a:spcPts val="500"/>
              </a:spcBef>
              <a:spcAft>
                <a:spcPts val="0"/>
              </a:spcAft>
              <a:buClr>
                <a:srgbClr val="262626"/>
              </a:buClr>
              <a:buSzPts val="1040"/>
              <a:buChar char="•"/>
            </a:pPr>
            <a:r>
              <a:rPr lang="en-US"/>
              <a:t>Di chuyển dữ liệu theo yêu cầu</a:t>
            </a:r>
            <a:endParaRPr/>
          </a:p>
          <a:p>
            <a:pPr indent="-182563" lvl="1" marL="360363" rtl="0" algn="l">
              <a:lnSpc>
                <a:spcPct val="138461"/>
              </a:lnSpc>
              <a:spcBef>
                <a:spcPts val="500"/>
              </a:spcBef>
              <a:spcAft>
                <a:spcPts val="0"/>
              </a:spcAft>
              <a:buClr>
                <a:srgbClr val="262626"/>
              </a:buClr>
              <a:buSzPts val="1040"/>
              <a:buChar char="•"/>
            </a:pPr>
            <a:r>
              <a:rPr lang="en-US"/>
              <a:t>Các ngôn ngữ được hỗ trợ - Java và các ngôn ngữ khác</a:t>
            </a:r>
            <a:endParaRPr/>
          </a:p>
        </p:txBody>
      </p:sp>
      <p:grpSp>
        <p:nvGrpSpPr>
          <p:cNvPr id="439" name="Google Shape;439;p16"/>
          <p:cNvGrpSpPr/>
          <p:nvPr/>
        </p:nvGrpSpPr>
        <p:grpSpPr>
          <a:xfrm>
            <a:off x="5896303" y="2500805"/>
            <a:ext cx="3247698" cy="3293708"/>
            <a:chOff x="5896303" y="2500805"/>
            <a:chExt cx="3247698" cy="3293708"/>
          </a:xfrm>
        </p:grpSpPr>
        <p:grpSp>
          <p:nvGrpSpPr>
            <p:cNvPr id="440" name="Google Shape;440;p16"/>
            <p:cNvGrpSpPr/>
            <p:nvPr/>
          </p:nvGrpSpPr>
          <p:grpSpPr>
            <a:xfrm>
              <a:off x="5896303" y="2500805"/>
              <a:ext cx="3247698" cy="3293708"/>
              <a:chOff x="6115286" y="3372209"/>
              <a:chExt cx="2283281" cy="2283280"/>
            </a:xfrm>
          </p:grpSpPr>
          <p:sp>
            <p:nvSpPr>
              <p:cNvPr id="441" name="Google Shape;441;p16"/>
              <p:cNvSpPr/>
              <p:nvPr/>
            </p:nvSpPr>
            <p:spPr>
              <a:xfrm>
                <a:off x="6115286" y="3372209"/>
                <a:ext cx="1115869" cy="1115869"/>
              </a:xfrm>
              <a:custGeom>
                <a:rect b="b" l="l" r="r" t="t"/>
                <a:pathLst>
                  <a:path extrusionOk="0" h="1115869" w="1115869">
                    <a:moveTo>
                      <a:pt x="0" y="1115869"/>
                    </a:moveTo>
                    <a:cubicBezTo>
                      <a:pt x="0" y="499592"/>
                      <a:pt x="499592" y="0"/>
                      <a:pt x="1115869" y="0"/>
                    </a:cubicBezTo>
                    <a:lnTo>
                      <a:pt x="1115869" y="1115869"/>
                    </a:lnTo>
                    <a:lnTo>
                      <a:pt x="0" y="1115869"/>
                    </a:lnTo>
                    <a:close/>
                  </a:path>
                </a:pathLst>
              </a:custGeom>
              <a:solidFill>
                <a:srgbClr val="3C76CC"/>
              </a:solidFill>
              <a:ln cap="flat" cmpd="sng" w="12700">
                <a:solidFill>
                  <a:schemeClr val="lt1"/>
                </a:solidFill>
                <a:prstDash val="solid"/>
                <a:miter lim="800000"/>
                <a:headEnd len="sm" w="sm" type="none"/>
                <a:tailEnd len="sm" w="sm" type="none"/>
              </a:ln>
            </p:spPr>
            <p:txBody>
              <a:bodyPr anchorCtr="0" anchor="ctr" bIns="78225" lIns="405050" spcFirstLastPara="1" rIns="78225" wrap="square" tIns="405050">
                <a:noAutofit/>
              </a:bodyPr>
              <a:lstStyle/>
              <a:p>
                <a:pPr indent="0" lvl="0" marL="0" marR="0" rtl="0" algn="ctr">
                  <a:lnSpc>
                    <a:spcPct val="90000"/>
                  </a:lnSpc>
                  <a:spcBef>
                    <a:spcPts val="0"/>
                  </a:spcBef>
                  <a:spcAft>
                    <a:spcPts val="0"/>
                  </a:spcAft>
                  <a:buNone/>
                </a:pPr>
                <a:r>
                  <a:t/>
                </a:r>
                <a:endParaRPr sz="1400">
                  <a:solidFill>
                    <a:schemeClr val="lt1"/>
                  </a:solidFill>
                  <a:latin typeface="Arial"/>
                  <a:ea typeface="Arial"/>
                  <a:cs typeface="Arial"/>
                  <a:sym typeface="Arial"/>
                </a:endParaRPr>
              </a:p>
            </p:txBody>
          </p:sp>
          <p:sp>
            <p:nvSpPr>
              <p:cNvPr id="442" name="Google Shape;442;p16"/>
              <p:cNvSpPr/>
              <p:nvPr/>
            </p:nvSpPr>
            <p:spPr>
              <a:xfrm>
                <a:off x="7282697" y="3372209"/>
                <a:ext cx="1115869" cy="1115869"/>
              </a:xfrm>
              <a:custGeom>
                <a:rect b="b" l="l" r="r" t="t"/>
                <a:pathLst>
                  <a:path extrusionOk="0" h="1115869" w="1115869">
                    <a:moveTo>
                      <a:pt x="0" y="0"/>
                    </a:moveTo>
                    <a:cubicBezTo>
                      <a:pt x="616277" y="0"/>
                      <a:pt x="1115869" y="499592"/>
                      <a:pt x="1115869" y="1115869"/>
                    </a:cubicBezTo>
                    <a:lnTo>
                      <a:pt x="0" y="1115869"/>
                    </a:lnTo>
                    <a:lnTo>
                      <a:pt x="0" y="0"/>
                    </a:lnTo>
                    <a:close/>
                  </a:path>
                </a:pathLst>
              </a:custGeom>
              <a:solidFill>
                <a:srgbClr val="749EC8"/>
              </a:solidFill>
              <a:ln cap="flat" cmpd="sng" w="12700">
                <a:solidFill>
                  <a:schemeClr val="lt1"/>
                </a:solidFill>
                <a:prstDash val="solid"/>
                <a:miter lim="800000"/>
                <a:headEnd len="sm" w="sm" type="none"/>
                <a:tailEnd len="sm" w="sm" type="none"/>
              </a:ln>
            </p:spPr>
            <p:txBody>
              <a:bodyPr anchorCtr="0" anchor="ctr" bIns="78225" lIns="78225" spcFirstLastPara="1" rIns="405050" wrap="square" tIns="405050">
                <a:noAutofit/>
              </a:bodyPr>
              <a:lstStyle/>
              <a:p>
                <a:pPr indent="0" lvl="0" marL="0" marR="0" rtl="0" algn="ctr">
                  <a:lnSpc>
                    <a:spcPct val="90000"/>
                  </a:lnSpc>
                  <a:spcBef>
                    <a:spcPts val="0"/>
                  </a:spcBef>
                  <a:spcAft>
                    <a:spcPts val="0"/>
                  </a:spcAft>
                  <a:buNone/>
                </a:pPr>
                <a:r>
                  <a:t/>
                </a:r>
                <a:endParaRPr sz="1400">
                  <a:solidFill>
                    <a:schemeClr val="lt1"/>
                  </a:solidFill>
                  <a:latin typeface="Arial"/>
                  <a:ea typeface="Arial"/>
                  <a:cs typeface="Arial"/>
                  <a:sym typeface="Arial"/>
                </a:endParaRPr>
              </a:p>
            </p:txBody>
          </p:sp>
          <p:sp>
            <p:nvSpPr>
              <p:cNvPr id="443" name="Google Shape;443;p16"/>
              <p:cNvSpPr/>
              <p:nvPr/>
            </p:nvSpPr>
            <p:spPr>
              <a:xfrm>
                <a:off x="7282697" y="4539620"/>
                <a:ext cx="1115870" cy="1115869"/>
              </a:xfrm>
              <a:custGeom>
                <a:rect b="b" l="l" r="r" t="t"/>
                <a:pathLst>
                  <a:path extrusionOk="0" h="1115869" w="1115869">
                    <a:moveTo>
                      <a:pt x="1115869" y="0"/>
                    </a:moveTo>
                    <a:cubicBezTo>
                      <a:pt x="1115869" y="616277"/>
                      <a:pt x="616277" y="1115869"/>
                      <a:pt x="0" y="1115869"/>
                    </a:cubicBezTo>
                    <a:lnTo>
                      <a:pt x="0" y="0"/>
                    </a:lnTo>
                    <a:lnTo>
                      <a:pt x="1115869" y="0"/>
                    </a:lnTo>
                    <a:close/>
                  </a:path>
                </a:pathLst>
              </a:custGeom>
              <a:solidFill>
                <a:srgbClr val="4057C8"/>
              </a:solidFill>
              <a:ln cap="flat" cmpd="sng" w="12700">
                <a:solidFill>
                  <a:schemeClr val="lt1"/>
                </a:solidFill>
                <a:prstDash val="solid"/>
                <a:miter lim="800000"/>
                <a:headEnd len="sm" w="sm" type="none"/>
                <a:tailEnd len="sm" w="sm" type="none"/>
              </a:ln>
            </p:spPr>
            <p:txBody>
              <a:bodyPr anchorCtr="0" anchor="ctr" bIns="405050" lIns="78225" spcFirstLastPara="1" rIns="405050" wrap="square" tIns="78225">
                <a:noAutofit/>
              </a:bodyPr>
              <a:lstStyle/>
              <a:p>
                <a:pPr indent="0" lvl="0" marL="0" marR="0" rtl="0" algn="ctr">
                  <a:lnSpc>
                    <a:spcPct val="90000"/>
                  </a:lnSpc>
                  <a:spcBef>
                    <a:spcPts val="0"/>
                  </a:spcBef>
                  <a:spcAft>
                    <a:spcPts val="0"/>
                  </a:spcAft>
                  <a:buNone/>
                </a:pPr>
                <a:r>
                  <a:t/>
                </a:r>
                <a:endParaRPr sz="1400">
                  <a:solidFill>
                    <a:schemeClr val="lt1"/>
                  </a:solidFill>
                  <a:latin typeface="Arial"/>
                  <a:ea typeface="Arial"/>
                  <a:cs typeface="Arial"/>
                  <a:sym typeface="Arial"/>
                </a:endParaRPr>
              </a:p>
            </p:txBody>
          </p:sp>
          <p:sp>
            <p:nvSpPr>
              <p:cNvPr id="444" name="Google Shape;444;p16"/>
              <p:cNvSpPr/>
              <p:nvPr/>
            </p:nvSpPr>
            <p:spPr>
              <a:xfrm>
                <a:off x="6115286" y="4539620"/>
                <a:ext cx="1115869" cy="1115869"/>
              </a:xfrm>
              <a:custGeom>
                <a:rect b="b" l="l" r="r" t="t"/>
                <a:pathLst>
                  <a:path extrusionOk="0" h="1115869" w="1115869">
                    <a:moveTo>
                      <a:pt x="1115869" y="1115869"/>
                    </a:moveTo>
                    <a:cubicBezTo>
                      <a:pt x="499592" y="1115869"/>
                      <a:pt x="0" y="616277"/>
                      <a:pt x="0" y="0"/>
                    </a:cubicBezTo>
                    <a:lnTo>
                      <a:pt x="1115869" y="0"/>
                    </a:lnTo>
                    <a:lnTo>
                      <a:pt x="1115869" y="1115869"/>
                    </a:lnTo>
                    <a:close/>
                  </a:path>
                </a:pathLst>
              </a:custGeom>
              <a:solidFill>
                <a:srgbClr val="B7C9E0"/>
              </a:solidFill>
              <a:ln cap="flat" cmpd="sng" w="12700">
                <a:solidFill>
                  <a:schemeClr val="lt1"/>
                </a:solidFill>
                <a:prstDash val="solid"/>
                <a:miter lim="800000"/>
                <a:headEnd len="sm" w="sm" type="none"/>
                <a:tailEnd len="sm" w="sm" type="none"/>
              </a:ln>
            </p:spPr>
            <p:txBody>
              <a:bodyPr anchorCtr="0" anchor="ctr" bIns="405050" lIns="405050" spcFirstLastPara="1" rIns="78225" wrap="square" tIns="78225">
                <a:noAutofit/>
              </a:bodyPr>
              <a:lstStyle/>
              <a:p>
                <a:pPr indent="0" lvl="0" marL="0" marR="0" rtl="0" algn="ctr">
                  <a:lnSpc>
                    <a:spcPct val="90000"/>
                  </a:lnSpc>
                  <a:spcBef>
                    <a:spcPts val="0"/>
                  </a:spcBef>
                  <a:spcAft>
                    <a:spcPts val="0"/>
                  </a:spcAft>
                  <a:buNone/>
                </a:pPr>
                <a:r>
                  <a:t/>
                </a:r>
                <a:endParaRPr sz="1400">
                  <a:solidFill>
                    <a:schemeClr val="lt1"/>
                  </a:solidFill>
                  <a:latin typeface="Arial"/>
                  <a:ea typeface="Arial"/>
                  <a:cs typeface="Arial"/>
                  <a:sym typeface="Arial"/>
                </a:endParaRPr>
              </a:p>
            </p:txBody>
          </p:sp>
        </p:grpSp>
        <p:sp>
          <p:nvSpPr>
            <p:cNvPr id="445" name="Google Shape;445;p16"/>
            <p:cNvSpPr txBox="1"/>
            <p:nvPr/>
          </p:nvSpPr>
          <p:spPr>
            <a:xfrm>
              <a:off x="6122678" y="3260343"/>
              <a:ext cx="1376399" cy="2862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Xử lý phân tán</a:t>
              </a:r>
              <a:endParaRPr sz="1400">
                <a:solidFill>
                  <a:schemeClr val="lt1"/>
                </a:solidFill>
                <a:latin typeface="Arial"/>
                <a:ea typeface="Arial"/>
                <a:cs typeface="Arial"/>
                <a:sym typeface="Arial"/>
              </a:endParaRPr>
            </a:p>
          </p:txBody>
        </p:sp>
        <p:sp>
          <p:nvSpPr>
            <p:cNvPr id="446" name="Google Shape;446;p16"/>
            <p:cNvSpPr txBox="1"/>
            <p:nvPr/>
          </p:nvSpPr>
          <p:spPr>
            <a:xfrm>
              <a:off x="7614537" y="3229701"/>
              <a:ext cx="1303413" cy="4801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Tiến trình song song</a:t>
              </a:r>
              <a:endParaRPr sz="1400">
                <a:solidFill>
                  <a:schemeClr val="lt1"/>
                </a:solidFill>
                <a:latin typeface="Arial"/>
                <a:ea typeface="Arial"/>
                <a:cs typeface="Arial"/>
                <a:sym typeface="Arial"/>
              </a:endParaRPr>
            </a:p>
          </p:txBody>
        </p:sp>
        <p:sp>
          <p:nvSpPr>
            <p:cNvPr id="447" name="Google Shape;447;p16"/>
            <p:cNvSpPr txBox="1"/>
            <p:nvPr/>
          </p:nvSpPr>
          <p:spPr>
            <a:xfrm>
              <a:off x="6122678" y="4457600"/>
              <a:ext cx="1303413" cy="4801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Thân thiện với lập trình viên</a:t>
              </a:r>
              <a:endParaRPr sz="1400">
                <a:solidFill>
                  <a:schemeClr val="lt1"/>
                </a:solidFill>
                <a:latin typeface="Arial"/>
                <a:ea typeface="Arial"/>
                <a:cs typeface="Arial"/>
                <a:sym typeface="Arial"/>
              </a:endParaRPr>
            </a:p>
          </p:txBody>
        </p:sp>
        <p:sp>
          <p:nvSpPr>
            <p:cNvPr id="448" name="Google Shape;448;p16"/>
            <p:cNvSpPr txBox="1"/>
            <p:nvPr/>
          </p:nvSpPr>
          <p:spPr>
            <a:xfrm>
              <a:off x="7698696" y="4551636"/>
              <a:ext cx="1303413" cy="2862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Dữ liệu cục bộ</a:t>
              </a:r>
              <a:endParaRPr sz="1400">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17"/>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Ứng dụng và xử lý Big Data</a:t>
            </a:r>
            <a:endParaRPr/>
          </a:p>
        </p:txBody>
      </p:sp>
      <p:sp>
        <p:nvSpPr>
          <p:cNvPr id="455" name="Google Shape;455;p1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Ưu điểm của MapReduce</a:t>
            </a:r>
            <a:endParaRPr/>
          </a:p>
        </p:txBody>
      </p:sp>
      <p:sp>
        <p:nvSpPr>
          <p:cNvPr id="456" name="Google Shape;456;p1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457" name="Google Shape;457;p17"/>
          <p:cNvSpPr txBox="1"/>
          <p:nvPr>
            <p:ph idx="4" type="body"/>
          </p:nvPr>
        </p:nvSpPr>
        <p:spPr>
          <a:xfrm>
            <a:off x="535872" y="2226568"/>
            <a:ext cx="39218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Tự động song song hóa và phân phối</a:t>
            </a:r>
            <a:endParaRPr/>
          </a:p>
          <a:p>
            <a:pPr indent="-177800" lvl="0" marL="177800" rtl="0" algn="l">
              <a:lnSpc>
                <a:spcPct val="128571"/>
              </a:lnSpc>
              <a:spcBef>
                <a:spcPts val="1000"/>
              </a:spcBef>
              <a:spcAft>
                <a:spcPts val="0"/>
              </a:spcAft>
              <a:buClr>
                <a:srgbClr val="262626"/>
              </a:buClr>
              <a:buSzPts val="1400"/>
              <a:buFont typeface="Arial"/>
              <a:buChar char="•"/>
            </a:pPr>
            <a:r>
              <a:rPr lang="en-US"/>
              <a:t>Khả năng chịu lỗi</a:t>
            </a:r>
            <a:endParaRPr/>
          </a:p>
          <a:p>
            <a:pPr indent="-177800" lvl="0" marL="177800" rtl="0" algn="l">
              <a:lnSpc>
                <a:spcPct val="128571"/>
              </a:lnSpc>
              <a:spcBef>
                <a:spcPts val="1000"/>
              </a:spcBef>
              <a:spcAft>
                <a:spcPts val="0"/>
              </a:spcAft>
              <a:buClr>
                <a:srgbClr val="262626"/>
              </a:buClr>
              <a:buSzPts val="1400"/>
              <a:buFont typeface="Arial"/>
              <a:buChar char="•"/>
            </a:pPr>
            <a:r>
              <a:rPr lang="en-US"/>
              <a:t>Công cụ giám sát và trạng thái</a:t>
            </a:r>
            <a:endParaRPr/>
          </a:p>
          <a:p>
            <a:pPr indent="-177800" lvl="0" marL="177800" rtl="0" algn="l">
              <a:lnSpc>
                <a:spcPct val="128571"/>
              </a:lnSpc>
              <a:spcBef>
                <a:spcPts val="1000"/>
              </a:spcBef>
              <a:spcAft>
                <a:spcPts val="0"/>
              </a:spcAft>
              <a:buClr>
                <a:srgbClr val="262626"/>
              </a:buClr>
              <a:buSzPts val="1400"/>
              <a:buFont typeface="Arial"/>
              <a:buChar char="•"/>
            </a:pPr>
            <a:r>
              <a:rPr lang="en-US"/>
              <a:t>Một sự trừu tượng rõ ràng cho các lập trình viên</a:t>
            </a:r>
            <a:endParaRPr/>
          </a:p>
          <a:p>
            <a:pPr indent="-177800" lvl="0" marL="177800" rtl="0" algn="l">
              <a:lnSpc>
                <a:spcPct val="128571"/>
              </a:lnSpc>
              <a:spcBef>
                <a:spcPts val="1000"/>
              </a:spcBef>
              <a:spcAft>
                <a:spcPts val="0"/>
              </a:spcAft>
              <a:buClr>
                <a:srgbClr val="262626"/>
              </a:buClr>
              <a:buSzPts val="1400"/>
              <a:buFont typeface="Arial"/>
              <a:buChar char="•"/>
            </a:pPr>
            <a:r>
              <a:rPr lang="en-US"/>
              <a:t>MapReduce trừu tượng hóa tất cả công việc 'dọn phòng' khỏi lập trình viên</a:t>
            </a:r>
            <a:endParaRPr/>
          </a:p>
        </p:txBody>
      </p:sp>
      <p:grpSp>
        <p:nvGrpSpPr>
          <p:cNvPr id="458" name="Google Shape;458;p17"/>
          <p:cNvGrpSpPr/>
          <p:nvPr/>
        </p:nvGrpSpPr>
        <p:grpSpPr>
          <a:xfrm>
            <a:off x="5896303" y="2500805"/>
            <a:ext cx="3247698" cy="3293708"/>
            <a:chOff x="5896303" y="2500805"/>
            <a:chExt cx="3247698" cy="3293708"/>
          </a:xfrm>
        </p:grpSpPr>
        <p:grpSp>
          <p:nvGrpSpPr>
            <p:cNvPr id="459" name="Google Shape;459;p17"/>
            <p:cNvGrpSpPr/>
            <p:nvPr/>
          </p:nvGrpSpPr>
          <p:grpSpPr>
            <a:xfrm>
              <a:off x="5896303" y="2500805"/>
              <a:ext cx="3247698" cy="3293708"/>
              <a:chOff x="6115286" y="3372209"/>
              <a:chExt cx="2283281" cy="2283280"/>
            </a:xfrm>
          </p:grpSpPr>
          <p:sp>
            <p:nvSpPr>
              <p:cNvPr id="460" name="Google Shape;460;p17"/>
              <p:cNvSpPr/>
              <p:nvPr/>
            </p:nvSpPr>
            <p:spPr>
              <a:xfrm>
                <a:off x="6115286" y="3372209"/>
                <a:ext cx="1115869" cy="1115869"/>
              </a:xfrm>
              <a:custGeom>
                <a:rect b="b" l="l" r="r" t="t"/>
                <a:pathLst>
                  <a:path extrusionOk="0" h="1115869" w="1115869">
                    <a:moveTo>
                      <a:pt x="0" y="1115869"/>
                    </a:moveTo>
                    <a:cubicBezTo>
                      <a:pt x="0" y="499592"/>
                      <a:pt x="499592" y="0"/>
                      <a:pt x="1115869" y="0"/>
                    </a:cubicBezTo>
                    <a:lnTo>
                      <a:pt x="1115869" y="1115869"/>
                    </a:lnTo>
                    <a:lnTo>
                      <a:pt x="0" y="1115869"/>
                    </a:lnTo>
                    <a:close/>
                  </a:path>
                </a:pathLst>
              </a:custGeom>
              <a:solidFill>
                <a:srgbClr val="3C76CC"/>
              </a:solidFill>
              <a:ln cap="flat" cmpd="sng" w="12700">
                <a:solidFill>
                  <a:schemeClr val="lt1"/>
                </a:solidFill>
                <a:prstDash val="solid"/>
                <a:miter lim="800000"/>
                <a:headEnd len="sm" w="sm" type="none"/>
                <a:tailEnd len="sm" w="sm" type="none"/>
              </a:ln>
            </p:spPr>
            <p:txBody>
              <a:bodyPr anchorCtr="0" anchor="ctr" bIns="78225" lIns="405050" spcFirstLastPara="1" rIns="78225" wrap="square" tIns="405050">
                <a:noAutofit/>
              </a:bodyPr>
              <a:lstStyle/>
              <a:p>
                <a:pPr indent="0" lvl="0" marL="0" marR="0" rtl="0" algn="ctr">
                  <a:lnSpc>
                    <a:spcPct val="90000"/>
                  </a:lnSpc>
                  <a:spcBef>
                    <a:spcPts val="0"/>
                  </a:spcBef>
                  <a:spcAft>
                    <a:spcPts val="0"/>
                  </a:spcAft>
                  <a:buNone/>
                </a:pPr>
                <a:r>
                  <a:t/>
                </a:r>
                <a:endParaRPr sz="1400">
                  <a:solidFill>
                    <a:schemeClr val="lt1"/>
                  </a:solidFill>
                  <a:latin typeface="Arial"/>
                  <a:ea typeface="Arial"/>
                  <a:cs typeface="Arial"/>
                  <a:sym typeface="Arial"/>
                </a:endParaRPr>
              </a:p>
            </p:txBody>
          </p:sp>
          <p:sp>
            <p:nvSpPr>
              <p:cNvPr id="461" name="Google Shape;461;p17"/>
              <p:cNvSpPr/>
              <p:nvPr/>
            </p:nvSpPr>
            <p:spPr>
              <a:xfrm>
                <a:off x="7282697" y="3372209"/>
                <a:ext cx="1115869" cy="1115869"/>
              </a:xfrm>
              <a:custGeom>
                <a:rect b="b" l="l" r="r" t="t"/>
                <a:pathLst>
                  <a:path extrusionOk="0" h="1115869" w="1115869">
                    <a:moveTo>
                      <a:pt x="0" y="0"/>
                    </a:moveTo>
                    <a:cubicBezTo>
                      <a:pt x="616277" y="0"/>
                      <a:pt x="1115869" y="499592"/>
                      <a:pt x="1115869" y="1115869"/>
                    </a:cubicBezTo>
                    <a:lnTo>
                      <a:pt x="0" y="1115869"/>
                    </a:lnTo>
                    <a:lnTo>
                      <a:pt x="0" y="0"/>
                    </a:lnTo>
                    <a:close/>
                  </a:path>
                </a:pathLst>
              </a:custGeom>
              <a:solidFill>
                <a:srgbClr val="749EC8"/>
              </a:solidFill>
              <a:ln cap="flat" cmpd="sng" w="12700">
                <a:solidFill>
                  <a:schemeClr val="lt1"/>
                </a:solidFill>
                <a:prstDash val="solid"/>
                <a:miter lim="800000"/>
                <a:headEnd len="sm" w="sm" type="none"/>
                <a:tailEnd len="sm" w="sm" type="none"/>
              </a:ln>
            </p:spPr>
            <p:txBody>
              <a:bodyPr anchorCtr="0" anchor="ctr" bIns="78225" lIns="78225" spcFirstLastPara="1" rIns="405050" wrap="square" tIns="405050">
                <a:noAutofit/>
              </a:bodyPr>
              <a:lstStyle/>
              <a:p>
                <a:pPr indent="0" lvl="0" marL="0" marR="0" rtl="0" algn="ctr">
                  <a:lnSpc>
                    <a:spcPct val="90000"/>
                  </a:lnSpc>
                  <a:spcBef>
                    <a:spcPts val="0"/>
                  </a:spcBef>
                  <a:spcAft>
                    <a:spcPts val="0"/>
                  </a:spcAft>
                  <a:buNone/>
                </a:pPr>
                <a:r>
                  <a:t/>
                </a:r>
                <a:endParaRPr sz="1400">
                  <a:solidFill>
                    <a:schemeClr val="lt1"/>
                  </a:solidFill>
                  <a:latin typeface="Arial"/>
                  <a:ea typeface="Arial"/>
                  <a:cs typeface="Arial"/>
                  <a:sym typeface="Arial"/>
                </a:endParaRPr>
              </a:p>
            </p:txBody>
          </p:sp>
          <p:sp>
            <p:nvSpPr>
              <p:cNvPr id="462" name="Google Shape;462;p17"/>
              <p:cNvSpPr/>
              <p:nvPr/>
            </p:nvSpPr>
            <p:spPr>
              <a:xfrm>
                <a:off x="7282697" y="4539620"/>
                <a:ext cx="1115870" cy="1115869"/>
              </a:xfrm>
              <a:custGeom>
                <a:rect b="b" l="l" r="r" t="t"/>
                <a:pathLst>
                  <a:path extrusionOk="0" h="1115869" w="1115869">
                    <a:moveTo>
                      <a:pt x="1115869" y="0"/>
                    </a:moveTo>
                    <a:cubicBezTo>
                      <a:pt x="1115869" y="616277"/>
                      <a:pt x="616277" y="1115869"/>
                      <a:pt x="0" y="1115869"/>
                    </a:cubicBezTo>
                    <a:lnTo>
                      <a:pt x="0" y="0"/>
                    </a:lnTo>
                    <a:lnTo>
                      <a:pt x="1115869" y="0"/>
                    </a:lnTo>
                    <a:close/>
                  </a:path>
                </a:pathLst>
              </a:custGeom>
              <a:solidFill>
                <a:srgbClr val="4057C8"/>
              </a:solidFill>
              <a:ln cap="flat" cmpd="sng" w="12700">
                <a:solidFill>
                  <a:schemeClr val="lt1"/>
                </a:solidFill>
                <a:prstDash val="solid"/>
                <a:miter lim="800000"/>
                <a:headEnd len="sm" w="sm" type="none"/>
                <a:tailEnd len="sm" w="sm" type="none"/>
              </a:ln>
            </p:spPr>
            <p:txBody>
              <a:bodyPr anchorCtr="0" anchor="ctr" bIns="405050" lIns="78225" spcFirstLastPara="1" rIns="405050" wrap="square" tIns="78225">
                <a:noAutofit/>
              </a:bodyPr>
              <a:lstStyle/>
              <a:p>
                <a:pPr indent="0" lvl="0" marL="0" marR="0" rtl="0" algn="ctr">
                  <a:lnSpc>
                    <a:spcPct val="90000"/>
                  </a:lnSpc>
                  <a:spcBef>
                    <a:spcPts val="0"/>
                  </a:spcBef>
                  <a:spcAft>
                    <a:spcPts val="0"/>
                  </a:spcAft>
                  <a:buNone/>
                </a:pPr>
                <a:r>
                  <a:t/>
                </a:r>
                <a:endParaRPr sz="1400">
                  <a:solidFill>
                    <a:schemeClr val="lt1"/>
                  </a:solidFill>
                  <a:latin typeface="Arial"/>
                  <a:ea typeface="Arial"/>
                  <a:cs typeface="Arial"/>
                  <a:sym typeface="Arial"/>
                </a:endParaRPr>
              </a:p>
            </p:txBody>
          </p:sp>
          <p:sp>
            <p:nvSpPr>
              <p:cNvPr id="463" name="Google Shape;463;p17"/>
              <p:cNvSpPr/>
              <p:nvPr/>
            </p:nvSpPr>
            <p:spPr>
              <a:xfrm>
                <a:off x="6115286" y="4539620"/>
                <a:ext cx="1115869" cy="1115869"/>
              </a:xfrm>
              <a:custGeom>
                <a:rect b="b" l="l" r="r" t="t"/>
                <a:pathLst>
                  <a:path extrusionOk="0" h="1115869" w="1115869">
                    <a:moveTo>
                      <a:pt x="1115869" y="1115869"/>
                    </a:moveTo>
                    <a:cubicBezTo>
                      <a:pt x="499592" y="1115869"/>
                      <a:pt x="0" y="616277"/>
                      <a:pt x="0" y="0"/>
                    </a:cubicBezTo>
                    <a:lnTo>
                      <a:pt x="1115869" y="0"/>
                    </a:lnTo>
                    <a:lnTo>
                      <a:pt x="1115869" y="1115869"/>
                    </a:lnTo>
                    <a:close/>
                  </a:path>
                </a:pathLst>
              </a:custGeom>
              <a:solidFill>
                <a:srgbClr val="B7C9E0"/>
              </a:solidFill>
              <a:ln cap="flat" cmpd="sng" w="12700">
                <a:solidFill>
                  <a:schemeClr val="lt1"/>
                </a:solidFill>
                <a:prstDash val="solid"/>
                <a:miter lim="800000"/>
                <a:headEnd len="sm" w="sm" type="none"/>
                <a:tailEnd len="sm" w="sm" type="none"/>
              </a:ln>
            </p:spPr>
            <p:txBody>
              <a:bodyPr anchorCtr="0" anchor="ctr" bIns="405050" lIns="405050" spcFirstLastPara="1" rIns="78225" wrap="square" tIns="78225">
                <a:noAutofit/>
              </a:bodyPr>
              <a:lstStyle/>
              <a:p>
                <a:pPr indent="0" lvl="0" marL="0" marR="0" rtl="0" algn="ctr">
                  <a:lnSpc>
                    <a:spcPct val="90000"/>
                  </a:lnSpc>
                  <a:spcBef>
                    <a:spcPts val="0"/>
                  </a:spcBef>
                  <a:spcAft>
                    <a:spcPts val="0"/>
                  </a:spcAft>
                  <a:buNone/>
                </a:pPr>
                <a:r>
                  <a:t/>
                </a:r>
                <a:endParaRPr sz="1400">
                  <a:solidFill>
                    <a:schemeClr val="lt1"/>
                  </a:solidFill>
                  <a:latin typeface="Arial"/>
                  <a:ea typeface="Arial"/>
                  <a:cs typeface="Arial"/>
                  <a:sym typeface="Arial"/>
                </a:endParaRPr>
              </a:p>
            </p:txBody>
          </p:sp>
        </p:grpSp>
        <p:sp>
          <p:nvSpPr>
            <p:cNvPr id="464" name="Google Shape;464;p17"/>
            <p:cNvSpPr txBox="1"/>
            <p:nvPr/>
          </p:nvSpPr>
          <p:spPr>
            <a:xfrm>
              <a:off x="6195664" y="3237214"/>
              <a:ext cx="1303413" cy="4801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Song song hóa tự động</a:t>
              </a:r>
              <a:endParaRPr sz="1400">
                <a:solidFill>
                  <a:schemeClr val="lt1"/>
                </a:solidFill>
                <a:latin typeface="Arial"/>
                <a:ea typeface="Arial"/>
                <a:cs typeface="Arial"/>
                <a:sym typeface="Arial"/>
              </a:endParaRPr>
            </a:p>
          </p:txBody>
        </p:sp>
        <p:sp>
          <p:nvSpPr>
            <p:cNvPr id="465" name="Google Shape;465;p17"/>
            <p:cNvSpPr txBox="1"/>
            <p:nvPr/>
          </p:nvSpPr>
          <p:spPr>
            <a:xfrm>
              <a:off x="7741357" y="3237214"/>
              <a:ext cx="1119512" cy="4801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Công cụ giám sát</a:t>
              </a:r>
              <a:endParaRPr sz="1400">
                <a:solidFill>
                  <a:schemeClr val="lt1"/>
                </a:solidFill>
                <a:latin typeface="Arial"/>
                <a:ea typeface="Arial"/>
                <a:cs typeface="Arial"/>
                <a:sym typeface="Arial"/>
              </a:endParaRPr>
            </a:p>
          </p:txBody>
        </p:sp>
        <p:sp>
          <p:nvSpPr>
            <p:cNvPr id="466" name="Google Shape;466;p17"/>
            <p:cNvSpPr txBox="1"/>
            <p:nvPr/>
          </p:nvSpPr>
          <p:spPr>
            <a:xfrm>
              <a:off x="6122678" y="4457600"/>
              <a:ext cx="1303413" cy="4801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Thân thiện với lập trình viên</a:t>
              </a:r>
              <a:endParaRPr sz="1400">
                <a:solidFill>
                  <a:schemeClr val="lt1"/>
                </a:solidFill>
                <a:latin typeface="Arial"/>
                <a:ea typeface="Arial"/>
                <a:cs typeface="Arial"/>
                <a:sym typeface="Arial"/>
              </a:endParaRPr>
            </a:p>
          </p:txBody>
        </p:sp>
        <p:sp>
          <p:nvSpPr>
            <p:cNvPr id="467" name="Google Shape;467;p17"/>
            <p:cNvSpPr txBox="1"/>
            <p:nvPr/>
          </p:nvSpPr>
          <p:spPr>
            <a:xfrm>
              <a:off x="7741676" y="4453754"/>
              <a:ext cx="1119193" cy="4801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Khả năng chịu lỗi</a:t>
              </a:r>
              <a:endParaRPr sz="1400">
                <a:solidFill>
                  <a:schemeClr val="lt1"/>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18"/>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Ứng dụng và xử lý Big Data</a:t>
            </a:r>
            <a:endParaRPr/>
          </a:p>
        </p:txBody>
      </p:sp>
      <p:sp>
        <p:nvSpPr>
          <p:cNvPr id="474" name="Google Shape;474;p1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Ba giai đoạn của MapReduce</a:t>
            </a:r>
            <a:endParaRPr/>
          </a:p>
        </p:txBody>
      </p:sp>
      <p:sp>
        <p:nvSpPr>
          <p:cNvPr id="475" name="Google Shape;475;p1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grpSp>
        <p:nvGrpSpPr>
          <p:cNvPr id="476" name="Google Shape;476;p18"/>
          <p:cNvGrpSpPr/>
          <p:nvPr/>
        </p:nvGrpSpPr>
        <p:grpSpPr>
          <a:xfrm>
            <a:off x="989877" y="2668855"/>
            <a:ext cx="7875206" cy="3054318"/>
            <a:chOff x="1060959" y="2668855"/>
            <a:chExt cx="7875206" cy="3054318"/>
          </a:xfrm>
        </p:grpSpPr>
        <p:grpSp>
          <p:nvGrpSpPr>
            <p:cNvPr id="477" name="Google Shape;477;p18"/>
            <p:cNvGrpSpPr/>
            <p:nvPr/>
          </p:nvGrpSpPr>
          <p:grpSpPr>
            <a:xfrm>
              <a:off x="1074271" y="2668855"/>
              <a:ext cx="7861895" cy="982394"/>
              <a:chOff x="-118807" y="7418655"/>
              <a:chExt cx="7861895" cy="982394"/>
            </a:xfrm>
          </p:grpSpPr>
          <p:sp>
            <p:nvSpPr>
              <p:cNvPr id="478" name="Google Shape;478;p18"/>
              <p:cNvSpPr/>
              <p:nvPr/>
            </p:nvSpPr>
            <p:spPr>
              <a:xfrm>
                <a:off x="680136" y="7418656"/>
                <a:ext cx="7062951" cy="747503"/>
              </a:xfrm>
              <a:prstGeom prst="roundRect">
                <a:avLst>
                  <a:gd fmla="val 0"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182563" lvl="0" marL="360363" marR="0" rtl="0" algn="l">
                  <a:spcBef>
                    <a:spcPts val="0"/>
                  </a:spcBef>
                  <a:spcAft>
                    <a:spcPts val="0"/>
                  </a:spcAft>
                  <a:buClr>
                    <a:srgbClr val="0043B2"/>
                  </a:buClr>
                  <a:buSzPts val="960"/>
                  <a:buFont typeface="Arial"/>
                  <a:buChar char="•"/>
                </a:pPr>
                <a:r>
                  <a:rPr lang="en-US" sz="1200">
                    <a:solidFill>
                      <a:srgbClr val="0043B2"/>
                    </a:solidFill>
                    <a:latin typeface="Arial"/>
                    <a:ea typeface="Arial"/>
                    <a:cs typeface="Arial"/>
                    <a:sym typeface="Arial"/>
                  </a:rPr>
                  <a:t>Thường được xử lý cục bộ trên các khối được phân vùng HDFS</a:t>
                </a:r>
                <a:endParaRPr/>
              </a:p>
              <a:p>
                <a:pPr indent="-182563" lvl="0" marL="360363" marR="0" rtl="0" algn="l">
                  <a:spcBef>
                    <a:spcPts val="500"/>
                  </a:spcBef>
                  <a:spcAft>
                    <a:spcPts val="0"/>
                  </a:spcAft>
                  <a:buClr>
                    <a:srgbClr val="0043B2"/>
                  </a:buClr>
                  <a:buSzPts val="960"/>
                  <a:buFont typeface="Arial"/>
                  <a:buChar char="•"/>
                </a:pPr>
                <a:r>
                  <a:rPr lang="en-US" sz="1200">
                    <a:solidFill>
                      <a:srgbClr val="0043B2"/>
                    </a:solidFill>
                    <a:latin typeface="Arial"/>
                    <a:ea typeface="Arial"/>
                    <a:cs typeface="Arial"/>
                    <a:sym typeface="Arial"/>
                  </a:rPr>
                  <a:t>Thực hiện một tác vụ trên một nút có sẵn dữ liệu (Data Locality)</a:t>
                </a:r>
                <a:endParaRPr/>
              </a:p>
              <a:p>
                <a:pPr indent="-182563" lvl="0" marL="360363" marR="0" rtl="0" algn="l">
                  <a:spcBef>
                    <a:spcPts val="500"/>
                  </a:spcBef>
                  <a:spcAft>
                    <a:spcPts val="0"/>
                  </a:spcAft>
                  <a:buClr>
                    <a:srgbClr val="0043B2"/>
                  </a:buClr>
                  <a:buSzPts val="960"/>
                  <a:buFont typeface="Arial"/>
                  <a:buChar char="•"/>
                </a:pPr>
                <a:r>
                  <a:rPr lang="en-US" sz="1200">
                    <a:solidFill>
                      <a:srgbClr val="0043B2"/>
                    </a:solidFill>
                    <a:latin typeface="Arial"/>
                    <a:ea typeface="Arial"/>
                    <a:cs typeface="Arial"/>
                    <a:sym typeface="Arial"/>
                  </a:rPr>
                  <a:t>Kết quả được sắp xếp theo khóa và được lưu trữ trên đĩa cục bộ</a:t>
                </a:r>
                <a:endParaRPr sz="1200">
                  <a:solidFill>
                    <a:srgbClr val="0043B2"/>
                  </a:solidFill>
                  <a:latin typeface="Arial"/>
                  <a:ea typeface="Arial"/>
                  <a:cs typeface="Arial"/>
                  <a:sym typeface="Arial"/>
                </a:endParaRPr>
              </a:p>
            </p:txBody>
          </p:sp>
          <p:grpSp>
            <p:nvGrpSpPr>
              <p:cNvPr id="479" name="Google Shape;479;p18"/>
              <p:cNvGrpSpPr/>
              <p:nvPr/>
            </p:nvGrpSpPr>
            <p:grpSpPr>
              <a:xfrm>
                <a:off x="-118807" y="7418655"/>
                <a:ext cx="798942" cy="982394"/>
                <a:chOff x="-94094" y="7352680"/>
                <a:chExt cx="798942" cy="1118659"/>
              </a:xfrm>
            </p:grpSpPr>
            <p:sp>
              <p:nvSpPr>
                <p:cNvPr id="480" name="Google Shape;480;p18"/>
                <p:cNvSpPr/>
                <p:nvPr/>
              </p:nvSpPr>
              <p:spPr>
                <a:xfrm rot="5400000">
                  <a:off x="-253953" y="7512539"/>
                  <a:ext cx="1118659" cy="798942"/>
                </a:xfrm>
                <a:prstGeom prst="chevron">
                  <a:avLst>
                    <a:gd fmla="val 30267" name="adj"/>
                  </a:avLst>
                </a:prstGeom>
                <a:solidFill>
                  <a:srgbClr val="4057C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1" name="Google Shape;481;p18"/>
                <p:cNvSpPr/>
                <p:nvPr/>
              </p:nvSpPr>
              <p:spPr>
                <a:xfrm>
                  <a:off x="48293" y="7792409"/>
                  <a:ext cx="527709" cy="35046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Map</a:t>
                  </a:r>
                  <a:endParaRPr sz="1400">
                    <a:solidFill>
                      <a:schemeClr val="lt1"/>
                    </a:solidFill>
                    <a:latin typeface="Arial"/>
                    <a:ea typeface="Arial"/>
                    <a:cs typeface="Arial"/>
                    <a:sym typeface="Arial"/>
                  </a:endParaRPr>
                </a:p>
              </p:txBody>
            </p:sp>
          </p:grpSp>
        </p:grpSp>
        <p:grpSp>
          <p:nvGrpSpPr>
            <p:cNvPr id="482" name="Google Shape;482;p18"/>
            <p:cNvGrpSpPr/>
            <p:nvPr/>
          </p:nvGrpSpPr>
          <p:grpSpPr>
            <a:xfrm>
              <a:off x="1060959" y="3702361"/>
              <a:ext cx="7875206" cy="982394"/>
              <a:chOff x="-132119" y="7418655"/>
              <a:chExt cx="7875206" cy="982394"/>
            </a:xfrm>
          </p:grpSpPr>
          <p:sp>
            <p:nvSpPr>
              <p:cNvPr id="483" name="Google Shape;483;p18"/>
              <p:cNvSpPr/>
              <p:nvPr/>
            </p:nvSpPr>
            <p:spPr>
              <a:xfrm>
                <a:off x="680136" y="7418656"/>
                <a:ext cx="7062951" cy="747503"/>
              </a:xfrm>
              <a:prstGeom prst="roundRect">
                <a:avLst>
                  <a:gd fmla="val 0"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182563" lvl="0" marL="360363" marR="0" rtl="0" algn="l">
                  <a:lnSpc>
                    <a:spcPct val="150000"/>
                  </a:lnSpc>
                  <a:spcBef>
                    <a:spcPts val="0"/>
                  </a:spcBef>
                  <a:spcAft>
                    <a:spcPts val="0"/>
                  </a:spcAft>
                  <a:buClr>
                    <a:srgbClr val="0043B2"/>
                  </a:buClr>
                  <a:buSzPts val="960"/>
                  <a:buFont typeface="Arial"/>
                  <a:buChar char="•"/>
                </a:pPr>
                <a:r>
                  <a:rPr lang="en-US" sz="1200">
                    <a:solidFill>
                      <a:srgbClr val="0043B2"/>
                    </a:solidFill>
                    <a:latin typeface="Arial"/>
                    <a:ea typeface="Arial"/>
                    <a:cs typeface="Arial"/>
                    <a:sym typeface="Arial"/>
                  </a:rPr>
                  <a:t>Tất cả các loại cục bộ được hợp nhất thành một loại toàn cầu</a:t>
                </a:r>
                <a:endParaRPr/>
              </a:p>
              <a:p>
                <a:pPr indent="-182563" lvl="0" marL="360363" marR="0" rtl="0" algn="l">
                  <a:lnSpc>
                    <a:spcPct val="150000"/>
                  </a:lnSpc>
                  <a:spcBef>
                    <a:spcPts val="500"/>
                  </a:spcBef>
                  <a:spcAft>
                    <a:spcPts val="0"/>
                  </a:spcAft>
                  <a:buClr>
                    <a:srgbClr val="0043B2"/>
                  </a:buClr>
                  <a:buSzPts val="960"/>
                  <a:buFont typeface="Arial"/>
                  <a:buChar char="•"/>
                </a:pPr>
                <a:r>
                  <a:rPr lang="en-US" sz="1200">
                    <a:solidFill>
                      <a:srgbClr val="0043B2"/>
                    </a:solidFill>
                    <a:latin typeface="Arial"/>
                    <a:ea typeface="Arial"/>
                    <a:cs typeface="Arial"/>
                    <a:sym typeface="Arial"/>
                  </a:rPr>
                  <a:t>Dữ liệu được xáo trộn để Giảm các nút giai đoạn</a:t>
                </a:r>
                <a:endParaRPr sz="1200">
                  <a:solidFill>
                    <a:srgbClr val="0043B2"/>
                  </a:solidFill>
                  <a:latin typeface="Arial"/>
                  <a:ea typeface="Arial"/>
                  <a:cs typeface="Arial"/>
                  <a:sym typeface="Arial"/>
                </a:endParaRPr>
              </a:p>
            </p:txBody>
          </p:sp>
          <p:grpSp>
            <p:nvGrpSpPr>
              <p:cNvPr id="484" name="Google Shape;484;p18"/>
              <p:cNvGrpSpPr/>
              <p:nvPr/>
            </p:nvGrpSpPr>
            <p:grpSpPr>
              <a:xfrm>
                <a:off x="-132119" y="7418655"/>
                <a:ext cx="856325" cy="982394"/>
                <a:chOff x="-107406" y="7352680"/>
                <a:chExt cx="856325" cy="1118659"/>
              </a:xfrm>
            </p:grpSpPr>
            <p:sp>
              <p:nvSpPr>
                <p:cNvPr id="485" name="Google Shape;485;p18"/>
                <p:cNvSpPr/>
                <p:nvPr/>
              </p:nvSpPr>
              <p:spPr>
                <a:xfrm rot="5400000">
                  <a:off x="-253953" y="7512539"/>
                  <a:ext cx="1118659" cy="798942"/>
                </a:xfrm>
                <a:prstGeom prst="chevron">
                  <a:avLst>
                    <a:gd fmla="val 30267" name="adj"/>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6" name="Google Shape;486;p18"/>
                <p:cNvSpPr/>
                <p:nvPr/>
              </p:nvSpPr>
              <p:spPr>
                <a:xfrm>
                  <a:off x="-107406" y="7683947"/>
                  <a:ext cx="856325" cy="59579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Shuffle </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and Sort</a:t>
                  </a:r>
                  <a:endParaRPr sz="1400">
                    <a:solidFill>
                      <a:schemeClr val="lt1"/>
                    </a:solidFill>
                    <a:latin typeface="Arial"/>
                    <a:ea typeface="Arial"/>
                    <a:cs typeface="Arial"/>
                    <a:sym typeface="Arial"/>
                  </a:endParaRPr>
                </a:p>
              </p:txBody>
            </p:sp>
          </p:grpSp>
        </p:grpSp>
        <p:grpSp>
          <p:nvGrpSpPr>
            <p:cNvPr id="487" name="Google Shape;487;p18"/>
            <p:cNvGrpSpPr/>
            <p:nvPr/>
          </p:nvGrpSpPr>
          <p:grpSpPr>
            <a:xfrm>
              <a:off x="1074271" y="4740779"/>
              <a:ext cx="7861895" cy="982394"/>
              <a:chOff x="-118807" y="7418655"/>
              <a:chExt cx="7861895" cy="982394"/>
            </a:xfrm>
          </p:grpSpPr>
          <p:sp>
            <p:nvSpPr>
              <p:cNvPr id="488" name="Google Shape;488;p18"/>
              <p:cNvSpPr/>
              <p:nvPr/>
            </p:nvSpPr>
            <p:spPr>
              <a:xfrm>
                <a:off x="680136" y="7418656"/>
                <a:ext cx="7062951" cy="747503"/>
              </a:xfrm>
              <a:prstGeom prst="roundRect">
                <a:avLst>
                  <a:gd fmla="val 0"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182562" lvl="0" marL="360362" marR="0" rtl="0" algn="l">
                  <a:spcBef>
                    <a:spcPts val="0"/>
                  </a:spcBef>
                  <a:spcAft>
                    <a:spcPts val="0"/>
                  </a:spcAft>
                  <a:buClr>
                    <a:srgbClr val="0043B2"/>
                  </a:buClr>
                  <a:buSzPts val="960"/>
                  <a:buFont typeface="Arial"/>
                  <a:buChar char="•"/>
                </a:pPr>
                <a:r>
                  <a:rPr lang="en-US" sz="1200">
                    <a:solidFill>
                      <a:srgbClr val="0043B2"/>
                    </a:solidFill>
                    <a:latin typeface="Arial"/>
                    <a:ea typeface="Arial"/>
                    <a:cs typeface="Arial"/>
                    <a:sym typeface="Arial"/>
                  </a:rPr>
                  <a:t>Xử lý dữ liệu do Mapper tạo ra</a:t>
                </a:r>
                <a:endParaRPr/>
              </a:p>
              <a:p>
                <a:pPr indent="-182562" lvl="0" marL="360362" marR="0" rtl="0" algn="l">
                  <a:spcBef>
                    <a:spcPts val="500"/>
                  </a:spcBef>
                  <a:spcAft>
                    <a:spcPts val="0"/>
                  </a:spcAft>
                  <a:buClr>
                    <a:srgbClr val="0043B2"/>
                  </a:buClr>
                  <a:buSzPts val="960"/>
                  <a:buFont typeface="Arial"/>
                  <a:buChar char="•"/>
                </a:pPr>
                <a:r>
                  <a:rPr lang="en-US" sz="1200">
                    <a:solidFill>
                      <a:srgbClr val="0043B2"/>
                    </a:solidFill>
                    <a:latin typeface="Arial"/>
                    <a:ea typeface="Arial"/>
                    <a:cs typeface="Arial"/>
                    <a:sym typeface="Arial"/>
                  </a:rPr>
                  <a:t>Dữ liệu được phân phối dựa trên khóa</a:t>
                </a:r>
                <a:endParaRPr/>
              </a:p>
              <a:p>
                <a:pPr indent="-182563" lvl="0" marL="360363" marR="0" rtl="0" algn="l">
                  <a:spcBef>
                    <a:spcPts val="500"/>
                  </a:spcBef>
                  <a:spcAft>
                    <a:spcPts val="0"/>
                  </a:spcAft>
                  <a:buClr>
                    <a:srgbClr val="0043B2"/>
                  </a:buClr>
                  <a:buSzPts val="960"/>
                  <a:buFont typeface="Arial"/>
                  <a:buChar char="•"/>
                </a:pPr>
                <a:r>
                  <a:rPr lang="en-US" sz="1200">
                    <a:solidFill>
                      <a:srgbClr val="0043B2"/>
                    </a:solidFill>
                    <a:latin typeface="Arial"/>
                    <a:ea typeface="Arial"/>
                    <a:cs typeface="Arial"/>
                    <a:sym typeface="Arial"/>
                  </a:rPr>
                  <a:t>Thông thường, một giai đoạn tổng hợp các giá trị cho mỗi khóa</a:t>
                </a:r>
                <a:endParaRPr sz="1200">
                  <a:solidFill>
                    <a:srgbClr val="0043B2"/>
                  </a:solidFill>
                  <a:latin typeface="Arial"/>
                  <a:ea typeface="Arial"/>
                  <a:cs typeface="Arial"/>
                  <a:sym typeface="Arial"/>
                </a:endParaRPr>
              </a:p>
            </p:txBody>
          </p:sp>
          <p:grpSp>
            <p:nvGrpSpPr>
              <p:cNvPr id="489" name="Google Shape;489;p18"/>
              <p:cNvGrpSpPr/>
              <p:nvPr/>
            </p:nvGrpSpPr>
            <p:grpSpPr>
              <a:xfrm>
                <a:off x="-118807" y="7418655"/>
                <a:ext cx="805743" cy="982394"/>
                <a:chOff x="-94094" y="7352680"/>
                <a:chExt cx="805743" cy="1118659"/>
              </a:xfrm>
            </p:grpSpPr>
            <p:sp>
              <p:nvSpPr>
                <p:cNvPr id="490" name="Google Shape;490;p18"/>
                <p:cNvSpPr/>
                <p:nvPr/>
              </p:nvSpPr>
              <p:spPr>
                <a:xfrm rot="5400000">
                  <a:off x="-253953" y="7512539"/>
                  <a:ext cx="1118659" cy="798942"/>
                </a:xfrm>
                <a:prstGeom prst="chevron">
                  <a:avLst>
                    <a:gd fmla="val 30267" name="adj"/>
                  </a:avLst>
                </a:prstGeom>
                <a:solidFill>
                  <a:srgbClr val="CDE6FB"/>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91" name="Google Shape;491;p18"/>
                <p:cNvSpPr/>
                <p:nvPr/>
              </p:nvSpPr>
              <p:spPr>
                <a:xfrm>
                  <a:off x="-62923" y="7792409"/>
                  <a:ext cx="774571" cy="35046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Reduce</a:t>
                  </a:r>
                  <a:endParaRPr sz="1400">
                    <a:solidFill>
                      <a:srgbClr val="0043B2"/>
                    </a:solidFill>
                    <a:latin typeface="Arial"/>
                    <a:ea typeface="Arial"/>
                    <a:cs typeface="Arial"/>
                    <a:sym typeface="Arial"/>
                  </a:endParaRPr>
                </a:p>
              </p:txBody>
            </p:sp>
          </p:gr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19"/>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Ứng dụng và xử lý Big Data</a:t>
            </a:r>
            <a:endParaRPr/>
          </a:p>
        </p:txBody>
      </p:sp>
      <p:sp>
        <p:nvSpPr>
          <p:cNvPr id="498" name="Google Shape;498;p1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Mẫu truy cập đĩa MapReduce</a:t>
            </a:r>
            <a:endParaRPr/>
          </a:p>
        </p:txBody>
      </p:sp>
      <p:sp>
        <p:nvSpPr>
          <p:cNvPr id="499" name="Google Shape;499;p1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500" name="Google Shape;500;p19"/>
          <p:cNvSpPr txBox="1"/>
          <p:nvPr>
            <p:ph idx="4" type="body"/>
          </p:nvPr>
        </p:nvSpPr>
        <p:spPr>
          <a:xfrm>
            <a:off x="535872" y="2226568"/>
            <a:ext cx="3034642"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Mappers đọc dữ liệu từ đĩa và thực hiện tính toán</a:t>
            </a:r>
            <a:endParaRPr/>
          </a:p>
          <a:p>
            <a:pPr indent="-177800" lvl="0" marL="177800" rtl="0" algn="l">
              <a:lnSpc>
                <a:spcPct val="128571"/>
              </a:lnSpc>
              <a:spcBef>
                <a:spcPts val="1000"/>
              </a:spcBef>
              <a:spcAft>
                <a:spcPts val="0"/>
              </a:spcAft>
              <a:buClr>
                <a:srgbClr val="262626"/>
              </a:buClr>
              <a:buSzPts val="1400"/>
              <a:buFont typeface="Arial"/>
              <a:buChar char="•"/>
            </a:pPr>
            <a:r>
              <a:rPr lang="en-US"/>
              <a:t>Sau khi tất cả những người lập bản đồ đã hoàn thành, dữ liệu được xáo trộn, sắp xếp và ghi vào đĩa</a:t>
            </a:r>
            <a:endParaRPr/>
          </a:p>
          <a:p>
            <a:pPr indent="-177800" lvl="0" marL="177800" rtl="0" algn="l">
              <a:lnSpc>
                <a:spcPct val="128571"/>
              </a:lnSpc>
              <a:spcBef>
                <a:spcPts val="1000"/>
              </a:spcBef>
              <a:spcAft>
                <a:spcPts val="0"/>
              </a:spcAft>
              <a:buClr>
                <a:srgbClr val="262626"/>
              </a:buClr>
              <a:buSzPts val="1400"/>
              <a:buFont typeface="Arial"/>
              <a:buChar char="•"/>
            </a:pPr>
            <a:r>
              <a:rPr lang="en-US"/>
              <a:t>Các Reducers đọc dữ liệu, thực hiện rút gọn và ghi kết quả vào đĩa</a:t>
            </a:r>
            <a:endParaRPr/>
          </a:p>
        </p:txBody>
      </p:sp>
      <p:sp>
        <p:nvSpPr>
          <p:cNvPr id="501" name="Google Shape;501;p19"/>
          <p:cNvSpPr/>
          <p:nvPr/>
        </p:nvSpPr>
        <p:spPr>
          <a:xfrm>
            <a:off x="5059680" y="2171641"/>
            <a:ext cx="3995942" cy="731254"/>
          </a:xfrm>
          <a:prstGeom prst="roundRect">
            <a:avLst>
              <a:gd fmla="val 16667"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2" name="Google Shape;502;p19"/>
          <p:cNvSpPr txBox="1"/>
          <p:nvPr/>
        </p:nvSpPr>
        <p:spPr>
          <a:xfrm>
            <a:off x="6656599" y="2374218"/>
            <a:ext cx="7933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43B2"/>
                </a:solidFill>
                <a:latin typeface="Arial"/>
                <a:ea typeface="Arial"/>
                <a:cs typeface="Arial"/>
                <a:sym typeface="Arial"/>
              </a:rPr>
              <a:t>HDFS</a:t>
            </a:r>
            <a:endParaRPr sz="1800">
              <a:solidFill>
                <a:srgbClr val="0043B2"/>
              </a:solidFill>
              <a:latin typeface="Arial"/>
              <a:ea typeface="Arial"/>
              <a:cs typeface="Arial"/>
              <a:sym typeface="Arial"/>
            </a:endParaRPr>
          </a:p>
        </p:txBody>
      </p:sp>
      <p:sp>
        <p:nvSpPr>
          <p:cNvPr id="503" name="Google Shape;503;p19"/>
          <p:cNvSpPr/>
          <p:nvPr/>
        </p:nvSpPr>
        <p:spPr>
          <a:xfrm>
            <a:off x="5397540" y="3404308"/>
            <a:ext cx="1226005" cy="964840"/>
          </a:xfrm>
          <a:prstGeom prst="roundRect">
            <a:avLst>
              <a:gd fmla="val 19066" name="adj"/>
            </a:avLst>
          </a:prstGeom>
          <a:solidFill>
            <a:srgbClr val="0043B2"/>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Giai đoạn Map</a:t>
            </a:r>
            <a:endParaRPr/>
          </a:p>
        </p:txBody>
      </p:sp>
      <p:sp>
        <p:nvSpPr>
          <p:cNvPr id="504" name="Google Shape;504;p19"/>
          <p:cNvSpPr/>
          <p:nvPr/>
        </p:nvSpPr>
        <p:spPr>
          <a:xfrm>
            <a:off x="7449995" y="3392162"/>
            <a:ext cx="1226005" cy="964840"/>
          </a:xfrm>
          <a:prstGeom prst="roundRect">
            <a:avLst>
              <a:gd fmla="val 19066" name="adj"/>
            </a:avLst>
          </a:prstGeom>
          <a:solidFill>
            <a:srgbClr val="0043B2"/>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Giai đoạn Reduce</a:t>
            </a:r>
            <a:endParaRPr/>
          </a:p>
        </p:txBody>
      </p:sp>
      <p:sp>
        <p:nvSpPr>
          <p:cNvPr id="505" name="Google Shape;505;p19"/>
          <p:cNvSpPr/>
          <p:nvPr/>
        </p:nvSpPr>
        <p:spPr>
          <a:xfrm rot="5400000">
            <a:off x="5803470" y="3001302"/>
            <a:ext cx="414139" cy="323591"/>
          </a:xfrm>
          <a:prstGeom prst="rightArrow">
            <a:avLst>
              <a:gd fmla="val 59659" name="adj1"/>
              <a:gd fmla="val 66903" name="adj2"/>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6" name="Google Shape;506;p19"/>
          <p:cNvSpPr/>
          <p:nvPr/>
        </p:nvSpPr>
        <p:spPr>
          <a:xfrm>
            <a:off x="5059680" y="4870562"/>
            <a:ext cx="3995942" cy="731254"/>
          </a:xfrm>
          <a:prstGeom prst="roundRect">
            <a:avLst>
              <a:gd fmla="val 16667"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43B2"/>
                </a:solidFill>
                <a:latin typeface="Arial"/>
                <a:ea typeface="Arial"/>
                <a:cs typeface="Arial"/>
                <a:sym typeface="Arial"/>
              </a:rPr>
              <a:t>Kết quả Map được lưu trữ trên Đĩa cục bộ</a:t>
            </a:r>
            <a:endParaRPr sz="1800">
              <a:solidFill>
                <a:srgbClr val="0043B2"/>
              </a:solidFill>
              <a:latin typeface="Arial"/>
              <a:ea typeface="Arial"/>
              <a:cs typeface="Arial"/>
              <a:sym typeface="Arial"/>
            </a:endParaRPr>
          </a:p>
        </p:txBody>
      </p:sp>
      <p:sp>
        <p:nvSpPr>
          <p:cNvPr id="507" name="Google Shape;507;p19"/>
          <p:cNvSpPr/>
          <p:nvPr/>
        </p:nvSpPr>
        <p:spPr>
          <a:xfrm rot="5400000">
            <a:off x="5803470" y="4448563"/>
            <a:ext cx="414139" cy="323591"/>
          </a:xfrm>
          <a:prstGeom prst="rightArrow">
            <a:avLst>
              <a:gd fmla="val 59659" name="adj1"/>
              <a:gd fmla="val 66903" name="adj2"/>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8" name="Google Shape;508;p19"/>
          <p:cNvSpPr/>
          <p:nvPr/>
        </p:nvSpPr>
        <p:spPr>
          <a:xfrm rot="-5400000">
            <a:off x="7896216" y="4448563"/>
            <a:ext cx="414139" cy="323591"/>
          </a:xfrm>
          <a:prstGeom prst="rightArrow">
            <a:avLst>
              <a:gd fmla="val 59659" name="adj1"/>
              <a:gd fmla="val 66903" name="adj2"/>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9" name="Google Shape;509;p19"/>
          <p:cNvSpPr/>
          <p:nvPr/>
        </p:nvSpPr>
        <p:spPr>
          <a:xfrm rot="-5400000">
            <a:off x="7896216" y="2993940"/>
            <a:ext cx="414139" cy="323591"/>
          </a:xfrm>
          <a:prstGeom prst="rightArrow">
            <a:avLst>
              <a:gd fmla="val 59659" name="adj1"/>
              <a:gd fmla="val 66903" name="adj2"/>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2"/>
          <p:cNvSpPr txBox="1"/>
          <p:nvPr>
            <p:ph idx="1" type="body"/>
          </p:nvPr>
        </p:nvSpPr>
        <p:spPr>
          <a:xfrm>
            <a:off x="985323" y="2524714"/>
            <a:ext cx="7553812" cy="132993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400"/>
              <a:buNone/>
            </a:pPr>
            <a:r>
              <a:rPr lang="en-US"/>
              <a:t>Những nguyên tắc cơ bản của Big Data</a:t>
            </a:r>
            <a:endParaRPr/>
          </a:p>
        </p:txBody>
      </p:sp>
      <p:sp>
        <p:nvSpPr>
          <p:cNvPr id="84" name="Google Shape;84;p2"/>
          <p:cNvSpPr txBox="1"/>
          <p:nvPr>
            <p:ph idx="2" type="body"/>
          </p:nvPr>
        </p:nvSpPr>
        <p:spPr>
          <a:xfrm>
            <a:off x="985323" y="2066881"/>
            <a:ext cx="7553812" cy="310896"/>
          </a:xfrm>
          <a:prstGeom prst="rect">
            <a:avLst/>
          </a:prstGeom>
          <a:noFill/>
          <a:ln>
            <a:noFill/>
          </a:ln>
        </p:spPr>
        <p:txBody>
          <a:bodyPr anchorCtr="0" anchor="ctr" bIns="4570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Chương 2.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20"/>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Ứng dụng và xử lý Big Data</a:t>
            </a:r>
            <a:endParaRPr/>
          </a:p>
        </p:txBody>
      </p:sp>
      <p:sp>
        <p:nvSpPr>
          <p:cNvPr id="516" name="Google Shape;516;p2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Nhiều chu kỳ MapReduce</a:t>
            </a:r>
            <a:endParaRPr/>
          </a:p>
        </p:txBody>
      </p:sp>
      <p:sp>
        <p:nvSpPr>
          <p:cNvPr id="517" name="Google Shape;517;p2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518" name="Google Shape;518;p2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Thông thường để có được bất kỳ kết quả thú vị nào, một công việc phải trải qua nhiều chu kỳ Map và Reduce</a:t>
            </a:r>
            <a:endParaRPr/>
          </a:p>
          <a:p>
            <a:pPr indent="-177800" lvl="0" marL="177800" rtl="0" algn="l">
              <a:lnSpc>
                <a:spcPct val="128571"/>
              </a:lnSpc>
              <a:spcBef>
                <a:spcPts val="1000"/>
              </a:spcBef>
              <a:spcAft>
                <a:spcPts val="0"/>
              </a:spcAft>
              <a:buClr>
                <a:srgbClr val="262626"/>
              </a:buClr>
              <a:buSzPts val="1400"/>
              <a:buFont typeface="Arial"/>
              <a:buChar char="•"/>
            </a:pPr>
            <a:r>
              <a:rPr lang="en-US"/>
              <a:t>Trong mỗi giai đoạn thu nhỏ Map, chúng tôi đã thấy đĩa đọc và ghi giữa trình mapper và trình reducer</a:t>
            </a:r>
            <a:endParaRPr/>
          </a:p>
          <a:p>
            <a:pPr indent="-177800" lvl="0" marL="177800" rtl="0" algn="l">
              <a:lnSpc>
                <a:spcPct val="128571"/>
              </a:lnSpc>
              <a:spcBef>
                <a:spcPts val="1000"/>
              </a:spcBef>
              <a:spcAft>
                <a:spcPts val="0"/>
              </a:spcAft>
              <a:buClr>
                <a:srgbClr val="262626"/>
              </a:buClr>
              <a:buSzPts val="1400"/>
              <a:buFont typeface="Arial"/>
              <a:buChar char="•"/>
            </a:pPr>
            <a:r>
              <a:rPr lang="en-US"/>
              <a:t>Ở giữa các giai đoạn, mỗi kết quả ngay lập tức được ghi vào đĩa và đọc ghi lại ở giai đoạn tiếp theo</a:t>
            </a:r>
            <a:endParaRPr/>
          </a:p>
          <a:p>
            <a:pPr indent="-177800" lvl="0" marL="177800" rtl="0" algn="l">
              <a:lnSpc>
                <a:spcPct val="128571"/>
              </a:lnSpc>
              <a:spcBef>
                <a:spcPts val="1000"/>
              </a:spcBef>
              <a:spcAft>
                <a:spcPts val="0"/>
              </a:spcAft>
              <a:buClr>
                <a:srgbClr val="262626"/>
              </a:buClr>
              <a:buSzPts val="1400"/>
              <a:buFont typeface="Arial"/>
              <a:buChar char="•"/>
            </a:pPr>
            <a:r>
              <a:rPr lang="en-US"/>
              <a:t>Đĩa I/O rất Đắt</a:t>
            </a:r>
            <a:endParaRPr/>
          </a:p>
        </p:txBody>
      </p:sp>
      <p:grpSp>
        <p:nvGrpSpPr>
          <p:cNvPr id="519" name="Google Shape;519;p20"/>
          <p:cNvGrpSpPr/>
          <p:nvPr/>
        </p:nvGrpSpPr>
        <p:grpSpPr>
          <a:xfrm>
            <a:off x="1043271" y="3848820"/>
            <a:ext cx="7781729" cy="2175221"/>
            <a:chOff x="686910" y="3737609"/>
            <a:chExt cx="7781729" cy="2175221"/>
          </a:xfrm>
        </p:grpSpPr>
        <p:sp>
          <p:nvSpPr>
            <p:cNvPr id="520" name="Google Shape;520;p20"/>
            <p:cNvSpPr/>
            <p:nvPr/>
          </p:nvSpPr>
          <p:spPr>
            <a:xfrm>
              <a:off x="686910" y="4394644"/>
              <a:ext cx="781688" cy="861151"/>
            </a:xfrm>
            <a:prstGeom prst="can">
              <a:avLst>
                <a:gd fmla="val 25000" name="adj"/>
              </a:avLst>
            </a:prstGeom>
            <a:solidFill>
              <a:srgbClr val="779FDB"/>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1" name="Google Shape;521;p20"/>
            <p:cNvSpPr/>
            <p:nvPr/>
          </p:nvSpPr>
          <p:spPr>
            <a:xfrm>
              <a:off x="3099540" y="4394644"/>
              <a:ext cx="781688" cy="861151"/>
            </a:xfrm>
            <a:prstGeom prst="can">
              <a:avLst>
                <a:gd fmla="val 25000" name="adj"/>
              </a:avLst>
            </a:prstGeom>
            <a:solidFill>
              <a:srgbClr val="7B97C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2" name="Google Shape;522;p20"/>
            <p:cNvSpPr/>
            <p:nvPr/>
          </p:nvSpPr>
          <p:spPr>
            <a:xfrm>
              <a:off x="5512170" y="4394644"/>
              <a:ext cx="781688" cy="861151"/>
            </a:xfrm>
            <a:prstGeom prst="can">
              <a:avLst>
                <a:gd fmla="val 25000" name="adj"/>
              </a:avLst>
            </a:prstGeom>
            <a:solidFill>
              <a:srgbClr val="C3CCE7"/>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3" name="Google Shape;523;p20"/>
            <p:cNvSpPr/>
            <p:nvPr/>
          </p:nvSpPr>
          <p:spPr>
            <a:xfrm>
              <a:off x="1830162" y="3737609"/>
              <a:ext cx="919549" cy="2175221"/>
            </a:xfrm>
            <a:prstGeom prst="roundRect">
              <a:avLst>
                <a:gd fmla="val 16667"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Map</a:t>
              </a:r>
              <a:endParaRPr/>
            </a:p>
            <a:p>
              <a:pPr indent="0" lvl="0" marL="0" marR="0" rtl="0" algn="ctr">
                <a:spcBef>
                  <a:spcPts val="0"/>
                </a:spcBef>
                <a:spcAft>
                  <a:spcPts val="0"/>
                </a:spcAft>
                <a:buNone/>
              </a:pPr>
              <a:r>
                <a:rPr lang="en-US" sz="1200">
                  <a:solidFill>
                    <a:srgbClr val="0043B2"/>
                  </a:solidFill>
                  <a:latin typeface="Arial"/>
                  <a:ea typeface="Arial"/>
                  <a:cs typeface="Arial"/>
                  <a:sym typeface="Arial"/>
                </a:rPr>
                <a:t>Reduce</a:t>
              </a:r>
              <a:endParaRPr/>
            </a:p>
            <a:p>
              <a:pPr indent="0" lvl="0" marL="0" marR="0" rtl="0" algn="ctr">
                <a:spcBef>
                  <a:spcPts val="0"/>
                </a:spcBef>
                <a:spcAft>
                  <a:spcPts val="0"/>
                </a:spcAft>
                <a:buNone/>
              </a:pPr>
              <a:r>
                <a:rPr lang="en-US" sz="1200">
                  <a:solidFill>
                    <a:srgbClr val="0043B2"/>
                  </a:solidFill>
                  <a:latin typeface="Arial"/>
                  <a:ea typeface="Arial"/>
                  <a:cs typeface="Arial"/>
                  <a:sym typeface="Arial"/>
                </a:rPr>
                <a:t>Giai đoạn 1</a:t>
              </a:r>
              <a:endParaRPr sz="1200">
                <a:solidFill>
                  <a:srgbClr val="0043B2"/>
                </a:solidFill>
                <a:latin typeface="Arial"/>
                <a:ea typeface="Arial"/>
                <a:cs typeface="Arial"/>
                <a:sym typeface="Arial"/>
              </a:endParaRPr>
            </a:p>
          </p:txBody>
        </p:sp>
        <p:sp>
          <p:nvSpPr>
            <p:cNvPr id="524" name="Google Shape;524;p20"/>
            <p:cNvSpPr/>
            <p:nvPr/>
          </p:nvSpPr>
          <p:spPr>
            <a:xfrm>
              <a:off x="4231057" y="3737609"/>
              <a:ext cx="919549" cy="2175221"/>
            </a:xfrm>
            <a:prstGeom prst="roundRect">
              <a:avLst>
                <a:gd fmla="val 16667"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Map</a:t>
              </a:r>
              <a:endParaRPr/>
            </a:p>
            <a:p>
              <a:pPr indent="0" lvl="0" marL="0" marR="0" rtl="0" algn="ctr">
                <a:spcBef>
                  <a:spcPts val="0"/>
                </a:spcBef>
                <a:spcAft>
                  <a:spcPts val="0"/>
                </a:spcAft>
                <a:buNone/>
              </a:pPr>
              <a:r>
                <a:rPr lang="en-US" sz="1200">
                  <a:solidFill>
                    <a:srgbClr val="0043B2"/>
                  </a:solidFill>
                  <a:latin typeface="Arial"/>
                  <a:ea typeface="Arial"/>
                  <a:cs typeface="Arial"/>
                  <a:sym typeface="Arial"/>
                </a:rPr>
                <a:t>Reduce</a:t>
              </a:r>
              <a:endParaRPr/>
            </a:p>
            <a:p>
              <a:pPr indent="0" lvl="0" marL="0" marR="0" rtl="0" algn="ctr">
                <a:spcBef>
                  <a:spcPts val="0"/>
                </a:spcBef>
                <a:spcAft>
                  <a:spcPts val="0"/>
                </a:spcAft>
                <a:buNone/>
              </a:pPr>
              <a:r>
                <a:rPr lang="en-US" sz="1200">
                  <a:solidFill>
                    <a:srgbClr val="0043B2"/>
                  </a:solidFill>
                  <a:latin typeface="Arial"/>
                  <a:ea typeface="Arial"/>
                  <a:cs typeface="Arial"/>
                  <a:sym typeface="Arial"/>
                </a:rPr>
                <a:t>Giai đoạn 2</a:t>
              </a:r>
              <a:endParaRPr sz="1200">
                <a:solidFill>
                  <a:srgbClr val="0043B2"/>
                </a:solidFill>
                <a:latin typeface="Arial"/>
                <a:ea typeface="Arial"/>
                <a:cs typeface="Arial"/>
                <a:sym typeface="Arial"/>
              </a:endParaRPr>
            </a:p>
          </p:txBody>
        </p:sp>
        <p:sp>
          <p:nvSpPr>
            <p:cNvPr id="525" name="Google Shape;525;p20"/>
            <p:cNvSpPr/>
            <p:nvPr/>
          </p:nvSpPr>
          <p:spPr>
            <a:xfrm>
              <a:off x="7458617" y="3737609"/>
              <a:ext cx="919549" cy="2175221"/>
            </a:xfrm>
            <a:prstGeom prst="roundRect">
              <a:avLst>
                <a:gd fmla="val 16667"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Map</a:t>
              </a:r>
              <a:endParaRPr/>
            </a:p>
            <a:p>
              <a:pPr indent="0" lvl="0" marL="0" marR="0" rtl="0" algn="ctr">
                <a:spcBef>
                  <a:spcPts val="0"/>
                </a:spcBef>
                <a:spcAft>
                  <a:spcPts val="0"/>
                </a:spcAft>
                <a:buNone/>
              </a:pPr>
              <a:r>
                <a:rPr lang="en-US" sz="1200">
                  <a:solidFill>
                    <a:srgbClr val="0043B2"/>
                  </a:solidFill>
                  <a:latin typeface="Arial"/>
                  <a:ea typeface="Arial"/>
                  <a:cs typeface="Arial"/>
                  <a:sym typeface="Arial"/>
                </a:rPr>
                <a:t>Reduce</a:t>
              </a:r>
              <a:endParaRPr/>
            </a:p>
            <a:p>
              <a:pPr indent="0" lvl="0" marL="0" marR="0" rtl="0" algn="ctr">
                <a:spcBef>
                  <a:spcPts val="0"/>
                </a:spcBef>
                <a:spcAft>
                  <a:spcPts val="0"/>
                </a:spcAft>
                <a:buNone/>
              </a:pPr>
              <a:r>
                <a:rPr lang="en-US" sz="1200">
                  <a:solidFill>
                    <a:srgbClr val="0043B2"/>
                  </a:solidFill>
                  <a:latin typeface="Arial"/>
                  <a:ea typeface="Arial"/>
                  <a:cs typeface="Arial"/>
                  <a:sym typeface="Arial"/>
                </a:rPr>
                <a:t>Giai đoạn N</a:t>
              </a:r>
              <a:endParaRPr sz="1200">
                <a:solidFill>
                  <a:srgbClr val="0043B2"/>
                </a:solidFill>
                <a:latin typeface="Arial"/>
                <a:ea typeface="Arial"/>
                <a:cs typeface="Arial"/>
                <a:sym typeface="Arial"/>
              </a:endParaRPr>
            </a:p>
          </p:txBody>
        </p:sp>
        <p:grpSp>
          <p:nvGrpSpPr>
            <p:cNvPr id="526" name="Google Shape;526;p20"/>
            <p:cNvGrpSpPr/>
            <p:nvPr/>
          </p:nvGrpSpPr>
          <p:grpSpPr>
            <a:xfrm>
              <a:off x="1507128" y="4722303"/>
              <a:ext cx="5096105" cy="290514"/>
              <a:chOff x="2292885" y="4767660"/>
              <a:chExt cx="5096105" cy="290514"/>
            </a:xfrm>
          </p:grpSpPr>
          <p:sp>
            <p:nvSpPr>
              <p:cNvPr id="527" name="Google Shape;527;p20"/>
              <p:cNvSpPr/>
              <p:nvPr/>
            </p:nvSpPr>
            <p:spPr>
              <a:xfrm>
                <a:off x="2292885" y="4767660"/>
                <a:ext cx="272769" cy="290514"/>
              </a:xfrm>
              <a:prstGeom prst="rightArrow">
                <a:avLst>
                  <a:gd fmla="val 27878" name="adj1"/>
                  <a:gd fmla="val 53492" name="adj2"/>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8" name="Google Shape;528;p20"/>
              <p:cNvSpPr/>
              <p:nvPr/>
            </p:nvSpPr>
            <p:spPr>
              <a:xfrm>
                <a:off x="3587657" y="4767660"/>
                <a:ext cx="272769" cy="290514"/>
              </a:xfrm>
              <a:prstGeom prst="rightArrow">
                <a:avLst>
                  <a:gd fmla="val 27878" name="adj1"/>
                  <a:gd fmla="val 53492" name="adj2"/>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9" name="Google Shape;529;p20"/>
              <p:cNvSpPr/>
              <p:nvPr/>
            </p:nvSpPr>
            <p:spPr>
              <a:xfrm>
                <a:off x="4691856" y="4767660"/>
                <a:ext cx="272769" cy="290514"/>
              </a:xfrm>
              <a:prstGeom prst="rightArrow">
                <a:avLst>
                  <a:gd fmla="val 27878" name="adj1"/>
                  <a:gd fmla="val 53492" name="adj2"/>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0" name="Google Shape;530;p20"/>
              <p:cNvSpPr/>
              <p:nvPr/>
            </p:nvSpPr>
            <p:spPr>
              <a:xfrm>
                <a:off x="5988552" y="4767660"/>
                <a:ext cx="272769" cy="290514"/>
              </a:xfrm>
              <a:prstGeom prst="rightArrow">
                <a:avLst>
                  <a:gd fmla="val 27878" name="adj1"/>
                  <a:gd fmla="val 53492" name="adj2"/>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1" name="Google Shape;531;p20"/>
              <p:cNvSpPr/>
              <p:nvPr/>
            </p:nvSpPr>
            <p:spPr>
              <a:xfrm>
                <a:off x="7116221" y="4767660"/>
                <a:ext cx="272769" cy="290514"/>
              </a:xfrm>
              <a:prstGeom prst="rightArrow">
                <a:avLst>
                  <a:gd fmla="val 27878" name="adj1"/>
                  <a:gd fmla="val 53492" name="adj2"/>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32" name="Google Shape;532;p20"/>
            <p:cNvSpPr txBox="1"/>
            <p:nvPr/>
          </p:nvSpPr>
          <p:spPr>
            <a:xfrm>
              <a:off x="6639839" y="4337582"/>
              <a:ext cx="182880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7B97CF"/>
                  </a:solidFill>
                  <a:latin typeface="Arial"/>
                  <a:ea typeface="Arial"/>
                  <a:cs typeface="Arial"/>
                  <a:sym typeface="Arial"/>
                </a:rPr>
                <a:t>. .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21"/>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Ứng dụng và xử lý Big Data</a:t>
            </a:r>
            <a:endParaRPr/>
          </a:p>
        </p:txBody>
      </p:sp>
      <p:sp>
        <p:nvSpPr>
          <p:cNvPr id="539" name="Google Shape;539;p2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MapReduce - Word Count</a:t>
            </a:r>
            <a:endParaRPr/>
          </a:p>
        </p:txBody>
      </p:sp>
      <p:sp>
        <p:nvSpPr>
          <p:cNvPr id="540" name="Google Shape;540;p2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541" name="Google Shape;541;p21"/>
          <p:cNvSpPr txBox="1"/>
          <p:nvPr>
            <p:ph idx="4" type="body"/>
          </p:nvPr>
        </p:nvSpPr>
        <p:spPr>
          <a:xfrm>
            <a:off x="535872" y="2226568"/>
            <a:ext cx="264353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Giai đoạn Map</a:t>
            </a:r>
            <a:endParaRPr/>
          </a:p>
          <a:p>
            <a:pPr indent="-182563" lvl="1" marL="360363" rtl="0" algn="l">
              <a:lnSpc>
                <a:spcPct val="138461"/>
              </a:lnSpc>
              <a:spcBef>
                <a:spcPts val="500"/>
              </a:spcBef>
              <a:spcAft>
                <a:spcPts val="0"/>
              </a:spcAft>
              <a:buClr>
                <a:srgbClr val="262626"/>
              </a:buClr>
              <a:buSzPts val="1040"/>
              <a:buChar char="•"/>
            </a:pPr>
            <a:r>
              <a:rPr lang="en-US"/>
              <a:t>Đọc văn bản từ nguồn đầu vào</a:t>
            </a:r>
            <a:endParaRPr/>
          </a:p>
          <a:p>
            <a:pPr indent="-182563" lvl="1" marL="360363" rtl="0" algn="l">
              <a:lnSpc>
                <a:spcPct val="138461"/>
              </a:lnSpc>
              <a:spcBef>
                <a:spcPts val="500"/>
              </a:spcBef>
              <a:spcAft>
                <a:spcPts val="0"/>
              </a:spcAft>
              <a:buClr>
                <a:srgbClr val="262626"/>
              </a:buClr>
              <a:buSzPts val="1040"/>
              <a:buChar char="•"/>
            </a:pPr>
            <a:r>
              <a:rPr lang="en-US"/>
              <a:t>Tạo khóa: cặp giá trị</a:t>
            </a:r>
            <a:endParaRPr/>
          </a:p>
          <a:p>
            <a:pPr indent="-182563" lvl="1" marL="360363" rtl="0" algn="l">
              <a:lnSpc>
                <a:spcPct val="138461"/>
              </a:lnSpc>
              <a:spcBef>
                <a:spcPts val="500"/>
              </a:spcBef>
              <a:spcAft>
                <a:spcPts val="0"/>
              </a:spcAft>
              <a:buClr>
                <a:srgbClr val="262626"/>
              </a:buClr>
              <a:buSzPts val="1040"/>
              <a:buChar char="•"/>
            </a:pPr>
            <a:r>
              <a:rPr lang="en-US"/>
              <a:t>Chìa khóa là mỗi từ</a:t>
            </a:r>
            <a:endParaRPr/>
          </a:p>
          <a:p>
            <a:pPr indent="-182563" lvl="1" marL="360363" rtl="0" algn="l">
              <a:lnSpc>
                <a:spcPct val="138461"/>
              </a:lnSpc>
              <a:spcBef>
                <a:spcPts val="500"/>
              </a:spcBef>
              <a:spcAft>
                <a:spcPts val="0"/>
              </a:spcAft>
              <a:buClr>
                <a:srgbClr val="262626"/>
              </a:buClr>
              <a:buSzPts val="1040"/>
              <a:buChar char="•"/>
            </a:pPr>
            <a:r>
              <a:rPr lang="en-US"/>
              <a:t>Giá trị không đổi 1</a:t>
            </a:r>
            <a:endParaRPr/>
          </a:p>
        </p:txBody>
      </p:sp>
      <p:grpSp>
        <p:nvGrpSpPr>
          <p:cNvPr id="542" name="Google Shape;542;p21"/>
          <p:cNvGrpSpPr/>
          <p:nvPr/>
        </p:nvGrpSpPr>
        <p:grpSpPr>
          <a:xfrm>
            <a:off x="3003926" y="4639937"/>
            <a:ext cx="4042970" cy="1259485"/>
            <a:chOff x="4623967" y="2986407"/>
            <a:chExt cx="1690470" cy="2830193"/>
          </a:xfrm>
        </p:grpSpPr>
        <p:grpSp>
          <p:nvGrpSpPr>
            <p:cNvPr id="543" name="Google Shape;543;p21"/>
            <p:cNvGrpSpPr/>
            <p:nvPr/>
          </p:nvGrpSpPr>
          <p:grpSpPr>
            <a:xfrm>
              <a:off x="4623967" y="2986407"/>
              <a:ext cx="1690470" cy="2830193"/>
              <a:chOff x="3476207" y="3073287"/>
              <a:chExt cx="1469553" cy="2991177"/>
            </a:xfrm>
          </p:grpSpPr>
          <p:sp>
            <p:nvSpPr>
              <p:cNvPr id="544" name="Google Shape;544;p21"/>
              <p:cNvSpPr/>
              <p:nvPr/>
            </p:nvSpPr>
            <p:spPr>
              <a:xfrm>
                <a:off x="3758310" y="3073287"/>
                <a:ext cx="1187450" cy="2991177"/>
              </a:xfrm>
              <a:prstGeom prst="roundRect">
                <a:avLst>
                  <a:gd fmla="val 704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5" name="Google Shape;545;p21"/>
              <p:cNvSpPr/>
              <p:nvPr/>
            </p:nvSpPr>
            <p:spPr>
              <a:xfrm>
                <a:off x="3476207" y="3737593"/>
                <a:ext cx="328943" cy="1628467"/>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Mapper</a:t>
                </a:r>
                <a:endParaRPr sz="1400">
                  <a:solidFill>
                    <a:srgbClr val="0043B2"/>
                  </a:solidFill>
                  <a:latin typeface="Arial"/>
                  <a:ea typeface="Arial"/>
                  <a:cs typeface="Arial"/>
                  <a:sym typeface="Arial"/>
                </a:endParaRPr>
              </a:p>
            </p:txBody>
          </p:sp>
        </p:grpSp>
        <p:sp>
          <p:nvSpPr>
            <p:cNvPr id="546" name="Google Shape;546;p21"/>
            <p:cNvSpPr/>
            <p:nvPr/>
          </p:nvSpPr>
          <p:spPr>
            <a:xfrm rot="5400000">
              <a:off x="4378730" y="4498424"/>
              <a:ext cx="1819129" cy="308065"/>
            </a:xfrm>
            <a:prstGeom prst="homePlate">
              <a:avLst>
                <a:gd fmla="val 36048" name="adj"/>
              </a:avLst>
            </a:prstGeom>
            <a:solidFill>
              <a:srgbClr val="E9F2FC"/>
            </a:solidFill>
            <a:ln cap="flat" cmpd="sng" w="12700">
              <a:solidFill>
                <a:srgbClr val="0043B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1"/>
            <p:cNvSpPr txBox="1"/>
            <p:nvPr/>
          </p:nvSpPr>
          <p:spPr>
            <a:xfrm>
              <a:off x="5134257" y="3742868"/>
              <a:ext cx="308065" cy="176360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Mapper 1</a:t>
              </a:r>
              <a:endParaRPr/>
            </a:p>
          </p:txBody>
        </p:sp>
        <p:sp>
          <p:nvSpPr>
            <p:cNvPr id="548" name="Google Shape;548;p21"/>
            <p:cNvSpPr/>
            <p:nvPr/>
          </p:nvSpPr>
          <p:spPr>
            <a:xfrm rot="5400000">
              <a:off x="5065055" y="4498424"/>
              <a:ext cx="1819129" cy="308065"/>
            </a:xfrm>
            <a:prstGeom prst="homePlate">
              <a:avLst>
                <a:gd fmla="val 36048" name="adj"/>
              </a:avLst>
            </a:prstGeom>
            <a:solidFill>
              <a:srgbClr val="E9F2FC"/>
            </a:solidFill>
            <a:ln cap="flat" cmpd="sng" w="12700">
              <a:solidFill>
                <a:srgbClr val="0043B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1"/>
            <p:cNvSpPr txBox="1"/>
            <p:nvPr/>
          </p:nvSpPr>
          <p:spPr>
            <a:xfrm>
              <a:off x="5820582" y="3742868"/>
              <a:ext cx="308065" cy="176360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Mapper 2</a:t>
              </a:r>
              <a:endParaRPr/>
            </a:p>
          </p:txBody>
        </p:sp>
      </p:grpSp>
      <p:grpSp>
        <p:nvGrpSpPr>
          <p:cNvPr id="550" name="Google Shape;550;p21"/>
          <p:cNvGrpSpPr/>
          <p:nvPr/>
        </p:nvGrpSpPr>
        <p:grpSpPr>
          <a:xfrm>
            <a:off x="3003925" y="2955493"/>
            <a:ext cx="4042975" cy="1520519"/>
            <a:chOff x="2925798" y="2986407"/>
            <a:chExt cx="1690472" cy="2830193"/>
          </a:xfrm>
        </p:grpSpPr>
        <p:grpSp>
          <p:nvGrpSpPr>
            <p:cNvPr id="551" name="Google Shape;551;p21"/>
            <p:cNvGrpSpPr/>
            <p:nvPr/>
          </p:nvGrpSpPr>
          <p:grpSpPr>
            <a:xfrm>
              <a:off x="2925798" y="2986407"/>
              <a:ext cx="1690472" cy="2830193"/>
              <a:chOff x="3476206" y="3073287"/>
              <a:chExt cx="1469554" cy="2991177"/>
            </a:xfrm>
          </p:grpSpPr>
          <p:sp>
            <p:nvSpPr>
              <p:cNvPr id="552" name="Google Shape;552;p21"/>
              <p:cNvSpPr/>
              <p:nvPr/>
            </p:nvSpPr>
            <p:spPr>
              <a:xfrm>
                <a:off x="3758310" y="3073287"/>
                <a:ext cx="1187450" cy="2991177"/>
              </a:xfrm>
              <a:prstGeom prst="roundRect">
                <a:avLst>
                  <a:gd fmla="val 704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3" name="Google Shape;553;p21"/>
              <p:cNvSpPr/>
              <p:nvPr/>
            </p:nvSpPr>
            <p:spPr>
              <a:xfrm>
                <a:off x="3476206" y="3902621"/>
                <a:ext cx="328943" cy="1487805"/>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Văn bản đầu vào</a:t>
                </a:r>
                <a:endParaRPr sz="1400">
                  <a:solidFill>
                    <a:srgbClr val="0043B2"/>
                  </a:solidFill>
                  <a:latin typeface="Arial"/>
                  <a:ea typeface="Arial"/>
                  <a:cs typeface="Arial"/>
                  <a:sym typeface="Arial"/>
                </a:endParaRPr>
              </a:p>
            </p:txBody>
          </p:sp>
        </p:grpSp>
        <p:sp>
          <p:nvSpPr>
            <p:cNvPr id="554" name="Google Shape;554;p21"/>
            <p:cNvSpPr/>
            <p:nvPr/>
          </p:nvSpPr>
          <p:spPr>
            <a:xfrm>
              <a:off x="3354028" y="3225440"/>
              <a:ext cx="1158521" cy="870053"/>
            </a:xfrm>
            <a:prstGeom prst="roundRect">
              <a:avLst>
                <a:gd fmla="val 6425" name="adj"/>
              </a:avLst>
            </a:prstGeom>
            <a:solidFill>
              <a:srgbClr val="E6E6E6"/>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The man sat on the mat the apple is the best the cat hit</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The map job is the one or HDFS files</a:t>
              </a:r>
              <a:endParaRPr/>
            </a:p>
          </p:txBody>
        </p:sp>
        <p:grpSp>
          <p:nvGrpSpPr>
            <p:cNvPr id="555" name="Google Shape;555;p21"/>
            <p:cNvGrpSpPr/>
            <p:nvPr/>
          </p:nvGrpSpPr>
          <p:grpSpPr>
            <a:xfrm>
              <a:off x="3688411" y="4122203"/>
              <a:ext cx="457200" cy="546765"/>
              <a:chOff x="3702050" y="4125251"/>
              <a:chExt cx="457200" cy="546765"/>
            </a:xfrm>
          </p:grpSpPr>
          <p:cxnSp>
            <p:nvCxnSpPr>
              <p:cNvPr id="556" name="Google Shape;556;p21"/>
              <p:cNvCxnSpPr/>
              <p:nvPr/>
            </p:nvCxnSpPr>
            <p:spPr>
              <a:xfrm>
                <a:off x="3702050" y="4125251"/>
                <a:ext cx="0" cy="546765"/>
              </a:xfrm>
              <a:prstGeom prst="straightConnector1">
                <a:avLst/>
              </a:prstGeom>
              <a:noFill/>
              <a:ln cap="flat" cmpd="sng" w="19050">
                <a:solidFill>
                  <a:srgbClr val="0043B2"/>
                </a:solidFill>
                <a:prstDash val="solid"/>
                <a:miter lim="800000"/>
                <a:headEnd len="sm" w="sm" type="none"/>
                <a:tailEnd len="med" w="med" type="triangle"/>
              </a:ln>
            </p:spPr>
          </p:cxnSp>
          <p:cxnSp>
            <p:nvCxnSpPr>
              <p:cNvPr id="557" name="Google Shape;557;p21"/>
              <p:cNvCxnSpPr/>
              <p:nvPr/>
            </p:nvCxnSpPr>
            <p:spPr>
              <a:xfrm>
                <a:off x="4159250" y="4125251"/>
                <a:ext cx="0" cy="546765"/>
              </a:xfrm>
              <a:prstGeom prst="straightConnector1">
                <a:avLst/>
              </a:prstGeom>
              <a:noFill/>
              <a:ln cap="flat" cmpd="sng" w="19050">
                <a:solidFill>
                  <a:srgbClr val="0043B2"/>
                </a:solidFill>
                <a:prstDash val="solid"/>
                <a:miter lim="800000"/>
                <a:headEnd len="sm" w="sm" type="none"/>
                <a:tailEnd len="med" w="med" type="triangle"/>
              </a:ln>
            </p:spPr>
          </p:cxnSp>
        </p:grpSp>
        <p:sp>
          <p:nvSpPr>
            <p:cNvPr id="558" name="Google Shape;558;p21"/>
            <p:cNvSpPr/>
            <p:nvPr/>
          </p:nvSpPr>
          <p:spPr>
            <a:xfrm>
              <a:off x="3354029" y="4668969"/>
              <a:ext cx="472195" cy="871992"/>
            </a:xfrm>
            <a:prstGeom prst="roundRect">
              <a:avLst>
                <a:gd fmla="val 16667" name="adj"/>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Input Split 1</a:t>
              </a:r>
              <a:endParaRPr/>
            </a:p>
          </p:txBody>
        </p:sp>
        <p:sp>
          <p:nvSpPr>
            <p:cNvPr id="559" name="Google Shape;559;p21"/>
            <p:cNvSpPr/>
            <p:nvPr/>
          </p:nvSpPr>
          <p:spPr>
            <a:xfrm>
              <a:off x="4040354" y="4668969"/>
              <a:ext cx="472195" cy="871992"/>
            </a:xfrm>
            <a:prstGeom prst="roundRect">
              <a:avLst>
                <a:gd fmla="val 16667" name="adj"/>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Input Split 2</a:t>
              </a:r>
              <a:endParaRPr/>
            </a:p>
          </p:txBody>
        </p:sp>
      </p:grpSp>
      <p:grpSp>
        <p:nvGrpSpPr>
          <p:cNvPr id="560" name="Google Shape;560;p21"/>
          <p:cNvGrpSpPr/>
          <p:nvPr/>
        </p:nvGrpSpPr>
        <p:grpSpPr>
          <a:xfrm>
            <a:off x="7610347" y="2955493"/>
            <a:ext cx="1457325" cy="1074649"/>
            <a:chOff x="-1356139" y="2458490"/>
            <a:chExt cx="1457325" cy="1417384"/>
          </a:xfrm>
        </p:grpSpPr>
        <p:sp>
          <p:nvSpPr>
            <p:cNvPr id="561" name="Google Shape;561;p21"/>
            <p:cNvSpPr/>
            <p:nvPr/>
          </p:nvSpPr>
          <p:spPr>
            <a:xfrm>
              <a:off x="-1356139" y="2458491"/>
              <a:ext cx="1021080"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the</a:t>
              </a:r>
              <a:endParaRPr sz="1400">
                <a:solidFill>
                  <a:srgbClr val="0043B2"/>
                </a:solidFill>
                <a:latin typeface="Arial"/>
                <a:ea typeface="Arial"/>
                <a:cs typeface="Arial"/>
                <a:sym typeface="Arial"/>
              </a:endParaRPr>
            </a:p>
          </p:txBody>
        </p:sp>
        <p:sp>
          <p:nvSpPr>
            <p:cNvPr id="562" name="Google Shape;562;p21"/>
            <p:cNvSpPr/>
            <p:nvPr/>
          </p:nvSpPr>
          <p:spPr>
            <a:xfrm>
              <a:off x="-340162" y="2458490"/>
              <a:ext cx="441348"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sp>
          <p:nvSpPr>
            <p:cNvPr id="563" name="Google Shape;563;p21"/>
            <p:cNvSpPr/>
            <p:nvPr/>
          </p:nvSpPr>
          <p:spPr>
            <a:xfrm>
              <a:off x="-1356139" y="2812837"/>
              <a:ext cx="1021080"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man</a:t>
              </a:r>
              <a:endParaRPr sz="1400">
                <a:solidFill>
                  <a:srgbClr val="0043B2"/>
                </a:solidFill>
                <a:latin typeface="Arial"/>
                <a:ea typeface="Arial"/>
                <a:cs typeface="Arial"/>
                <a:sym typeface="Arial"/>
              </a:endParaRPr>
            </a:p>
          </p:txBody>
        </p:sp>
        <p:sp>
          <p:nvSpPr>
            <p:cNvPr id="564" name="Google Shape;564;p21"/>
            <p:cNvSpPr/>
            <p:nvPr/>
          </p:nvSpPr>
          <p:spPr>
            <a:xfrm>
              <a:off x="-340162" y="2812836"/>
              <a:ext cx="441348"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sp>
          <p:nvSpPr>
            <p:cNvPr id="565" name="Google Shape;565;p21"/>
            <p:cNvSpPr/>
            <p:nvPr/>
          </p:nvSpPr>
          <p:spPr>
            <a:xfrm>
              <a:off x="-1356139" y="3167183"/>
              <a:ext cx="1021080"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sat</a:t>
              </a:r>
              <a:endParaRPr sz="1400">
                <a:solidFill>
                  <a:srgbClr val="0043B2"/>
                </a:solidFill>
                <a:latin typeface="Arial"/>
                <a:ea typeface="Arial"/>
                <a:cs typeface="Arial"/>
                <a:sym typeface="Arial"/>
              </a:endParaRPr>
            </a:p>
          </p:txBody>
        </p:sp>
        <p:sp>
          <p:nvSpPr>
            <p:cNvPr id="566" name="Google Shape;566;p21"/>
            <p:cNvSpPr/>
            <p:nvPr/>
          </p:nvSpPr>
          <p:spPr>
            <a:xfrm>
              <a:off x="-340162" y="3167182"/>
              <a:ext cx="441348"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sp>
          <p:nvSpPr>
            <p:cNvPr id="567" name="Google Shape;567;p21"/>
            <p:cNvSpPr/>
            <p:nvPr/>
          </p:nvSpPr>
          <p:spPr>
            <a:xfrm>
              <a:off x="-1356139" y="3521527"/>
              <a:ext cx="1021080"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on</a:t>
              </a:r>
              <a:endParaRPr sz="1400">
                <a:solidFill>
                  <a:srgbClr val="0043B2"/>
                </a:solidFill>
                <a:latin typeface="Arial"/>
                <a:ea typeface="Arial"/>
                <a:cs typeface="Arial"/>
                <a:sym typeface="Arial"/>
              </a:endParaRPr>
            </a:p>
          </p:txBody>
        </p:sp>
        <p:sp>
          <p:nvSpPr>
            <p:cNvPr id="568" name="Google Shape;568;p21"/>
            <p:cNvSpPr/>
            <p:nvPr/>
          </p:nvSpPr>
          <p:spPr>
            <a:xfrm>
              <a:off x="-340162" y="3521526"/>
              <a:ext cx="441348"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grpSp>
      <p:grpSp>
        <p:nvGrpSpPr>
          <p:cNvPr id="569" name="Google Shape;569;p21"/>
          <p:cNvGrpSpPr/>
          <p:nvPr/>
        </p:nvGrpSpPr>
        <p:grpSpPr>
          <a:xfrm>
            <a:off x="7610347" y="4266678"/>
            <a:ext cx="1458747" cy="1604387"/>
            <a:chOff x="-1356139" y="2458490"/>
            <a:chExt cx="1458747" cy="2116070"/>
          </a:xfrm>
        </p:grpSpPr>
        <p:sp>
          <p:nvSpPr>
            <p:cNvPr id="570" name="Google Shape;570;p21"/>
            <p:cNvSpPr/>
            <p:nvPr/>
          </p:nvSpPr>
          <p:spPr>
            <a:xfrm>
              <a:off x="-1356139" y="2458491"/>
              <a:ext cx="1021080"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the</a:t>
              </a:r>
              <a:endParaRPr sz="1400">
                <a:solidFill>
                  <a:srgbClr val="0043B2"/>
                </a:solidFill>
                <a:latin typeface="Arial"/>
                <a:ea typeface="Arial"/>
                <a:cs typeface="Arial"/>
                <a:sym typeface="Arial"/>
              </a:endParaRPr>
            </a:p>
          </p:txBody>
        </p:sp>
        <p:sp>
          <p:nvSpPr>
            <p:cNvPr id="571" name="Google Shape;571;p21"/>
            <p:cNvSpPr/>
            <p:nvPr/>
          </p:nvSpPr>
          <p:spPr>
            <a:xfrm>
              <a:off x="-340162" y="2458490"/>
              <a:ext cx="441348"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sp>
          <p:nvSpPr>
            <p:cNvPr id="572" name="Google Shape;572;p21"/>
            <p:cNvSpPr/>
            <p:nvPr/>
          </p:nvSpPr>
          <p:spPr>
            <a:xfrm>
              <a:off x="-1356139" y="2812837"/>
              <a:ext cx="1021080"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map</a:t>
              </a:r>
              <a:endParaRPr sz="1400">
                <a:solidFill>
                  <a:srgbClr val="0043B2"/>
                </a:solidFill>
                <a:latin typeface="Arial"/>
                <a:ea typeface="Arial"/>
                <a:cs typeface="Arial"/>
                <a:sym typeface="Arial"/>
              </a:endParaRPr>
            </a:p>
          </p:txBody>
        </p:sp>
        <p:sp>
          <p:nvSpPr>
            <p:cNvPr id="573" name="Google Shape;573;p21"/>
            <p:cNvSpPr/>
            <p:nvPr/>
          </p:nvSpPr>
          <p:spPr>
            <a:xfrm>
              <a:off x="-340162" y="2812836"/>
              <a:ext cx="441348"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sp>
          <p:nvSpPr>
            <p:cNvPr id="574" name="Google Shape;574;p21"/>
            <p:cNvSpPr/>
            <p:nvPr/>
          </p:nvSpPr>
          <p:spPr>
            <a:xfrm>
              <a:off x="-1356139" y="3167183"/>
              <a:ext cx="1021080"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job</a:t>
              </a:r>
              <a:endParaRPr sz="1400">
                <a:solidFill>
                  <a:srgbClr val="0043B2"/>
                </a:solidFill>
                <a:latin typeface="Arial"/>
                <a:ea typeface="Arial"/>
                <a:cs typeface="Arial"/>
                <a:sym typeface="Arial"/>
              </a:endParaRPr>
            </a:p>
          </p:txBody>
        </p:sp>
        <p:sp>
          <p:nvSpPr>
            <p:cNvPr id="575" name="Google Shape;575;p21"/>
            <p:cNvSpPr/>
            <p:nvPr/>
          </p:nvSpPr>
          <p:spPr>
            <a:xfrm>
              <a:off x="-340162" y="3167182"/>
              <a:ext cx="441348"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sp>
          <p:nvSpPr>
            <p:cNvPr id="576" name="Google Shape;576;p21"/>
            <p:cNvSpPr/>
            <p:nvPr/>
          </p:nvSpPr>
          <p:spPr>
            <a:xfrm>
              <a:off x="-1354717" y="3521530"/>
              <a:ext cx="1021080"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is</a:t>
              </a:r>
              <a:endParaRPr sz="1400">
                <a:solidFill>
                  <a:srgbClr val="0043B2"/>
                </a:solidFill>
                <a:latin typeface="Arial"/>
                <a:ea typeface="Arial"/>
                <a:cs typeface="Arial"/>
                <a:sym typeface="Arial"/>
              </a:endParaRPr>
            </a:p>
          </p:txBody>
        </p:sp>
        <p:sp>
          <p:nvSpPr>
            <p:cNvPr id="577" name="Google Shape;577;p21"/>
            <p:cNvSpPr/>
            <p:nvPr/>
          </p:nvSpPr>
          <p:spPr>
            <a:xfrm>
              <a:off x="-338740" y="3521529"/>
              <a:ext cx="441348"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sp>
          <p:nvSpPr>
            <p:cNvPr id="578" name="Google Shape;578;p21"/>
            <p:cNvSpPr/>
            <p:nvPr/>
          </p:nvSpPr>
          <p:spPr>
            <a:xfrm>
              <a:off x="-1354717" y="3875873"/>
              <a:ext cx="1021080"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the</a:t>
              </a:r>
              <a:endParaRPr sz="1400">
                <a:solidFill>
                  <a:srgbClr val="0043B2"/>
                </a:solidFill>
                <a:latin typeface="Arial"/>
                <a:ea typeface="Arial"/>
                <a:cs typeface="Arial"/>
                <a:sym typeface="Arial"/>
              </a:endParaRPr>
            </a:p>
          </p:txBody>
        </p:sp>
        <p:sp>
          <p:nvSpPr>
            <p:cNvPr id="579" name="Google Shape;579;p21"/>
            <p:cNvSpPr/>
            <p:nvPr/>
          </p:nvSpPr>
          <p:spPr>
            <a:xfrm>
              <a:off x="-338740" y="3875873"/>
              <a:ext cx="441348"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sp>
          <p:nvSpPr>
            <p:cNvPr id="580" name="Google Shape;580;p21"/>
            <p:cNvSpPr/>
            <p:nvPr/>
          </p:nvSpPr>
          <p:spPr>
            <a:xfrm>
              <a:off x="-1354717" y="4220213"/>
              <a:ext cx="1021080"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one</a:t>
              </a:r>
              <a:endParaRPr sz="1400">
                <a:solidFill>
                  <a:srgbClr val="0043B2"/>
                </a:solidFill>
                <a:latin typeface="Arial"/>
                <a:ea typeface="Arial"/>
                <a:cs typeface="Arial"/>
                <a:sym typeface="Arial"/>
              </a:endParaRPr>
            </a:p>
          </p:txBody>
        </p:sp>
        <p:sp>
          <p:nvSpPr>
            <p:cNvPr id="581" name="Google Shape;581;p21"/>
            <p:cNvSpPr/>
            <p:nvPr/>
          </p:nvSpPr>
          <p:spPr>
            <a:xfrm>
              <a:off x="-338740" y="4220212"/>
              <a:ext cx="441348"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grpSp>
      <p:cxnSp>
        <p:nvCxnSpPr>
          <p:cNvPr id="582" name="Google Shape;582;p21"/>
          <p:cNvCxnSpPr>
            <a:stCxn id="548" idx="3"/>
            <a:endCxn id="574" idx="1"/>
          </p:cNvCxnSpPr>
          <p:nvPr/>
        </p:nvCxnSpPr>
        <p:spPr>
          <a:xfrm rot="-5400000">
            <a:off x="6498330" y="4674180"/>
            <a:ext cx="847800" cy="1376100"/>
          </a:xfrm>
          <a:prstGeom prst="bentConnector4">
            <a:avLst>
              <a:gd fmla="val -24740" name="adj1"/>
              <a:gd fmla="val 86630" name="adj2"/>
            </a:avLst>
          </a:prstGeom>
          <a:noFill/>
          <a:ln cap="flat" cmpd="sng" w="19050">
            <a:solidFill>
              <a:srgbClr val="0043B2"/>
            </a:solidFill>
            <a:prstDash val="solid"/>
            <a:miter lim="800000"/>
            <a:headEnd len="sm" w="sm" type="none"/>
            <a:tailEnd len="med" w="med" type="triangle"/>
          </a:ln>
        </p:spPr>
      </p:cxnSp>
      <p:cxnSp>
        <p:nvCxnSpPr>
          <p:cNvPr id="583" name="Google Shape;583;p21"/>
          <p:cNvCxnSpPr>
            <a:stCxn id="546" idx="3"/>
          </p:cNvCxnSpPr>
          <p:nvPr/>
        </p:nvCxnSpPr>
        <p:spPr>
          <a:xfrm rot="-5400000">
            <a:off x="4951098" y="3126780"/>
            <a:ext cx="2301000" cy="3017700"/>
          </a:xfrm>
          <a:prstGeom prst="bentConnector4">
            <a:avLst>
              <a:gd fmla="val -18537" name="adj1"/>
              <a:gd fmla="val 87319" name="adj2"/>
            </a:avLst>
          </a:prstGeom>
          <a:noFill/>
          <a:ln cap="flat" cmpd="sng" w="19050">
            <a:solidFill>
              <a:srgbClr val="0043B2"/>
            </a:solidFill>
            <a:prstDash val="solid"/>
            <a:miter lim="800000"/>
            <a:headEnd len="sm" w="sm" type="none"/>
            <a:tailEnd len="med" w="med" type="triangle"/>
          </a:ln>
        </p:spPr>
      </p:cxnSp>
      <p:cxnSp>
        <p:nvCxnSpPr>
          <p:cNvPr id="584" name="Google Shape;584;p21"/>
          <p:cNvCxnSpPr>
            <a:endCxn id="546" idx="1"/>
          </p:cNvCxnSpPr>
          <p:nvPr/>
        </p:nvCxnSpPr>
        <p:spPr>
          <a:xfrm>
            <a:off x="4592748" y="4329186"/>
            <a:ext cx="0" cy="647400"/>
          </a:xfrm>
          <a:prstGeom prst="straightConnector1">
            <a:avLst/>
          </a:prstGeom>
          <a:noFill/>
          <a:ln cap="flat" cmpd="sng" w="19050">
            <a:solidFill>
              <a:srgbClr val="0043B2"/>
            </a:solidFill>
            <a:prstDash val="solid"/>
            <a:miter lim="800000"/>
            <a:headEnd len="sm" w="sm" type="none"/>
            <a:tailEnd len="med" w="med" type="triangle"/>
          </a:ln>
        </p:spPr>
      </p:cxnSp>
      <p:cxnSp>
        <p:nvCxnSpPr>
          <p:cNvPr id="585" name="Google Shape;585;p21"/>
          <p:cNvCxnSpPr>
            <a:stCxn id="559" idx="2"/>
            <a:endCxn id="548" idx="1"/>
          </p:cNvCxnSpPr>
          <p:nvPr/>
        </p:nvCxnSpPr>
        <p:spPr>
          <a:xfrm>
            <a:off x="6234182" y="4327925"/>
            <a:ext cx="0" cy="648600"/>
          </a:xfrm>
          <a:prstGeom prst="straightConnector1">
            <a:avLst/>
          </a:prstGeom>
          <a:noFill/>
          <a:ln cap="flat" cmpd="sng" w="19050">
            <a:solidFill>
              <a:srgbClr val="0043B2"/>
            </a:solidFill>
            <a:prstDash val="solid"/>
            <a:miter lim="800000"/>
            <a:headEnd len="sm" w="sm"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22"/>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Ứng dụng và xử lý Big Data</a:t>
            </a:r>
            <a:endParaRPr/>
          </a:p>
        </p:txBody>
      </p:sp>
      <p:sp>
        <p:nvSpPr>
          <p:cNvPr id="592" name="Google Shape;592;p2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MapReduce – Số từ</a:t>
            </a:r>
            <a:endParaRPr/>
          </a:p>
        </p:txBody>
      </p:sp>
      <p:sp>
        <p:nvSpPr>
          <p:cNvPr id="593" name="Google Shape;593;p2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594" name="Google Shape;594;p22"/>
          <p:cNvSpPr txBox="1"/>
          <p:nvPr>
            <p:ph idx="4" type="body"/>
          </p:nvPr>
        </p:nvSpPr>
        <p:spPr>
          <a:xfrm>
            <a:off x="535872" y="2226568"/>
            <a:ext cx="354844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Giai đoạn Shuffle Sort</a:t>
            </a:r>
            <a:endParaRPr/>
          </a:p>
          <a:p>
            <a:pPr indent="-182563" lvl="1" marL="360363" rtl="0" algn="l">
              <a:lnSpc>
                <a:spcPct val="138461"/>
              </a:lnSpc>
              <a:spcBef>
                <a:spcPts val="500"/>
              </a:spcBef>
              <a:spcAft>
                <a:spcPts val="0"/>
              </a:spcAft>
              <a:buClr>
                <a:srgbClr val="262626"/>
              </a:buClr>
              <a:buSzPts val="1040"/>
              <a:buChar char="•"/>
            </a:pPr>
            <a:r>
              <a:rPr lang="en-US"/>
              <a:t>Kết quả của mỗi Mapper được sắp xếp theo khóa và được lưu trữ trên đĩa cục bộ</a:t>
            </a:r>
            <a:endParaRPr/>
          </a:p>
          <a:p>
            <a:pPr indent="-182563" lvl="1" marL="360363" rtl="0" algn="l">
              <a:lnSpc>
                <a:spcPct val="138461"/>
              </a:lnSpc>
              <a:spcBef>
                <a:spcPts val="500"/>
              </a:spcBef>
              <a:spcAft>
                <a:spcPts val="0"/>
              </a:spcAft>
              <a:buClr>
                <a:srgbClr val="262626"/>
              </a:buClr>
              <a:buSzPts val="1040"/>
              <a:buChar char="•"/>
            </a:pPr>
            <a:r>
              <a:rPr lang="en-US"/>
              <a:t>Theo tùy chọn, để có hiệu suất tốt hơn, khi các phím được sắp xếp, chúng có thể được tổng hợp</a:t>
            </a:r>
            <a:endParaRPr/>
          </a:p>
        </p:txBody>
      </p:sp>
      <p:grpSp>
        <p:nvGrpSpPr>
          <p:cNvPr id="595" name="Google Shape;595;p22"/>
          <p:cNvGrpSpPr/>
          <p:nvPr/>
        </p:nvGrpSpPr>
        <p:grpSpPr>
          <a:xfrm>
            <a:off x="3271200" y="3512469"/>
            <a:ext cx="6089843" cy="2830066"/>
            <a:chOff x="3271200" y="3512469"/>
            <a:chExt cx="6089843" cy="2830066"/>
          </a:xfrm>
        </p:grpSpPr>
        <p:sp>
          <p:nvSpPr>
            <p:cNvPr id="596" name="Google Shape;596;p22"/>
            <p:cNvSpPr/>
            <p:nvPr/>
          </p:nvSpPr>
          <p:spPr>
            <a:xfrm>
              <a:off x="3285311" y="3810848"/>
              <a:ext cx="1158520" cy="477892"/>
            </a:xfrm>
            <a:prstGeom prst="homePlate">
              <a:avLst>
                <a:gd fmla="val 36048"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Mapper 1</a:t>
              </a:r>
              <a:endParaRPr/>
            </a:p>
          </p:txBody>
        </p:sp>
        <p:sp>
          <p:nvSpPr>
            <p:cNvPr id="597" name="Google Shape;597;p22"/>
            <p:cNvSpPr/>
            <p:nvPr/>
          </p:nvSpPr>
          <p:spPr>
            <a:xfrm>
              <a:off x="3271200" y="5301396"/>
              <a:ext cx="1158520" cy="477892"/>
            </a:xfrm>
            <a:prstGeom prst="homePlate">
              <a:avLst>
                <a:gd fmla="val 30069"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Mapper 2</a:t>
              </a:r>
              <a:endParaRPr/>
            </a:p>
          </p:txBody>
        </p:sp>
        <p:grpSp>
          <p:nvGrpSpPr>
            <p:cNvPr id="598" name="Google Shape;598;p22"/>
            <p:cNvGrpSpPr/>
            <p:nvPr/>
          </p:nvGrpSpPr>
          <p:grpSpPr>
            <a:xfrm>
              <a:off x="4601563" y="3512469"/>
              <a:ext cx="974461" cy="1074651"/>
              <a:chOff x="1826564" y="4205997"/>
              <a:chExt cx="1458747" cy="1074651"/>
            </a:xfrm>
          </p:grpSpPr>
          <p:sp>
            <p:nvSpPr>
              <p:cNvPr id="599" name="Google Shape;599;p22"/>
              <p:cNvSpPr/>
              <p:nvPr/>
            </p:nvSpPr>
            <p:spPr>
              <a:xfrm>
                <a:off x="1826564" y="4205998"/>
                <a:ext cx="1021080"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the</a:t>
                </a:r>
                <a:endParaRPr sz="1400">
                  <a:solidFill>
                    <a:srgbClr val="0043B2"/>
                  </a:solidFill>
                  <a:latin typeface="Arial"/>
                  <a:ea typeface="Arial"/>
                  <a:cs typeface="Arial"/>
                  <a:sym typeface="Arial"/>
                </a:endParaRPr>
              </a:p>
            </p:txBody>
          </p:sp>
          <p:sp>
            <p:nvSpPr>
              <p:cNvPr id="600" name="Google Shape;600;p22"/>
              <p:cNvSpPr/>
              <p:nvPr/>
            </p:nvSpPr>
            <p:spPr>
              <a:xfrm>
                <a:off x="2842541" y="4205997"/>
                <a:ext cx="441348"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sp>
            <p:nvSpPr>
              <p:cNvPr id="601" name="Google Shape;601;p22"/>
              <p:cNvSpPr/>
              <p:nvPr/>
            </p:nvSpPr>
            <p:spPr>
              <a:xfrm>
                <a:off x="1826564" y="4474660"/>
                <a:ext cx="1021080"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man</a:t>
                </a:r>
                <a:endParaRPr sz="1400">
                  <a:solidFill>
                    <a:srgbClr val="0043B2"/>
                  </a:solidFill>
                  <a:latin typeface="Arial"/>
                  <a:ea typeface="Arial"/>
                  <a:cs typeface="Arial"/>
                  <a:sym typeface="Arial"/>
                </a:endParaRPr>
              </a:p>
            </p:txBody>
          </p:sp>
          <p:sp>
            <p:nvSpPr>
              <p:cNvPr id="602" name="Google Shape;602;p22"/>
              <p:cNvSpPr/>
              <p:nvPr/>
            </p:nvSpPr>
            <p:spPr>
              <a:xfrm>
                <a:off x="2842541" y="4474659"/>
                <a:ext cx="441348"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sp>
            <p:nvSpPr>
              <p:cNvPr id="603" name="Google Shape;603;p22"/>
              <p:cNvSpPr/>
              <p:nvPr/>
            </p:nvSpPr>
            <p:spPr>
              <a:xfrm>
                <a:off x="1826564" y="4743322"/>
                <a:ext cx="1021080"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sat</a:t>
                </a:r>
                <a:endParaRPr sz="1400">
                  <a:solidFill>
                    <a:srgbClr val="0043B2"/>
                  </a:solidFill>
                  <a:latin typeface="Arial"/>
                  <a:ea typeface="Arial"/>
                  <a:cs typeface="Arial"/>
                  <a:sym typeface="Arial"/>
                </a:endParaRPr>
              </a:p>
            </p:txBody>
          </p:sp>
          <p:sp>
            <p:nvSpPr>
              <p:cNvPr id="604" name="Google Shape;604;p22"/>
              <p:cNvSpPr/>
              <p:nvPr/>
            </p:nvSpPr>
            <p:spPr>
              <a:xfrm>
                <a:off x="2842541" y="4743321"/>
                <a:ext cx="441348"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sp>
            <p:nvSpPr>
              <p:cNvPr id="605" name="Google Shape;605;p22"/>
              <p:cNvSpPr/>
              <p:nvPr/>
            </p:nvSpPr>
            <p:spPr>
              <a:xfrm>
                <a:off x="1827986" y="5011985"/>
                <a:ext cx="1021080"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on</a:t>
                </a:r>
                <a:endParaRPr sz="1400">
                  <a:solidFill>
                    <a:srgbClr val="0043B2"/>
                  </a:solidFill>
                  <a:latin typeface="Arial"/>
                  <a:ea typeface="Arial"/>
                  <a:cs typeface="Arial"/>
                  <a:sym typeface="Arial"/>
                </a:endParaRPr>
              </a:p>
            </p:txBody>
          </p:sp>
          <p:sp>
            <p:nvSpPr>
              <p:cNvPr id="606" name="Google Shape;606;p22"/>
              <p:cNvSpPr/>
              <p:nvPr/>
            </p:nvSpPr>
            <p:spPr>
              <a:xfrm>
                <a:off x="2843963" y="5011984"/>
                <a:ext cx="441348"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grpSp>
        <p:grpSp>
          <p:nvGrpSpPr>
            <p:cNvPr id="607" name="Google Shape;607;p22"/>
            <p:cNvGrpSpPr/>
            <p:nvPr/>
          </p:nvGrpSpPr>
          <p:grpSpPr>
            <a:xfrm>
              <a:off x="4602511" y="4738148"/>
              <a:ext cx="972563" cy="1604387"/>
              <a:chOff x="-1356139" y="2458490"/>
              <a:chExt cx="1457326" cy="2116070"/>
            </a:xfrm>
          </p:grpSpPr>
          <p:sp>
            <p:nvSpPr>
              <p:cNvPr id="608" name="Google Shape;608;p22"/>
              <p:cNvSpPr/>
              <p:nvPr/>
            </p:nvSpPr>
            <p:spPr>
              <a:xfrm>
                <a:off x="-1356139" y="2458491"/>
                <a:ext cx="1021080"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the</a:t>
                </a:r>
                <a:endParaRPr sz="1400">
                  <a:solidFill>
                    <a:srgbClr val="0043B2"/>
                  </a:solidFill>
                  <a:latin typeface="Arial"/>
                  <a:ea typeface="Arial"/>
                  <a:cs typeface="Arial"/>
                  <a:sym typeface="Arial"/>
                </a:endParaRPr>
              </a:p>
            </p:txBody>
          </p:sp>
          <p:sp>
            <p:nvSpPr>
              <p:cNvPr id="609" name="Google Shape;609;p22"/>
              <p:cNvSpPr/>
              <p:nvPr/>
            </p:nvSpPr>
            <p:spPr>
              <a:xfrm>
                <a:off x="-340162" y="2458490"/>
                <a:ext cx="441348"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sp>
            <p:nvSpPr>
              <p:cNvPr id="610" name="Google Shape;610;p22"/>
              <p:cNvSpPr/>
              <p:nvPr/>
            </p:nvSpPr>
            <p:spPr>
              <a:xfrm>
                <a:off x="-1356139" y="2812837"/>
                <a:ext cx="1021080"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map</a:t>
                </a:r>
                <a:endParaRPr sz="1400">
                  <a:solidFill>
                    <a:srgbClr val="0043B2"/>
                  </a:solidFill>
                  <a:latin typeface="Arial"/>
                  <a:ea typeface="Arial"/>
                  <a:cs typeface="Arial"/>
                  <a:sym typeface="Arial"/>
                </a:endParaRPr>
              </a:p>
            </p:txBody>
          </p:sp>
          <p:sp>
            <p:nvSpPr>
              <p:cNvPr id="611" name="Google Shape;611;p22"/>
              <p:cNvSpPr/>
              <p:nvPr/>
            </p:nvSpPr>
            <p:spPr>
              <a:xfrm>
                <a:off x="-340162" y="2812836"/>
                <a:ext cx="441348"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sp>
            <p:nvSpPr>
              <p:cNvPr id="612" name="Google Shape;612;p22"/>
              <p:cNvSpPr/>
              <p:nvPr/>
            </p:nvSpPr>
            <p:spPr>
              <a:xfrm>
                <a:off x="-1356139" y="3167183"/>
                <a:ext cx="1021080"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job</a:t>
                </a:r>
                <a:endParaRPr sz="1400">
                  <a:solidFill>
                    <a:srgbClr val="0043B2"/>
                  </a:solidFill>
                  <a:latin typeface="Arial"/>
                  <a:ea typeface="Arial"/>
                  <a:cs typeface="Arial"/>
                  <a:sym typeface="Arial"/>
                </a:endParaRPr>
              </a:p>
            </p:txBody>
          </p:sp>
          <p:sp>
            <p:nvSpPr>
              <p:cNvPr id="613" name="Google Shape;613;p22"/>
              <p:cNvSpPr/>
              <p:nvPr/>
            </p:nvSpPr>
            <p:spPr>
              <a:xfrm>
                <a:off x="-340162" y="3167182"/>
                <a:ext cx="441348"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sp>
            <p:nvSpPr>
              <p:cNvPr id="614" name="Google Shape;614;p22"/>
              <p:cNvSpPr/>
              <p:nvPr/>
            </p:nvSpPr>
            <p:spPr>
              <a:xfrm>
                <a:off x="-1354717" y="3521530"/>
                <a:ext cx="1014556"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is</a:t>
                </a:r>
                <a:endParaRPr sz="1400">
                  <a:solidFill>
                    <a:srgbClr val="0043B2"/>
                  </a:solidFill>
                  <a:latin typeface="Arial"/>
                  <a:ea typeface="Arial"/>
                  <a:cs typeface="Arial"/>
                  <a:sym typeface="Arial"/>
                </a:endParaRPr>
              </a:p>
            </p:txBody>
          </p:sp>
          <p:sp>
            <p:nvSpPr>
              <p:cNvPr id="615" name="Google Shape;615;p22"/>
              <p:cNvSpPr/>
              <p:nvPr/>
            </p:nvSpPr>
            <p:spPr>
              <a:xfrm>
                <a:off x="-340160" y="3521528"/>
                <a:ext cx="441347"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sp>
            <p:nvSpPr>
              <p:cNvPr id="616" name="Google Shape;616;p22"/>
              <p:cNvSpPr/>
              <p:nvPr/>
            </p:nvSpPr>
            <p:spPr>
              <a:xfrm>
                <a:off x="-1354717" y="3875873"/>
                <a:ext cx="1014556"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the</a:t>
                </a:r>
                <a:endParaRPr sz="1400">
                  <a:solidFill>
                    <a:srgbClr val="0043B2"/>
                  </a:solidFill>
                  <a:latin typeface="Arial"/>
                  <a:ea typeface="Arial"/>
                  <a:cs typeface="Arial"/>
                  <a:sym typeface="Arial"/>
                </a:endParaRPr>
              </a:p>
            </p:txBody>
          </p:sp>
          <p:sp>
            <p:nvSpPr>
              <p:cNvPr id="617" name="Google Shape;617;p22"/>
              <p:cNvSpPr/>
              <p:nvPr/>
            </p:nvSpPr>
            <p:spPr>
              <a:xfrm>
                <a:off x="-340160" y="3875873"/>
                <a:ext cx="441347"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sp>
            <p:nvSpPr>
              <p:cNvPr id="618" name="Google Shape;618;p22"/>
              <p:cNvSpPr/>
              <p:nvPr/>
            </p:nvSpPr>
            <p:spPr>
              <a:xfrm>
                <a:off x="-1354717" y="4220213"/>
                <a:ext cx="1014556"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One</a:t>
                </a:r>
                <a:endParaRPr sz="1400">
                  <a:solidFill>
                    <a:srgbClr val="0043B2"/>
                  </a:solidFill>
                  <a:latin typeface="Arial"/>
                  <a:ea typeface="Arial"/>
                  <a:cs typeface="Arial"/>
                  <a:sym typeface="Arial"/>
                </a:endParaRPr>
              </a:p>
            </p:txBody>
          </p:sp>
          <p:sp>
            <p:nvSpPr>
              <p:cNvPr id="619" name="Google Shape;619;p22"/>
              <p:cNvSpPr/>
              <p:nvPr/>
            </p:nvSpPr>
            <p:spPr>
              <a:xfrm>
                <a:off x="-340160" y="4220212"/>
                <a:ext cx="441347" cy="354347"/>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grpSp>
        <p:grpSp>
          <p:nvGrpSpPr>
            <p:cNvPr id="620" name="Google Shape;620;p22"/>
            <p:cNvGrpSpPr/>
            <p:nvPr/>
          </p:nvGrpSpPr>
          <p:grpSpPr>
            <a:xfrm>
              <a:off x="6095324" y="3512469"/>
              <a:ext cx="1362994" cy="1074651"/>
              <a:chOff x="1826564" y="4205997"/>
              <a:chExt cx="2040372" cy="1074651"/>
            </a:xfrm>
          </p:grpSpPr>
          <p:sp>
            <p:nvSpPr>
              <p:cNvPr id="621" name="Google Shape;621;p22"/>
              <p:cNvSpPr/>
              <p:nvPr/>
            </p:nvSpPr>
            <p:spPr>
              <a:xfrm>
                <a:off x="1826564" y="4205998"/>
                <a:ext cx="1021080"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the</a:t>
                </a:r>
                <a:endParaRPr sz="1400">
                  <a:solidFill>
                    <a:srgbClr val="0043B2"/>
                  </a:solidFill>
                  <a:latin typeface="Arial"/>
                  <a:ea typeface="Arial"/>
                  <a:cs typeface="Arial"/>
                  <a:sym typeface="Arial"/>
                </a:endParaRPr>
              </a:p>
            </p:txBody>
          </p:sp>
          <p:sp>
            <p:nvSpPr>
              <p:cNvPr id="622" name="Google Shape;622;p22"/>
              <p:cNvSpPr/>
              <p:nvPr/>
            </p:nvSpPr>
            <p:spPr>
              <a:xfrm>
                <a:off x="2793826" y="4205997"/>
                <a:ext cx="1071688"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1,1</a:t>
                </a:r>
                <a:endParaRPr sz="1400">
                  <a:solidFill>
                    <a:srgbClr val="0043B2"/>
                  </a:solidFill>
                  <a:latin typeface="Arial"/>
                  <a:ea typeface="Arial"/>
                  <a:cs typeface="Arial"/>
                  <a:sym typeface="Arial"/>
                </a:endParaRPr>
              </a:p>
            </p:txBody>
          </p:sp>
          <p:sp>
            <p:nvSpPr>
              <p:cNvPr id="623" name="Google Shape;623;p22"/>
              <p:cNvSpPr/>
              <p:nvPr/>
            </p:nvSpPr>
            <p:spPr>
              <a:xfrm>
                <a:off x="1826564" y="4474660"/>
                <a:ext cx="1021080"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man</a:t>
                </a:r>
                <a:endParaRPr sz="1400">
                  <a:solidFill>
                    <a:srgbClr val="0043B2"/>
                  </a:solidFill>
                  <a:latin typeface="Arial"/>
                  <a:ea typeface="Arial"/>
                  <a:cs typeface="Arial"/>
                  <a:sym typeface="Arial"/>
                </a:endParaRPr>
              </a:p>
            </p:txBody>
          </p:sp>
          <p:sp>
            <p:nvSpPr>
              <p:cNvPr id="624" name="Google Shape;624;p22"/>
              <p:cNvSpPr/>
              <p:nvPr/>
            </p:nvSpPr>
            <p:spPr>
              <a:xfrm>
                <a:off x="2793826" y="4474659"/>
                <a:ext cx="1071688"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1,1</a:t>
                </a:r>
                <a:endParaRPr sz="1400">
                  <a:solidFill>
                    <a:srgbClr val="0043B2"/>
                  </a:solidFill>
                  <a:latin typeface="Arial"/>
                  <a:ea typeface="Arial"/>
                  <a:cs typeface="Arial"/>
                  <a:sym typeface="Arial"/>
                </a:endParaRPr>
              </a:p>
            </p:txBody>
          </p:sp>
          <p:sp>
            <p:nvSpPr>
              <p:cNvPr id="625" name="Google Shape;625;p22"/>
              <p:cNvSpPr/>
              <p:nvPr/>
            </p:nvSpPr>
            <p:spPr>
              <a:xfrm>
                <a:off x="1826564" y="4743322"/>
                <a:ext cx="1021080"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sat</a:t>
                </a:r>
                <a:endParaRPr sz="1400">
                  <a:solidFill>
                    <a:srgbClr val="0043B2"/>
                  </a:solidFill>
                  <a:latin typeface="Arial"/>
                  <a:ea typeface="Arial"/>
                  <a:cs typeface="Arial"/>
                  <a:sym typeface="Arial"/>
                </a:endParaRPr>
              </a:p>
            </p:txBody>
          </p:sp>
          <p:sp>
            <p:nvSpPr>
              <p:cNvPr id="626" name="Google Shape;626;p22"/>
              <p:cNvSpPr/>
              <p:nvPr/>
            </p:nvSpPr>
            <p:spPr>
              <a:xfrm>
                <a:off x="2793826" y="4743321"/>
                <a:ext cx="1071688"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sp>
            <p:nvSpPr>
              <p:cNvPr id="627" name="Google Shape;627;p22"/>
              <p:cNvSpPr/>
              <p:nvPr/>
            </p:nvSpPr>
            <p:spPr>
              <a:xfrm>
                <a:off x="1827986" y="5011985"/>
                <a:ext cx="1021080"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on</a:t>
                </a:r>
                <a:endParaRPr sz="1400">
                  <a:solidFill>
                    <a:srgbClr val="0043B2"/>
                  </a:solidFill>
                  <a:latin typeface="Arial"/>
                  <a:ea typeface="Arial"/>
                  <a:cs typeface="Arial"/>
                  <a:sym typeface="Arial"/>
                </a:endParaRPr>
              </a:p>
            </p:txBody>
          </p:sp>
          <p:sp>
            <p:nvSpPr>
              <p:cNvPr id="628" name="Google Shape;628;p22"/>
              <p:cNvSpPr/>
              <p:nvPr/>
            </p:nvSpPr>
            <p:spPr>
              <a:xfrm>
                <a:off x="2795248" y="5011984"/>
                <a:ext cx="1071688"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grpSp>
        <p:grpSp>
          <p:nvGrpSpPr>
            <p:cNvPr id="629" name="Google Shape;629;p22"/>
            <p:cNvGrpSpPr/>
            <p:nvPr/>
          </p:nvGrpSpPr>
          <p:grpSpPr>
            <a:xfrm>
              <a:off x="6095324" y="5003017"/>
              <a:ext cx="1362994" cy="1074651"/>
              <a:chOff x="1826564" y="4205997"/>
              <a:chExt cx="2040372" cy="1074651"/>
            </a:xfrm>
          </p:grpSpPr>
          <p:sp>
            <p:nvSpPr>
              <p:cNvPr id="630" name="Google Shape;630;p22"/>
              <p:cNvSpPr/>
              <p:nvPr/>
            </p:nvSpPr>
            <p:spPr>
              <a:xfrm>
                <a:off x="1826564" y="4205998"/>
                <a:ext cx="1021080"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the</a:t>
                </a:r>
                <a:endParaRPr sz="1400">
                  <a:solidFill>
                    <a:srgbClr val="0043B2"/>
                  </a:solidFill>
                  <a:latin typeface="Arial"/>
                  <a:ea typeface="Arial"/>
                  <a:cs typeface="Arial"/>
                  <a:sym typeface="Arial"/>
                </a:endParaRPr>
              </a:p>
            </p:txBody>
          </p:sp>
          <p:sp>
            <p:nvSpPr>
              <p:cNvPr id="631" name="Google Shape;631;p22"/>
              <p:cNvSpPr/>
              <p:nvPr/>
            </p:nvSpPr>
            <p:spPr>
              <a:xfrm>
                <a:off x="2793826" y="4205997"/>
                <a:ext cx="1071688"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1,1,1,1</a:t>
                </a:r>
                <a:endParaRPr sz="1400">
                  <a:solidFill>
                    <a:srgbClr val="0043B2"/>
                  </a:solidFill>
                  <a:latin typeface="Arial"/>
                  <a:ea typeface="Arial"/>
                  <a:cs typeface="Arial"/>
                  <a:sym typeface="Arial"/>
                </a:endParaRPr>
              </a:p>
            </p:txBody>
          </p:sp>
          <p:sp>
            <p:nvSpPr>
              <p:cNvPr id="632" name="Google Shape;632;p22"/>
              <p:cNvSpPr/>
              <p:nvPr/>
            </p:nvSpPr>
            <p:spPr>
              <a:xfrm>
                <a:off x="1826564" y="4474660"/>
                <a:ext cx="1021080"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Map</a:t>
                </a:r>
                <a:endParaRPr sz="1400">
                  <a:solidFill>
                    <a:srgbClr val="0043B2"/>
                  </a:solidFill>
                  <a:latin typeface="Arial"/>
                  <a:ea typeface="Arial"/>
                  <a:cs typeface="Arial"/>
                  <a:sym typeface="Arial"/>
                </a:endParaRPr>
              </a:p>
            </p:txBody>
          </p:sp>
          <p:sp>
            <p:nvSpPr>
              <p:cNvPr id="633" name="Google Shape;633;p22"/>
              <p:cNvSpPr/>
              <p:nvPr/>
            </p:nvSpPr>
            <p:spPr>
              <a:xfrm>
                <a:off x="2793826" y="4474659"/>
                <a:ext cx="1071688"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sp>
            <p:nvSpPr>
              <p:cNvPr id="634" name="Google Shape;634;p22"/>
              <p:cNvSpPr/>
              <p:nvPr/>
            </p:nvSpPr>
            <p:spPr>
              <a:xfrm>
                <a:off x="1826564" y="4743322"/>
                <a:ext cx="1021080"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is</a:t>
                </a:r>
                <a:endParaRPr sz="1400">
                  <a:solidFill>
                    <a:srgbClr val="0043B2"/>
                  </a:solidFill>
                  <a:latin typeface="Arial"/>
                  <a:ea typeface="Arial"/>
                  <a:cs typeface="Arial"/>
                  <a:sym typeface="Arial"/>
                </a:endParaRPr>
              </a:p>
            </p:txBody>
          </p:sp>
          <p:sp>
            <p:nvSpPr>
              <p:cNvPr id="635" name="Google Shape;635;p22"/>
              <p:cNvSpPr/>
              <p:nvPr/>
            </p:nvSpPr>
            <p:spPr>
              <a:xfrm>
                <a:off x="2793826" y="4743321"/>
                <a:ext cx="1071688"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1,1</a:t>
                </a:r>
                <a:endParaRPr sz="1400">
                  <a:solidFill>
                    <a:srgbClr val="0043B2"/>
                  </a:solidFill>
                  <a:latin typeface="Arial"/>
                  <a:ea typeface="Arial"/>
                  <a:cs typeface="Arial"/>
                  <a:sym typeface="Arial"/>
                </a:endParaRPr>
              </a:p>
            </p:txBody>
          </p:sp>
          <p:sp>
            <p:nvSpPr>
              <p:cNvPr id="636" name="Google Shape;636;p22"/>
              <p:cNvSpPr/>
              <p:nvPr/>
            </p:nvSpPr>
            <p:spPr>
              <a:xfrm>
                <a:off x="1827986" y="5011985"/>
                <a:ext cx="1021080"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one</a:t>
                </a:r>
                <a:endParaRPr sz="1400">
                  <a:solidFill>
                    <a:srgbClr val="0043B2"/>
                  </a:solidFill>
                  <a:latin typeface="Arial"/>
                  <a:ea typeface="Arial"/>
                  <a:cs typeface="Arial"/>
                  <a:sym typeface="Arial"/>
                </a:endParaRPr>
              </a:p>
            </p:txBody>
          </p:sp>
          <p:sp>
            <p:nvSpPr>
              <p:cNvPr id="637" name="Google Shape;637;p22"/>
              <p:cNvSpPr/>
              <p:nvPr/>
            </p:nvSpPr>
            <p:spPr>
              <a:xfrm>
                <a:off x="2795248" y="5011984"/>
                <a:ext cx="1071688"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grpSp>
        <p:grpSp>
          <p:nvGrpSpPr>
            <p:cNvPr id="638" name="Google Shape;638;p22"/>
            <p:cNvGrpSpPr/>
            <p:nvPr/>
          </p:nvGrpSpPr>
          <p:grpSpPr>
            <a:xfrm>
              <a:off x="7959009" y="3714613"/>
              <a:ext cx="1397839" cy="537326"/>
              <a:chOff x="1826564" y="4205997"/>
              <a:chExt cx="2092535" cy="537326"/>
            </a:xfrm>
          </p:grpSpPr>
          <p:sp>
            <p:nvSpPr>
              <p:cNvPr id="639" name="Google Shape;639;p22"/>
              <p:cNvSpPr/>
              <p:nvPr/>
            </p:nvSpPr>
            <p:spPr>
              <a:xfrm>
                <a:off x="1826564" y="4205998"/>
                <a:ext cx="1021080"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man</a:t>
                </a:r>
                <a:endParaRPr sz="1400">
                  <a:solidFill>
                    <a:srgbClr val="0043B2"/>
                  </a:solidFill>
                  <a:latin typeface="Arial"/>
                  <a:ea typeface="Arial"/>
                  <a:cs typeface="Arial"/>
                  <a:sym typeface="Arial"/>
                </a:endParaRPr>
              </a:p>
            </p:txBody>
          </p:sp>
          <p:sp>
            <p:nvSpPr>
              <p:cNvPr id="640" name="Google Shape;640;p22"/>
              <p:cNvSpPr/>
              <p:nvPr/>
            </p:nvSpPr>
            <p:spPr>
              <a:xfrm>
                <a:off x="2740242" y="4205997"/>
                <a:ext cx="1178857"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1,1</a:t>
                </a:r>
                <a:endParaRPr sz="1400">
                  <a:solidFill>
                    <a:srgbClr val="0043B2"/>
                  </a:solidFill>
                  <a:latin typeface="Arial"/>
                  <a:ea typeface="Arial"/>
                  <a:cs typeface="Arial"/>
                  <a:sym typeface="Arial"/>
                </a:endParaRPr>
              </a:p>
            </p:txBody>
          </p:sp>
          <p:sp>
            <p:nvSpPr>
              <p:cNvPr id="641" name="Google Shape;641;p22"/>
              <p:cNvSpPr/>
              <p:nvPr/>
            </p:nvSpPr>
            <p:spPr>
              <a:xfrm>
                <a:off x="1826564" y="4474660"/>
                <a:ext cx="1021080"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on</a:t>
                </a:r>
                <a:endParaRPr sz="1400">
                  <a:solidFill>
                    <a:srgbClr val="0043B2"/>
                  </a:solidFill>
                  <a:latin typeface="Arial"/>
                  <a:ea typeface="Arial"/>
                  <a:cs typeface="Arial"/>
                  <a:sym typeface="Arial"/>
                </a:endParaRPr>
              </a:p>
            </p:txBody>
          </p:sp>
          <p:sp>
            <p:nvSpPr>
              <p:cNvPr id="642" name="Google Shape;642;p22"/>
              <p:cNvSpPr/>
              <p:nvPr/>
            </p:nvSpPr>
            <p:spPr>
              <a:xfrm>
                <a:off x="2740242" y="4474659"/>
                <a:ext cx="1178857"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grpSp>
        <p:grpSp>
          <p:nvGrpSpPr>
            <p:cNvPr id="643" name="Google Shape;643;p22"/>
            <p:cNvGrpSpPr/>
            <p:nvPr/>
          </p:nvGrpSpPr>
          <p:grpSpPr>
            <a:xfrm>
              <a:off x="7963204" y="4491186"/>
              <a:ext cx="1397839" cy="537326"/>
              <a:chOff x="1826564" y="4205997"/>
              <a:chExt cx="2092535" cy="537326"/>
            </a:xfrm>
          </p:grpSpPr>
          <p:sp>
            <p:nvSpPr>
              <p:cNvPr id="644" name="Google Shape;644;p22"/>
              <p:cNvSpPr/>
              <p:nvPr/>
            </p:nvSpPr>
            <p:spPr>
              <a:xfrm>
                <a:off x="1826564" y="4205998"/>
                <a:ext cx="1021080"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map</a:t>
                </a:r>
                <a:endParaRPr sz="1400">
                  <a:solidFill>
                    <a:srgbClr val="0043B2"/>
                  </a:solidFill>
                  <a:latin typeface="Arial"/>
                  <a:ea typeface="Arial"/>
                  <a:cs typeface="Arial"/>
                  <a:sym typeface="Arial"/>
                </a:endParaRPr>
              </a:p>
            </p:txBody>
          </p:sp>
          <p:sp>
            <p:nvSpPr>
              <p:cNvPr id="645" name="Google Shape;645;p22"/>
              <p:cNvSpPr/>
              <p:nvPr/>
            </p:nvSpPr>
            <p:spPr>
              <a:xfrm>
                <a:off x="2740242" y="4205997"/>
                <a:ext cx="1178857"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sp>
            <p:nvSpPr>
              <p:cNvPr id="646" name="Google Shape;646;p22"/>
              <p:cNvSpPr/>
              <p:nvPr/>
            </p:nvSpPr>
            <p:spPr>
              <a:xfrm>
                <a:off x="1826564" y="4474660"/>
                <a:ext cx="1021080"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sat</a:t>
                </a:r>
                <a:endParaRPr sz="1400">
                  <a:solidFill>
                    <a:srgbClr val="0043B2"/>
                  </a:solidFill>
                  <a:latin typeface="Arial"/>
                  <a:ea typeface="Arial"/>
                  <a:cs typeface="Arial"/>
                  <a:sym typeface="Arial"/>
                </a:endParaRPr>
              </a:p>
            </p:txBody>
          </p:sp>
          <p:sp>
            <p:nvSpPr>
              <p:cNvPr id="647" name="Google Shape;647;p22"/>
              <p:cNvSpPr/>
              <p:nvPr/>
            </p:nvSpPr>
            <p:spPr>
              <a:xfrm>
                <a:off x="2740242" y="4474659"/>
                <a:ext cx="1178857"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grpSp>
        <p:grpSp>
          <p:nvGrpSpPr>
            <p:cNvPr id="648" name="Google Shape;648;p22"/>
            <p:cNvGrpSpPr/>
            <p:nvPr/>
          </p:nvGrpSpPr>
          <p:grpSpPr>
            <a:xfrm>
              <a:off x="7962254" y="5257012"/>
              <a:ext cx="1398789" cy="805989"/>
              <a:chOff x="1826564" y="4474659"/>
              <a:chExt cx="2093957" cy="805989"/>
            </a:xfrm>
          </p:grpSpPr>
          <p:sp>
            <p:nvSpPr>
              <p:cNvPr id="649" name="Google Shape;649;p22"/>
              <p:cNvSpPr/>
              <p:nvPr/>
            </p:nvSpPr>
            <p:spPr>
              <a:xfrm>
                <a:off x="1826564" y="4474660"/>
                <a:ext cx="1021080"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is</a:t>
                </a:r>
                <a:endParaRPr sz="1400">
                  <a:solidFill>
                    <a:srgbClr val="0043B2"/>
                  </a:solidFill>
                  <a:latin typeface="Arial"/>
                  <a:ea typeface="Arial"/>
                  <a:cs typeface="Arial"/>
                  <a:sym typeface="Arial"/>
                </a:endParaRPr>
              </a:p>
            </p:txBody>
          </p:sp>
          <p:sp>
            <p:nvSpPr>
              <p:cNvPr id="650" name="Google Shape;650;p22"/>
              <p:cNvSpPr/>
              <p:nvPr/>
            </p:nvSpPr>
            <p:spPr>
              <a:xfrm>
                <a:off x="2740242" y="4474659"/>
                <a:ext cx="1178857"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1,1</a:t>
                </a:r>
                <a:endParaRPr sz="1400">
                  <a:solidFill>
                    <a:srgbClr val="0043B2"/>
                  </a:solidFill>
                  <a:latin typeface="Arial"/>
                  <a:ea typeface="Arial"/>
                  <a:cs typeface="Arial"/>
                  <a:sym typeface="Arial"/>
                </a:endParaRPr>
              </a:p>
            </p:txBody>
          </p:sp>
          <p:sp>
            <p:nvSpPr>
              <p:cNvPr id="651" name="Google Shape;651;p22"/>
              <p:cNvSpPr/>
              <p:nvPr/>
            </p:nvSpPr>
            <p:spPr>
              <a:xfrm>
                <a:off x="1826564" y="4743322"/>
                <a:ext cx="1021080"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one</a:t>
                </a:r>
                <a:endParaRPr sz="1400">
                  <a:solidFill>
                    <a:srgbClr val="0043B2"/>
                  </a:solidFill>
                  <a:latin typeface="Arial"/>
                  <a:ea typeface="Arial"/>
                  <a:cs typeface="Arial"/>
                  <a:sym typeface="Arial"/>
                </a:endParaRPr>
              </a:p>
            </p:txBody>
          </p:sp>
          <p:sp>
            <p:nvSpPr>
              <p:cNvPr id="652" name="Google Shape;652;p22"/>
              <p:cNvSpPr/>
              <p:nvPr/>
            </p:nvSpPr>
            <p:spPr>
              <a:xfrm>
                <a:off x="2740242" y="4743321"/>
                <a:ext cx="1178857"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sp>
            <p:nvSpPr>
              <p:cNvPr id="653" name="Google Shape;653;p22"/>
              <p:cNvSpPr/>
              <p:nvPr/>
            </p:nvSpPr>
            <p:spPr>
              <a:xfrm>
                <a:off x="1827986" y="5011985"/>
                <a:ext cx="1021080"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the</a:t>
                </a:r>
                <a:endParaRPr sz="1400">
                  <a:solidFill>
                    <a:srgbClr val="0043B2"/>
                  </a:solidFill>
                  <a:latin typeface="Arial"/>
                  <a:ea typeface="Arial"/>
                  <a:cs typeface="Arial"/>
                  <a:sym typeface="Arial"/>
                </a:endParaRPr>
              </a:p>
            </p:txBody>
          </p:sp>
          <p:sp>
            <p:nvSpPr>
              <p:cNvPr id="654" name="Google Shape;654;p22"/>
              <p:cNvSpPr/>
              <p:nvPr/>
            </p:nvSpPr>
            <p:spPr>
              <a:xfrm>
                <a:off x="2741664" y="5011984"/>
                <a:ext cx="1178857"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1,1,1,1,1,1</a:t>
                </a:r>
                <a:endParaRPr sz="1050">
                  <a:solidFill>
                    <a:srgbClr val="0043B2"/>
                  </a:solidFill>
                  <a:latin typeface="Arial"/>
                  <a:ea typeface="Arial"/>
                  <a:cs typeface="Arial"/>
                  <a:sym typeface="Arial"/>
                </a:endParaRPr>
              </a:p>
            </p:txBody>
          </p:sp>
        </p:grpSp>
        <p:sp>
          <p:nvSpPr>
            <p:cNvPr id="655" name="Google Shape;655;p22"/>
            <p:cNvSpPr/>
            <p:nvPr/>
          </p:nvSpPr>
          <p:spPr>
            <a:xfrm>
              <a:off x="5698814" y="3961424"/>
              <a:ext cx="272769" cy="290514"/>
            </a:xfrm>
            <a:prstGeom prst="rightArrow">
              <a:avLst>
                <a:gd fmla="val 27878" name="adj1"/>
                <a:gd fmla="val 53492" name="adj2"/>
              </a:avLst>
            </a:prstGeom>
            <a:solidFill>
              <a:srgbClr val="0043B2"/>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656" name="Google Shape;656;p22"/>
            <p:cNvSpPr/>
            <p:nvPr/>
          </p:nvSpPr>
          <p:spPr>
            <a:xfrm>
              <a:off x="5698814" y="5369491"/>
              <a:ext cx="272769" cy="290514"/>
            </a:xfrm>
            <a:prstGeom prst="rightArrow">
              <a:avLst>
                <a:gd fmla="val 27878" name="adj1"/>
                <a:gd fmla="val 53492" name="adj2"/>
              </a:avLst>
            </a:prstGeom>
            <a:solidFill>
              <a:srgbClr val="0043B2"/>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657" name="Google Shape;657;p22"/>
            <p:cNvSpPr/>
            <p:nvPr/>
          </p:nvSpPr>
          <p:spPr>
            <a:xfrm>
              <a:off x="7428697" y="4567375"/>
              <a:ext cx="479583" cy="479583"/>
            </a:xfrm>
            <a:prstGeom prst="quadArrow">
              <a:avLst>
                <a:gd fmla="val 14128" name="adj1"/>
                <a:gd fmla="val 16919" name="adj2"/>
                <a:gd fmla="val 22500" name="adj3"/>
              </a:avLst>
            </a:prstGeom>
            <a:solidFill>
              <a:srgbClr val="0043B2"/>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23"/>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Ứng dụng và xử lý Big Data</a:t>
            </a:r>
            <a:endParaRPr/>
          </a:p>
        </p:txBody>
      </p:sp>
      <p:sp>
        <p:nvSpPr>
          <p:cNvPr id="664" name="Google Shape;664;p2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MapReduce – Số từ</a:t>
            </a:r>
            <a:endParaRPr/>
          </a:p>
        </p:txBody>
      </p:sp>
      <p:sp>
        <p:nvSpPr>
          <p:cNvPr id="665" name="Google Shape;665;p2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666" name="Google Shape;666;p23"/>
          <p:cNvSpPr txBox="1"/>
          <p:nvPr>
            <p:ph idx="4" type="body"/>
          </p:nvPr>
        </p:nvSpPr>
        <p:spPr>
          <a:xfrm>
            <a:off x="535872" y="2226568"/>
            <a:ext cx="3287191"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Giai đoạn Reducer</a:t>
            </a:r>
            <a:endParaRPr/>
          </a:p>
          <a:p>
            <a:pPr indent="-182563" lvl="1" marL="360363" rtl="0" algn="l">
              <a:lnSpc>
                <a:spcPct val="138461"/>
              </a:lnSpc>
              <a:spcBef>
                <a:spcPts val="500"/>
              </a:spcBef>
              <a:spcAft>
                <a:spcPts val="0"/>
              </a:spcAft>
              <a:buClr>
                <a:srgbClr val="262626"/>
              </a:buClr>
              <a:buSzPts val="1040"/>
              <a:buChar char="•"/>
            </a:pPr>
            <a:r>
              <a:rPr lang="en-US"/>
              <a:t>Kết hợp các giá trị trung gian cho mỗi khóa thành một hoặc nhiều giá trị cuối cùng</a:t>
            </a:r>
            <a:endParaRPr/>
          </a:p>
          <a:p>
            <a:pPr indent="-182563" lvl="1" marL="360363" rtl="0" algn="l">
              <a:lnSpc>
                <a:spcPct val="138461"/>
              </a:lnSpc>
              <a:spcBef>
                <a:spcPts val="500"/>
              </a:spcBef>
              <a:spcAft>
                <a:spcPts val="0"/>
              </a:spcAft>
              <a:buClr>
                <a:srgbClr val="262626"/>
              </a:buClr>
              <a:buSzPts val="1040"/>
              <a:buChar char="•"/>
            </a:pPr>
            <a:r>
              <a:rPr lang="en-US"/>
              <a:t>Mỗi bộ giảm tốc có thể chạy song song,</a:t>
            </a:r>
            <a:endParaRPr/>
          </a:p>
          <a:p>
            <a:pPr indent="-182563" lvl="1" marL="360363" rtl="0" algn="l">
              <a:lnSpc>
                <a:spcPct val="138461"/>
              </a:lnSpc>
              <a:spcBef>
                <a:spcPts val="500"/>
              </a:spcBef>
              <a:spcAft>
                <a:spcPts val="0"/>
              </a:spcAft>
              <a:buClr>
                <a:srgbClr val="262626"/>
              </a:buClr>
              <a:buSzPts val="1040"/>
              <a:buChar char="•"/>
            </a:pPr>
            <a:r>
              <a:rPr lang="en-US"/>
              <a:t>Mỗi bộ giảm tốc hoạt động trên một tập hợp con khác nhau của khóa: cặp, được phân vùng theo khóa</a:t>
            </a:r>
            <a:endParaRPr/>
          </a:p>
          <a:p>
            <a:pPr indent="-177800" lvl="0" marL="177800" rtl="0" algn="l">
              <a:lnSpc>
                <a:spcPct val="128571"/>
              </a:lnSpc>
              <a:spcBef>
                <a:spcPts val="1000"/>
              </a:spcBef>
              <a:spcAft>
                <a:spcPts val="0"/>
              </a:spcAft>
              <a:buClr>
                <a:srgbClr val="262626"/>
              </a:buClr>
              <a:buSzPts val="1400"/>
              <a:buFont typeface="Arial"/>
              <a:buChar char="•"/>
            </a:pPr>
            <a:r>
              <a:rPr lang="en-US"/>
              <a:t>Bottleneck</a:t>
            </a:r>
            <a:endParaRPr/>
          </a:p>
          <a:p>
            <a:pPr indent="-182563" lvl="1" marL="360363" rtl="0" algn="l">
              <a:lnSpc>
                <a:spcPct val="138461"/>
              </a:lnSpc>
              <a:spcBef>
                <a:spcPts val="500"/>
              </a:spcBef>
              <a:spcAft>
                <a:spcPts val="0"/>
              </a:spcAft>
              <a:buClr>
                <a:srgbClr val="262626"/>
              </a:buClr>
              <a:buSzPts val="1040"/>
              <a:buChar char="•"/>
            </a:pPr>
            <a:r>
              <a:rPr lang="en-US"/>
              <a:t>Bước reduce chỉ có thể tiến hành sau khi tất cả những người lập bản đồ đã hoàn thành</a:t>
            </a:r>
            <a:endParaRPr/>
          </a:p>
          <a:p>
            <a:pPr indent="-182563" lvl="1" marL="360363" rtl="0" algn="l">
              <a:lnSpc>
                <a:spcPct val="138461"/>
              </a:lnSpc>
              <a:spcBef>
                <a:spcPts val="500"/>
              </a:spcBef>
              <a:spcAft>
                <a:spcPts val="0"/>
              </a:spcAft>
              <a:buClr>
                <a:srgbClr val="262626"/>
              </a:buClr>
              <a:buSzPts val="1040"/>
              <a:buChar char="•"/>
            </a:pPr>
            <a:r>
              <a:rPr lang="en-US"/>
              <a:t>Người lập bản đồ chậm nhất quyết định tốc độ</a:t>
            </a:r>
            <a:endParaRPr/>
          </a:p>
        </p:txBody>
      </p:sp>
      <p:grpSp>
        <p:nvGrpSpPr>
          <p:cNvPr id="667" name="Google Shape;667;p23"/>
          <p:cNvGrpSpPr/>
          <p:nvPr/>
        </p:nvGrpSpPr>
        <p:grpSpPr>
          <a:xfrm>
            <a:off x="4038702" y="2486933"/>
            <a:ext cx="5099258" cy="3262312"/>
            <a:chOff x="4038702" y="2486933"/>
            <a:chExt cx="5099258" cy="3262312"/>
          </a:xfrm>
        </p:grpSpPr>
        <p:sp>
          <p:nvSpPr>
            <p:cNvPr id="668" name="Google Shape;668;p23"/>
            <p:cNvSpPr/>
            <p:nvPr/>
          </p:nvSpPr>
          <p:spPr>
            <a:xfrm>
              <a:off x="7539476" y="2486933"/>
              <a:ext cx="1560910" cy="255295"/>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Đầu ra cuối cùng</a:t>
              </a:r>
              <a:endParaRPr sz="1400">
                <a:solidFill>
                  <a:srgbClr val="0043B2"/>
                </a:solidFill>
                <a:latin typeface="Arial"/>
                <a:ea typeface="Arial"/>
                <a:cs typeface="Arial"/>
                <a:sym typeface="Arial"/>
              </a:endParaRPr>
            </a:p>
          </p:txBody>
        </p:sp>
        <p:grpSp>
          <p:nvGrpSpPr>
            <p:cNvPr id="669" name="Google Shape;669;p23"/>
            <p:cNvGrpSpPr/>
            <p:nvPr/>
          </p:nvGrpSpPr>
          <p:grpSpPr>
            <a:xfrm>
              <a:off x="4038702" y="2837091"/>
              <a:ext cx="1581149" cy="514477"/>
              <a:chOff x="2040557" y="4205997"/>
              <a:chExt cx="2366946" cy="537326"/>
            </a:xfrm>
          </p:grpSpPr>
          <p:sp>
            <p:nvSpPr>
              <p:cNvPr id="670" name="Google Shape;670;p23"/>
              <p:cNvSpPr/>
              <p:nvPr/>
            </p:nvSpPr>
            <p:spPr>
              <a:xfrm>
                <a:off x="2040557" y="4205998"/>
                <a:ext cx="807087"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man</a:t>
                </a:r>
                <a:endParaRPr sz="1400">
                  <a:solidFill>
                    <a:srgbClr val="0043B2"/>
                  </a:solidFill>
                  <a:latin typeface="Arial"/>
                  <a:ea typeface="Arial"/>
                  <a:cs typeface="Arial"/>
                  <a:sym typeface="Arial"/>
                </a:endParaRPr>
              </a:p>
            </p:txBody>
          </p:sp>
          <p:sp>
            <p:nvSpPr>
              <p:cNvPr id="671" name="Google Shape;671;p23"/>
              <p:cNvSpPr/>
              <p:nvPr/>
            </p:nvSpPr>
            <p:spPr>
              <a:xfrm>
                <a:off x="2842539" y="4205997"/>
                <a:ext cx="1564964"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1,1</a:t>
                </a:r>
                <a:endParaRPr sz="1400">
                  <a:solidFill>
                    <a:srgbClr val="0043B2"/>
                  </a:solidFill>
                  <a:latin typeface="Arial"/>
                  <a:ea typeface="Arial"/>
                  <a:cs typeface="Arial"/>
                  <a:sym typeface="Arial"/>
                </a:endParaRPr>
              </a:p>
            </p:txBody>
          </p:sp>
          <p:sp>
            <p:nvSpPr>
              <p:cNvPr id="672" name="Google Shape;672;p23"/>
              <p:cNvSpPr/>
              <p:nvPr/>
            </p:nvSpPr>
            <p:spPr>
              <a:xfrm>
                <a:off x="2040557" y="4474660"/>
                <a:ext cx="807087"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on</a:t>
                </a:r>
                <a:endParaRPr sz="1400">
                  <a:solidFill>
                    <a:srgbClr val="0043B2"/>
                  </a:solidFill>
                  <a:latin typeface="Arial"/>
                  <a:ea typeface="Arial"/>
                  <a:cs typeface="Arial"/>
                  <a:sym typeface="Arial"/>
                </a:endParaRPr>
              </a:p>
            </p:txBody>
          </p:sp>
          <p:sp>
            <p:nvSpPr>
              <p:cNvPr id="673" name="Google Shape;673;p23"/>
              <p:cNvSpPr/>
              <p:nvPr/>
            </p:nvSpPr>
            <p:spPr>
              <a:xfrm>
                <a:off x="2842539" y="4474659"/>
                <a:ext cx="1564964"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grpSp>
        <p:sp>
          <p:nvSpPr>
            <p:cNvPr id="674" name="Google Shape;674;p23"/>
            <p:cNvSpPr/>
            <p:nvPr/>
          </p:nvSpPr>
          <p:spPr>
            <a:xfrm>
              <a:off x="6049526" y="2855383"/>
              <a:ext cx="1158520" cy="477892"/>
            </a:xfrm>
            <a:prstGeom prst="homePlate">
              <a:avLst>
                <a:gd fmla="val 36048" name="adj"/>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Reducer 0</a:t>
              </a:r>
              <a:endParaRPr/>
            </a:p>
          </p:txBody>
        </p:sp>
        <p:sp>
          <p:nvSpPr>
            <p:cNvPr id="675" name="Google Shape;675;p23"/>
            <p:cNvSpPr/>
            <p:nvPr/>
          </p:nvSpPr>
          <p:spPr>
            <a:xfrm>
              <a:off x="7539476" y="2822232"/>
              <a:ext cx="1590864" cy="544194"/>
            </a:xfrm>
            <a:prstGeom prst="roundRect">
              <a:avLst>
                <a:gd fmla="val 16667" name="adj"/>
              </a:avLst>
            </a:prstGeom>
            <a:solidFill>
              <a:srgbClr val="E6E6E6"/>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man 2</a:t>
              </a:r>
              <a:endParaRPr/>
            </a:p>
            <a:p>
              <a:pPr indent="0" lvl="0" marL="0" marR="0" rtl="0" algn="l">
                <a:spcBef>
                  <a:spcPts val="0"/>
                </a:spcBef>
                <a:spcAft>
                  <a:spcPts val="0"/>
                </a:spcAft>
                <a:buNone/>
              </a:pPr>
              <a:r>
                <a:rPr lang="en-US" sz="1400">
                  <a:solidFill>
                    <a:srgbClr val="0043B2"/>
                  </a:solidFill>
                  <a:latin typeface="Arial"/>
                  <a:ea typeface="Arial"/>
                  <a:cs typeface="Arial"/>
                  <a:sym typeface="Arial"/>
                </a:rPr>
                <a:t>on     1</a:t>
              </a:r>
              <a:endParaRPr sz="1400">
                <a:solidFill>
                  <a:srgbClr val="0043B2"/>
                </a:solidFill>
                <a:latin typeface="Arial"/>
                <a:ea typeface="Arial"/>
                <a:cs typeface="Arial"/>
                <a:sym typeface="Arial"/>
              </a:endParaRPr>
            </a:p>
          </p:txBody>
        </p:sp>
        <p:cxnSp>
          <p:nvCxnSpPr>
            <p:cNvPr id="676" name="Google Shape;676;p23"/>
            <p:cNvCxnSpPr/>
            <p:nvPr/>
          </p:nvCxnSpPr>
          <p:spPr>
            <a:xfrm rot="10800000">
              <a:off x="5629275" y="3094329"/>
              <a:ext cx="410726" cy="0"/>
            </a:xfrm>
            <a:prstGeom prst="straightConnector1">
              <a:avLst/>
            </a:prstGeom>
            <a:noFill/>
            <a:ln cap="flat" cmpd="sng" w="19050">
              <a:solidFill>
                <a:srgbClr val="0043B2"/>
              </a:solidFill>
              <a:prstDash val="solid"/>
              <a:miter lim="800000"/>
              <a:headEnd len="med" w="med" type="triangle"/>
              <a:tailEnd len="med" w="med" type="triangle"/>
            </a:ln>
          </p:spPr>
        </p:cxnSp>
        <p:cxnSp>
          <p:nvCxnSpPr>
            <p:cNvPr id="677" name="Google Shape;677;p23"/>
            <p:cNvCxnSpPr>
              <a:stCxn id="674" idx="3"/>
              <a:endCxn id="675" idx="1"/>
            </p:cNvCxnSpPr>
            <p:nvPr/>
          </p:nvCxnSpPr>
          <p:spPr>
            <a:xfrm>
              <a:off x="7208046" y="3094329"/>
              <a:ext cx="331500" cy="0"/>
            </a:xfrm>
            <a:prstGeom prst="straightConnector1">
              <a:avLst/>
            </a:prstGeom>
            <a:noFill/>
            <a:ln cap="flat" cmpd="sng" w="19050">
              <a:solidFill>
                <a:srgbClr val="0043B2"/>
              </a:solidFill>
              <a:prstDash val="solid"/>
              <a:miter lim="800000"/>
              <a:headEnd len="sm" w="sm" type="none"/>
              <a:tailEnd len="med" w="med" type="triangle"/>
            </a:ln>
          </p:spPr>
        </p:cxnSp>
        <p:sp>
          <p:nvSpPr>
            <p:cNvPr id="678" name="Google Shape;678;p23"/>
            <p:cNvSpPr/>
            <p:nvPr/>
          </p:nvSpPr>
          <p:spPr>
            <a:xfrm>
              <a:off x="7506615" y="3372688"/>
              <a:ext cx="105189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Part-r-00000</a:t>
              </a:r>
              <a:endParaRPr sz="1100">
                <a:solidFill>
                  <a:srgbClr val="0043B2"/>
                </a:solidFill>
                <a:latin typeface="Arial"/>
                <a:ea typeface="Arial"/>
                <a:cs typeface="Arial"/>
                <a:sym typeface="Arial"/>
              </a:endParaRPr>
            </a:p>
          </p:txBody>
        </p:sp>
        <p:grpSp>
          <p:nvGrpSpPr>
            <p:cNvPr id="679" name="Google Shape;679;p23"/>
            <p:cNvGrpSpPr/>
            <p:nvPr/>
          </p:nvGrpSpPr>
          <p:grpSpPr>
            <a:xfrm>
              <a:off x="4038702" y="3815388"/>
              <a:ext cx="1581149" cy="514477"/>
              <a:chOff x="2040557" y="4205997"/>
              <a:chExt cx="2366946" cy="537326"/>
            </a:xfrm>
          </p:grpSpPr>
          <p:sp>
            <p:nvSpPr>
              <p:cNvPr id="680" name="Google Shape;680;p23"/>
              <p:cNvSpPr/>
              <p:nvPr/>
            </p:nvSpPr>
            <p:spPr>
              <a:xfrm>
                <a:off x="2040557" y="4205998"/>
                <a:ext cx="807087"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map</a:t>
                </a:r>
                <a:endParaRPr sz="1400">
                  <a:solidFill>
                    <a:srgbClr val="0043B2"/>
                  </a:solidFill>
                  <a:latin typeface="Arial"/>
                  <a:ea typeface="Arial"/>
                  <a:cs typeface="Arial"/>
                  <a:sym typeface="Arial"/>
                </a:endParaRPr>
              </a:p>
            </p:txBody>
          </p:sp>
          <p:sp>
            <p:nvSpPr>
              <p:cNvPr id="681" name="Google Shape;681;p23"/>
              <p:cNvSpPr/>
              <p:nvPr/>
            </p:nvSpPr>
            <p:spPr>
              <a:xfrm>
                <a:off x="2842539" y="4205997"/>
                <a:ext cx="1564964"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sp>
            <p:nvSpPr>
              <p:cNvPr id="682" name="Google Shape;682;p23"/>
              <p:cNvSpPr/>
              <p:nvPr/>
            </p:nvSpPr>
            <p:spPr>
              <a:xfrm>
                <a:off x="2040557" y="4474660"/>
                <a:ext cx="807087"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sat</a:t>
                </a:r>
                <a:endParaRPr sz="1400">
                  <a:solidFill>
                    <a:srgbClr val="0043B2"/>
                  </a:solidFill>
                  <a:latin typeface="Arial"/>
                  <a:ea typeface="Arial"/>
                  <a:cs typeface="Arial"/>
                  <a:sym typeface="Arial"/>
                </a:endParaRPr>
              </a:p>
            </p:txBody>
          </p:sp>
          <p:sp>
            <p:nvSpPr>
              <p:cNvPr id="683" name="Google Shape;683;p23"/>
              <p:cNvSpPr/>
              <p:nvPr/>
            </p:nvSpPr>
            <p:spPr>
              <a:xfrm>
                <a:off x="2842539" y="4474659"/>
                <a:ext cx="1564964"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grpSp>
        <p:sp>
          <p:nvSpPr>
            <p:cNvPr id="684" name="Google Shape;684;p23"/>
            <p:cNvSpPr/>
            <p:nvPr/>
          </p:nvSpPr>
          <p:spPr>
            <a:xfrm>
              <a:off x="6049526" y="3833680"/>
              <a:ext cx="1158520" cy="477892"/>
            </a:xfrm>
            <a:prstGeom prst="homePlate">
              <a:avLst>
                <a:gd fmla="val 36048" name="adj"/>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Reducer 1</a:t>
              </a:r>
              <a:endParaRPr/>
            </a:p>
          </p:txBody>
        </p:sp>
        <p:sp>
          <p:nvSpPr>
            <p:cNvPr id="685" name="Google Shape;685;p23"/>
            <p:cNvSpPr/>
            <p:nvPr/>
          </p:nvSpPr>
          <p:spPr>
            <a:xfrm>
              <a:off x="7539476" y="3800529"/>
              <a:ext cx="1590864" cy="544194"/>
            </a:xfrm>
            <a:prstGeom prst="roundRect">
              <a:avLst>
                <a:gd fmla="val 16667" name="adj"/>
              </a:avLst>
            </a:prstGeom>
            <a:solidFill>
              <a:srgbClr val="E6E6E6"/>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map 1</a:t>
              </a:r>
              <a:endParaRPr/>
            </a:p>
            <a:p>
              <a:pPr indent="0" lvl="0" marL="0" marR="0" rtl="0" algn="l">
                <a:spcBef>
                  <a:spcPts val="0"/>
                </a:spcBef>
                <a:spcAft>
                  <a:spcPts val="0"/>
                </a:spcAft>
                <a:buNone/>
              </a:pPr>
              <a:r>
                <a:rPr lang="en-US" sz="1400">
                  <a:solidFill>
                    <a:srgbClr val="0043B2"/>
                  </a:solidFill>
                  <a:latin typeface="Arial"/>
                  <a:ea typeface="Arial"/>
                  <a:cs typeface="Arial"/>
                  <a:sym typeface="Arial"/>
                </a:rPr>
                <a:t>sat    1</a:t>
              </a:r>
              <a:endParaRPr sz="1400">
                <a:solidFill>
                  <a:srgbClr val="0043B2"/>
                </a:solidFill>
                <a:latin typeface="Arial"/>
                <a:ea typeface="Arial"/>
                <a:cs typeface="Arial"/>
                <a:sym typeface="Arial"/>
              </a:endParaRPr>
            </a:p>
          </p:txBody>
        </p:sp>
        <p:cxnSp>
          <p:nvCxnSpPr>
            <p:cNvPr id="686" name="Google Shape;686;p23"/>
            <p:cNvCxnSpPr/>
            <p:nvPr/>
          </p:nvCxnSpPr>
          <p:spPr>
            <a:xfrm rot="10800000">
              <a:off x="5629275" y="4072626"/>
              <a:ext cx="410726" cy="0"/>
            </a:xfrm>
            <a:prstGeom prst="straightConnector1">
              <a:avLst/>
            </a:prstGeom>
            <a:noFill/>
            <a:ln cap="flat" cmpd="sng" w="19050">
              <a:solidFill>
                <a:srgbClr val="0043B2"/>
              </a:solidFill>
              <a:prstDash val="solid"/>
              <a:miter lim="800000"/>
              <a:headEnd len="med" w="med" type="triangle"/>
              <a:tailEnd len="med" w="med" type="triangle"/>
            </a:ln>
          </p:spPr>
        </p:cxnSp>
        <p:cxnSp>
          <p:nvCxnSpPr>
            <p:cNvPr id="687" name="Google Shape;687;p23"/>
            <p:cNvCxnSpPr>
              <a:stCxn id="684" idx="3"/>
              <a:endCxn id="685" idx="1"/>
            </p:cNvCxnSpPr>
            <p:nvPr/>
          </p:nvCxnSpPr>
          <p:spPr>
            <a:xfrm>
              <a:off x="7208046" y="4072626"/>
              <a:ext cx="331500" cy="0"/>
            </a:xfrm>
            <a:prstGeom prst="straightConnector1">
              <a:avLst/>
            </a:prstGeom>
            <a:noFill/>
            <a:ln cap="flat" cmpd="sng" w="19050">
              <a:solidFill>
                <a:srgbClr val="0043B2"/>
              </a:solidFill>
              <a:prstDash val="solid"/>
              <a:miter lim="800000"/>
              <a:headEnd len="sm" w="sm" type="none"/>
              <a:tailEnd len="med" w="med" type="triangle"/>
            </a:ln>
          </p:spPr>
        </p:cxnSp>
        <p:sp>
          <p:nvSpPr>
            <p:cNvPr id="688" name="Google Shape;688;p23"/>
            <p:cNvSpPr/>
            <p:nvPr/>
          </p:nvSpPr>
          <p:spPr>
            <a:xfrm>
              <a:off x="7517836" y="4350985"/>
              <a:ext cx="1029449"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Part-r-00001</a:t>
              </a:r>
              <a:endParaRPr sz="1100">
                <a:solidFill>
                  <a:srgbClr val="0043B2"/>
                </a:solidFill>
                <a:latin typeface="Arial"/>
                <a:ea typeface="Arial"/>
                <a:cs typeface="Arial"/>
                <a:sym typeface="Arial"/>
              </a:endParaRPr>
            </a:p>
          </p:txBody>
        </p:sp>
        <p:grpSp>
          <p:nvGrpSpPr>
            <p:cNvPr id="689" name="Google Shape;689;p23"/>
            <p:cNvGrpSpPr/>
            <p:nvPr/>
          </p:nvGrpSpPr>
          <p:grpSpPr>
            <a:xfrm>
              <a:off x="4038702" y="4780586"/>
              <a:ext cx="1581149" cy="771716"/>
              <a:chOff x="2040557" y="4205997"/>
              <a:chExt cx="2366946" cy="805990"/>
            </a:xfrm>
          </p:grpSpPr>
          <p:sp>
            <p:nvSpPr>
              <p:cNvPr id="690" name="Google Shape;690;p23"/>
              <p:cNvSpPr/>
              <p:nvPr/>
            </p:nvSpPr>
            <p:spPr>
              <a:xfrm>
                <a:off x="2040557" y="4205998"/>
                <a:ext cx="807087"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is</a:t>
                </a:r>
                <a:endParaRPr sz="1400">
                  <a:solidFill>
                    <a:srgbClr val="0043B2"/>
                  </a:solidFill>
                  <a:latin typeface="Arial"/>
                  <a:ea typeface="Arial"/>
                  <a:cs typeface="Arial"/>
                  <a:sym typeface="Arial"/>
                </a:endParaRPr>
              </a:p>
            </p:txBody>
          </p:sp>
          <p:sp>
            <p:nvSpPr>
              <p:cNvPr id="691" name="Google Shape;691;p23"/>
              <p:cNvSpPr/>
              <p:nvPr/>
            </p:nvSpPr>
            <p:spPr>
              <a:xfrm>
                <a:off x="2842539" y="4205997"/>
                <a:ext cx="1564964"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1,1</a:t>
                </a:r>
                <a:endParaRPr sz="1400">
                  <a:solidFill>
                    <a:srgbClr val="0043B2"/>
                  </a:solidFill>
                  <a:latin typeface="Arial"/>
                  <a:ea typeface="Arial"/>
                  <a:cs typeface="Arial"/>
                  <a:sym typeface="Arial"/>
                </a:endParaRPr>
              </a:p>
            </p:txBody>
          </p:sp>
          <p:sp>
            <p:nvSpPr>
              <p:cNvPr id="692" name="Google Shape;692;p23"/>
              <p:cNvSpPr/>
              <p:nvPr/>
            </p:nvSpPr>
            <p:spPr>
              <a:xfrm>
                <a:off x="2040557" y="4474660"/>
                <a:ext cx="807087"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one</a:t>
                </a:r>
                <a:endParaRPr sz="1400">
                  <a:solidFill>
                    <a:srgbClr val="0043B2"/>
                  </a:solidFill>
                  <a:latin typeface="Arial"/>
                  <a:ea typeface="Arial"/>
                  <a:cs typeface="Arial"/>
                  <a:sym typeface="Arial"/>
                </a:endParaRPr>
              </a:p>
            </p:txBody>
          </p:sp>
          <p:sp>
            <p:nvSpPr>
              <p:cNvPr id="693" name="Google Shape;693;p23"/>
              <p:cNvSpPr/>
              <p:nvPr/>
            </p:nvSpPr>
            <p:spPr>
              <a:xfrm>
                <a:off x="2842539" y="4474659"/>
                <a:ext cx="1564964"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1</a:t>
                </a:r>
                <a:endParaRPr sz="1400">
                  <a:solidFill>
                    <a:srgbClr val="0043B2"/>
                  </a:solidFill>
                  <a:latin typeface="Arial"/>
                  <a:ea typeface="Arial"/>
                  <a:cs typeface="Arial"/>
                  <a:sym typeface="Arial"/>
                </a:endParaRPr>
              </a:p>
            </p:txBody>
          </p:sp>
          <p:sp>
            <p:nvSpPr>
              <p:cNvPr id="694" name="Google Shape;694;p23"/>
              <p:cNvSpPr/>
              <p:nvPr/>
            </p:nvSpPr>
            <p:spPr>
              <a:xfrm>
                <a:off x="2040557" y="4743323"/>
                <a:ext cx="807087" cy="268664"/>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the</a:t>
                </a:r>
                <a:endParaRPr sz="1400">
                  <a:solidFill>
                    <a:srgbClr val="0043B2"/>
                  </a:solidFill>
                  <a:latin typeface="Arial"/>
                  <a:ea typeface="Arial"/>
                  <a:cs typeface="Arial"/>
                  <a:sym typeface="Arial"/>
                </a:endParaRPr>
              </a:p>
            </p:txBody>
          </p:sp>
          <p:sp>
            <p:nvSpPr>
              <p:cNvPr id="695" name="Google Shape;695;p23"/>
              <p:cNvSpPr/>
              <p:nvPr/>
            </p:nvSpPr>
            <p:spPr>
              <a:xfrm>
                <a:off x="2842539" y="4743321"/>
                <a:ext cx="1564964" cy="268663"/>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1,1,1,1,1,1</a:t>
                </a:r>
                <a:endParaRPr sz="1400">
                  <a:solidFill>
                    <a:srgbClr val="0043B2"/>
                  </a:solidFill>
                  <a:latin typeface="Arial"/>
                  <a:ea typeface="Arial"/>
                  <a:cs typeface="Arial"/>
                  <a:sym typeface="Arial"/>
                </a:endParaRPr>
              </a:p>
            </p:txBody>
          </p:sp>
        </p:grpSp>
        <p:sp>
          <p:nvSpPr>
            <p:cNvPr id="696" name="Google Shape;696;p23"/>
            <p:cNvSpPr/>
            <p:nvPr/>
          </p:nvSpPr>
          <p:spPr>
            <a:xfrm>
              <a:off x="6049526" y="4798880"/>
              <a:ext cx="1158520" cy="477892"/>
            </a:xfrm>
            <a:prstGeom prst="homePlate">
              <a:avLst>
                <a:gd fmla="val 36048" name="adj"/>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Reducer 2</a:t>
              </a:r>
              <a:endParaRPr/>
            </a:p>
          </p:txBody>
        </p:sp>
        <p:sp>
          <p:nvSpPr>
            <p:cNvPr id="697" name="Google Shape;697;p23"/>
            <p:cNvSpPr/>
            <p:nvPr/>
          </p:nvSpPr>
          <p:spPr>
            <a:xfrm>
              <a:off x="7547096" y="4765728"/>
              <a:ext cx="1590864" cy="705431"/>
            </a:xfrm>
            <a:prstGeom prst="roundRect">
              <a:avLst>
                <a:gd fmla="val 16667" name="adj"/>
              </a:avLst>
            </a:prstGeom>
            <a:solidFill>
              <a:srgbClr val="E6E6E6"/>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is       2</a:t>
              </a:r>
              <a:endParaRPr/>
            </a:p>
            <a:p>
              <a:pPr indent="0" lvl="0" marL="0" marR="0" rtl="0" algn="l">
                <a:spcBef>
                  <a:spcPts val="0"/>
                </a:spcBef>
                <a:spcAft>
                  <a:spcPts val="0"/>
                </a:spcAft>
                <a:buNone/>
              </a:pPr>
              <a:r>
                <a:rPr lang="en-US" sz="1400">
                  <a:solidFill>
                    <a:srgbClr val="0043B2"/>
                  </a:solidFill>
                  <a:latin typeface="Arial"/>
                  <a:ea typeface="Arial"/>
                  <a:cs typeface="Arial"/>
                  <a:sym typeface="Arial"/>
                </a:rPr>
                <a:t>one   1</a:t>
              </a:r>
              <a:endParaRPr/>
            </a:p>
            <a:p>
              <a:pPr indent="0" lvl="0" marL="0" marR="0" rtl="0" algn="l">
                <a:spcBef>
                  <a:spcPts val="0"/>
                </a:spcBef>
                <a:spcAft>
                  <a:spcPts val="0"/>
                </a:spcAft>
                <a:buNone/>
              </a:pPr>
              <a:r>
                <a:rPr lang="en-US" sz="1400">
                  <a:solidFill>
                    <a:srgbClr val="0043B2"/>
                  </a:solidFill>
                  <a:latin typeface="Arial"/>
                  <a:ea typeface="Arial"/>
                  <a:cs typeface="Arial"/>
                  <a:sym typeface="Arial"/>
                </a:rPr>
                <a:t>the    6</a:t>
              </a:r>
              <a:endParaRPr sz="1400">
                <a:solidFill>
                  <a:srgbClr val="0043B2"/>
                </a:solidFill>
                <a:latin typeface="Arial"/>
                <a:ea typeface="Arial"/>
                <a:cs typeface="Arial"/>
                <a:sym typeface="Arial"/>
              </a:endParaRPr>
            </a:p>
          </p:txBody>
        </p:sp>
        <p:cxnSp>
          <p:nvCxnSpPr>
            <p:cNvPr id="698" name="Google Shape;698;p23"/>
            <p:cNvCxnSpPr/>
            <p:nvPr/>
          </p:nvCxnSpPr>
          <p:spPr>
            <a:xfrm rot="10800000">
              <a:off x="5629275" y="5037826"/>
              <a:ext cx="410726" cy="0"/>
            </a:xfrm>
            <a:prstGeom prst="straightConnector1">
              <a:avLst/>
            </a:prstGeom>
            <a:noFill/>
            <a:ln cap="flat" cmpd="sng" w="19050">
              <a:solidFill>
                <a:srgbClr val="0043B2"/>
              </a:solidFill>
              <a:prstDash val="solid"/>
              <a:miter lim="800000"/>
              <a:headEnd len="med" w="med" type="triangle"/>
              <a:tailEnd len="med" w="med" type="triangle"/>
            </a:ln>
          </p:spPr>
        </p:cxnSp>
        <p:cxnSp>
          <p:nvCxnSpPr>
            <p:cNvPr id="699" name="Google Shape;699;p23"/>
            <p:cNvCxnSpPr>
              <a:stCxn id="696" idx="3"/>
            </p:cNvCxnSpPr>
            <p:nvPr/>
          </p:nvCxnSpPr>
          <p:spPr>
            <a:xfrm>
              <a:off x="7208046" y="5037826"/>
              <a:ext cx="307200" cy="0"/>
            </a:xfrm>
            <a:prstGeom prst="straightConnector1">
              <a:avLst/>
            </a:prstGeom>
            <a:noFill/>
            <a:ln cap="flat" cmpd="sng" w="19050">
              <a:solidFill>
                <a:srgbClr val="0043B2"/>
              </a:solidFill>
              <a:prstDash val="solid"/>
              <a:miter lim="800000"/>
              <a:headEnd len="sm" w="sm" type="none"/>
              <a:tailEnd len="med" w="med" type="triangle"/>
            </a:ln>
          </p:spPr>
        </p:cxnSp>
        <p:sp>
          <p:nvSpPr>
            <p:cNvPr id="700" name="Google Shape;700;p23"/>
            <p:cNvSpPr/>
            <p:nvPr/>
          </p:nvSpPr>
          <p:spPr>
            <a:xfrm>
              <a:off x="7513026" y="5487635"/>
              <a:ext cx="103906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Part-r-00002</a:t>
              </a:r>
              <a:endParaRPr sz="1100">
                <a:solidFill>
                  <a:srgbClr val="0043B2"/>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24"/>
          <p:cNvSpPr txBox="1"/>
          <p:nvPr>
            <p:ph idx="1" type="body"/>
          </p:nvPr>
        </p:nvSpPr>
        <p:spPr>
          <a:xfrm>
            <a:off x="989700" y="3038807"/>
            <a:ext cx="8604000"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600"/>
              <a:buNone/>
            </a:pPr>
            <a:r>
              <a:rPr lang="en-US" sz="3600">
                <a:solidFill>
                  <a:schemeClr val="dk1"/>
                </a:solidFill>
              </a:rPr>
              <a:t>Xử lý Big Data</a:t>
            </a:r>
            <a:endParaRPr/>
          </a:p>
        </p:txBody>
      </p:sp>
      <p:sp>
        <p:nvSpPr>
          <p:cNvPr id="707" name="Google Shape;707;p24"/>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sz="2000">
                <a:solidFill>
                  <a:srgbClr val="7F7F7F"/>
                </a:solidFill>
              </a:rPr>
              <a:t>Bài 1. </a:t>
            </a:r>
            <a:endParaRPr sz="5400">
              <a:solidFill>
                <a:srgbClr val="7F7F7F"/>
              </a:solidFill>
            </a:endParaRPr>
          </a:p>
        </p:txBody>
      </p:sp>
      <p:sp>
        <p:nvSpPr>
          <p:cNvPr id="708" name="Google Shape;708;p24"/>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1.1. Ứng dụng và xử lý Big Data</a:t>
            </a:r>
            <a:endParaRPr/>
          </a:p>
        </p:txBody>
      </p:sp>
      <p:sp>
        <p:nvSpPr>
          <p:cNvPr id="709" name="Google Shape;709;p24"/>
          <p:cNvSpPr/>
          <p:nvPr/>
        </p:nvSpPr>
        <p:spPr>
          <a:xfrm>
            <a:off x="1051644" y="406523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sp>
        <p:nvSpPr>
          <p:cNvPr id="710" name="Google Shape;710;p24"/>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1.2. Big Data trên Đám mây công cộng </a:t>
            </a:r>
            <a:endParaRPr/>
          </a:p>
        </p:txBody>
      </p:sp>
      <p:sp>
        <p:nvSpPr>
          <p:cNvPr id="711" name="Google Shape;711;p24"/>
          <p:cNvSpPr/>
          <p:nvPr/>
        </p:nvSpPr>
        <p:spPr>
          <a:xfrm>
            <a:off x="1051644" y="449507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25"/>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Big Data trên Đám mây công cộng </a:t>
            </a:r>
            <a:endParaRPr/>
          </a:p>
        </p:txBody>
      </p:sp>
      <p:sp>
        <p:nvSpPr>
          <p:cNvPr id="718" name="Google Shape;718;p2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Điện toán đám mây là gì?</a:t>
            </a:r>
            <a:endParaRPr/>
          </a:p>
        </p:txBody>
      </p:sp>
      <p:sp>
        <p:nvSpPr>
          <p:cNvPr id="719" name="Google Shape;719;p2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720" name="Google Shape;720;p2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Định nghĩa từ điển “Điện toán đám mây”</a:t>
            </a:r>
            <a:endParaRPr/>
          </a:p>
        </p:txBody>
      </p:sp>
      <p:pic>
        <p:nvPicPr>
          <p:cNvPr id="721" name="Google Shape;721;p25"/>
          <p:cNvPicPr preferRelativeResize="0"/>
          <p:nvPr/>
        </p:nvPicPr>
        <p:blipFill rotWithShape="1">
          <a:blip r:embed="rId3">
            <a:alphaModFix/>
          </a:blip>
          <a:srcRect b="0" l="0" r="0" t="0"/>
          <a:stretch/>
        </p:blipFill>
        <p:spPr>
          <a:xfrm>
            <a:off x="976984" y="3074138"/>
            <a:ext cx="1241030" cy="1241030"/>
          </a:xfrm>
          <a:prstGeom prst="rect">
            <a:avLst/>
          </a:prstGeom>
          <a:noFill/>
          <a:ln>
            <a:noFill/>
          </a:ln>
        </p:spPr>
      </p:pic>
      <p:pic>
        <p:nvPicPr>
          <p:cNvPr id="722" name="Google Shape;722;p25"/>
          <p:cNvPicPr preferRelativeResize="0"/>
          <p:nvPr/>
        </p:nvPicPr>
        <p:blipFill rotWithShape="1">
          <a:blip r:embed="rId4">
            <a:alphaModFix/>
          </a:blip>
          <a:srcRect b="0" l="32737" r="32676" t="0"/>
          <a:stretch/>
        </p:blipFill>
        <p:spPr>
          <a:xfrm>
            <a:off x="7972975" y="4834997"/>
            <a:ext cx="941323" cy="1259803"/>
          </a:xfrm>
          <a:prstGeom prst="rect">
            <a:avLst/>
          </a:prstGeom>
          <a:noFill/>
          <a:ln>
            <a:noFill/>
          </a:ln>
        </p:spPr>
      </p:pic>
      <p:sp>
        <p:nvSpPr>
          <p:cNvPr id="723" name="Google Shape;723;p25"/>
          <p:cNvSpPr/>
          <p:nvPr/>
        </p:nvSpPr>
        <p:spPr>
          <a:xfrm>
            <a:off x="2576148" y="2758077"/>
            <a:ext cx="6544663" cy="1021556"/>
          </a:xfrm>
          <a:prstGeom prst="wedgeRoundRectCallout">
            <a:avLst>
              <a:gd fmla="val -55927" name="adj1"/>
              <a:gd fmla="val 70584" name="adj2"/>
              <a:gd fmla="val 16667" name="adj3"/>
            </a:avLst>
          </a:prstGeom>
          <a:noFill/>
          <a:ln cap="flat" cmpd="sng" w="28575">
            <a:solidFill>
              <a:srgbClr val="2D95EC"/>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ctr">
              <a:spcBef>
                <a:spcPts val="0"/>
              </a:spcBef>
              <a:spcAft>
                <a:spcPts val="0"/>
              </a:spcAft>
              <a:buNone/>
            </a:pPr>
            <a:r>
              <a:rPr b="0" i="0" lang="en-US" sz="1800" u="none" cap="none" strike="noStrike">
                <a:solidFill>
                  <a:srgbClr val="3F3F3F"/>
                </a:solidFill>
                <a:latin typeface="Arial"/>
                <a:ea typeface="Arial"/>
                <a:cs typeface="Arial"/>
                <a:sym typeface="Arial"/>
              </a:rPr>
              <a:t>“Việc sử dụng một mạng máy chủ từ xa được lưu trữ trên Internet để lưu trữ, quản lý và xử lý dữ liệu, thay vì máy chủ cục bộ hoặc máy tính cá nhân.”</a:t>
            </a:r>
            <a:endParaRPr b="0" i="0" sz="1800" u="none" cap="none" strike="noStrike">
              <a:solidFill>
                <a:srgbClr val="3F3F3F"/>
              </a:solidFill>
              <a:latin typeface="Arial"/>
              <a:ea typeface="Arial"/>
              <a:cs typeface="Arial"/>
              <a:sym typeface="Arial"/>
            </a:endParaRPr>
          </a:p>
        </p:txBody>
      </p:sp>
      <p:sp>
        <p:nvSpPr>
          <p:cNvPr id="724" name="Google Shape;724;p25"/>
          <p:cNvSpPr/>
          <p:nvPr/>
        </p:nvSpPr>
        <p:spPr>
          <a:xfrm>
            <a:off x="863277" y="4551518"/>
            <a:ext cx="6544663" cy="782763"/>
          </a:xfrm>
          <a:prstGeom prst="wedgeRoundRectCallout">
            <a:avLst>
              <a:gd fmla="val 57024" name="adj1"/>
              <a:gd fmla="val 102418" name="adj2"/>
              <a:gd fmla="val 16667" name="adj3"/>
            </a:avLst>
          </a:prstGeom>
          <a:noFill/>
          <a:ln cap="flat" cmpd="sng" w="28575">
            <a:solidFill>
              <a:srgbClr val="2D95EC"/>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ctr">
              <a:spcBef>
                <a:spcPts val="0"/>
              </a:spcBef>
              <a:spcAft>
                <a:spcPts val="0"/>
              </a:spcAft>
              <a:buNone/>
            </a:pPr>
            <a:r>
              <a:rPr b="0" i="0" lang="en-US" sz="1800" u="none" cap="none" strike="noStrike">
                <a:solidFill>
                  <a:srgbClr val="3F3F3F"/>
                </a:solidFill>
                <a:latin typeface="Arial"/>
                <a:ea typeface="Arial"/>
                <a:cs typeface="Arial"/>
                <a:sym typeface="Arial"/>
              </a:rPr>
              <a:t>“Việc lưu trữ dữ liệu máy tính được sử dụng thường xuyên trên nhiều máy chủ có thể được truy cập thông qua Internet.”</a:t>
            </a:r>
            <a:endParaRPr b="0" i="0" sz="1800" u="none" cap="none" strike="noStrike">
              <a:solidFill>
                <a:srgbClr val="3F3F3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26"/>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Big Data trên Đám mây công cộng </a:t>
            </a:r>
            <a:endParaRPr/>
          </a:p>
        </p:txBody>
      </p:sp>
      <p:sp>
        <p:nvSpPr>
          <p:cNvPr id="731" name="Google Shape;731;p2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Điện toán đám mây là gì?</a:t>
            </a:r>
            <a:endParaRPr/>
          </a:p>
        </p:txBody>
      </p:sp>
      <p:sp>
        <p:nvSpPr>
          <p:cNvPr id="732" name="Google Shape;732;p2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pic>
        <p:nvPicPr>
          <p:cNvPr id="733" name="Google Shape;733;p26"/>
          <p:cNvPicPr preferRelativeResize="0"/>
          <p:nvPr/>
        </p:nvPicPr>
        <p:blipFill rotWithShape="1">
          <a:blip r:embed="rId3">
            <a:alphaModFix/>
          </a:blip>
          <a:srcRect b="0" l="0" r="0" t="0"/>
          <a:stretch/>
        </p:blipFill>
        <p:spPr>
          <a:xfrm>
            <a:off x="2617926" y="2239609"/>
            <a:ext cx="4632420" cy="3887926"/>
          </a:xfrm>
          <a:prstGeom prst="rect">
            <a:avLst/>
          </a:prstGeom>
          <a:noFill/>
          <a:ln>
            <a:noFill/>
          </a:ln>
        </p:spPr>
      </p:pic>
      <p:sp>
        <p:nvSpPr>
          <p:cNvPr id="734" name="Google Shape;734;p26"/>
          <p:cNvSpPr txBox="1"/>
          <p:nvPr/>
        </p:nvSpPr>
        <p:spPr>
          <a:xfrm>
            <a:off x="7904193" y="1839499"/>
            <a:ext cx="1441420" cy="4001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000">
                <a:solidFill>
                  <a:schemeClr val="dk1"/>
                </a:solidFill>
                <a:latin typeface="Arial"/>
                <a:ea typeface="Arial"/>
                <a:cs typeface="Arial"/>
                <a:sym typeface="Arial"/>
              </a:rPr>
              <a:t>[Thảo luận]</a:t>
            </a:r>
            <a:endParaRPr sz="200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27"/>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Big Data trên Đám mây công cộng </a:t>
            </a:r>
            <a:endParaRPr/>
          </a:p>
        </p:txBody>
      </p:sp>
      <p:sp>
        <p:nvSpPr>
          <p:cNvPr id="741" name="Google Shape;741;p2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Quan điểm về điện toán đám mây</a:t>
            </a:r>
            <a:endParaRPr/>
          </a:p>
        </p:txBody>
      </p:sp>
      <p:sp>
        <p:nvSpPr>
          <p:cNvPr id="742" name="Google Shape;742;p2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743" name="Google Shape;743;p2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Điện toán đám mây có ý nghĩa gì từ các quan điểm khác nhau</a:t>
            </a:r>
            <a:endParaRPr/>
          </a:p>
          <a:p>
            <a:pPr indent="-182563" lvl="1" marL="360363" rtl="0" algn="l">
              <a:lnSpc>
                <a:spcPct val="138461"/>
              </a:lnSpc>
              <a:spcBef>
                <a:spcPts val="500"/>
              </a:spcBef>
              <a:spcAft>
                <a:spcPts val="0"/>
              </a:spcAft>
              <a:buClr>
                <a:srgbClr val="262626"/>
              </a:buClr>
              <a:buSzPts val="1040"/>
              <a:buChar char="•"/>
            </a:pPr>
            <a:r>
              <a:rPr lang="en-US"/>
              <a:t>Người dùng cuối</a:t>
            </a:r>
            <a:endParaRPr/>
          </a:p>
          <a:p>
            <a:pPr indent="-182563" lvl="1" marL="360363" rtl="0" algn="l">
              <a:lnSpc>
                <a:spcPct val="138461"/>
              </a:lnSpc>
              <a:spcBef>
                <a:spcPts val="500"/>
              </a:spcBef>
              <a:spcAft>
                <a:spcPts val="0"/>
              </a:spcAft>
              <a:buClr>
                <a:srgbClr val="262626"/>
              </a:buClr>
              <a:buSzPts val="1040"/>
              <a:buChar char="•"/>
            </a:pPr>
            <a:r>
              <a:rPr lang="en-US"/>
              <a:t>Người lập trình ứng dụng</a:t>
            </a:r>
            <a:endParaRPr/>
          </a:p>
          <a:p>
            <a:pPr indent="-182563" lvl="1" marL="360363" rtl="0" algn="l">
              <a:lnSpc>
                <a:spcPct val="138461"/>
              </a:lnSpc>
              <a:spcBef>
                <a:spcPts val="500"/>
              </a:spcBef>
              <a:spcAft>
                <a:spcPts val="0"/>
              </a:spcAft>
              <a:buClr>
                <a:srgbClr val="262626"/>
              </a:buClr>
              <a:buSzPts val="1040"/>
              <a:buChar char="•"/>
            </a:pPr>
            <a:r>
              <a:rPr lang="en-US"/>
              <a:t>Nhà cung cấp dịch vụ</a:t>
            </a:r>
            <a:endParaRPr/>
          </a:p>
          <a:p>
            <a:pPr indent="-182563" lvl="1" marL="360363" rtl="0" algn="l">
              <a:lnSpc>
                <a:spcPct val="138461"/>
              </a:lnSpc>
              <a:spcBef>
                <a:spcPts val="500"/>
              </a:spcBef>
              <a:spcAft>
                <a:spcPts val="0"/>
              </a:spcAft>
              <a:buClr>
                <a:srgbClr val="262626"/>
              </a:buClr>
              <a:buSzPts val="1040"/>
              <a:buChar char="•"/>
            </a:pPr>
            <a:r>
              <a:rPr lang="en-US"/>
              <a:t>Quản lý cơ sở hạ tầng CNTT</a:t>
            </a:r>
            <a:endParaRPr/>
          </a:p>
          <a:p>
            <a:pPr indent="-182563" lvl="1" marL="360363" rtl="0" algn="l">
              <a:lnSpc>
                <a:spcPct val="138461"/>
              </a:lnSpc>
              <a:spcBef>
                <a:spcPts val="500"/>
              </a:spcBef>
              <a:spcAft>
                <a:spcPts val="0"/>
              </a:spcAft>
              <a:buClr>
                <a:srgbClr val="262626"/>
              </a:buClr>
              <a:buSzPts val="1040"/>
              <a:buChar char="•"/>
            </a:pPr>
            <a:r>
              <a:rPr lang="en-US"/>
              <a:t>CIO</a:t>
            </a:r>
            <a:endParaRPr/>
          </a:p>
          <a:p>
            <a:pPr indent="-182563" lvl="1" marL="360363" rtl="0" algn="l">
              <a:lnSpc>
                <a:spcPct val="138461"/>
              </a:lnSpc>
              <a:spcBef>
                <a:spcPts val="500"/>
              </a:spcBef>
              <a:spcAft>
                <a:spcPts val="0"/>
              </a:spcAft>
              <a:buClr>
                <a:srgbClr val="262626"/>
              </a:buClr>
              <a:buSzPts val="1040"/>
              <a:buChar char="•"/>
            </a:pPr>
            <a:r>
              <a:rPr lang="en-US"/>
              <a:t>CFO</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744" name="Google Shape;744;p27"/>
          <p:cNvGrpSpPr/>
          <p:nvPr/>
        </p:nvGrpSpPr>
        <p:grpSpPr>
          <a:xfrm>
            <a:off x="3417037" y="2402915"/>
            <a:ext cx="5905083" cy="3771290"/>
            <a:chOff x="3417037" y="2402915"/>
            <a:chExt cx="5905083" cy="3771290"/>
          </a:xfrm>
        </p:grpSpPr>
        <p:grpSp>
          <p:nvGrpSpPr>
            <p:cNvPr id="745" name="Google Shape;745;p27"/>
            <p:cNvGrpSpPr/>
            <p:nvPr/>
          </p:nvGrpSpPr>
          <p:grpSpPr>
            <a:xfrm>
              <a:off x="4604198" y="3036791"/>
              <a:ext cx="3579229" cy="2399826"/>
              <a:chOff x="3951213" y="3211906"/>
              <a:chExt cx="3579229" cy="2399826"/>
            </a:xfrm>
          </p:grpSpPr>
          <p:pic>
            <p:nvPicPr>
              <p:cNvPr id="746" name="Google Shape;746;p27"/>
              <p:cNvPicPr preferRelativeResize="0"/>
              <p:nvPr/>
            </p:nvPicPr>
            <p:blipFill rotWithShape="1">
              <a:blip r:embed="rId3">
                <a:alphaModFix/>
              </a:blip>
              <a:srcRect b="0" l="0" r="0" t="0"/>
              <a:stretch/>
            </p:blipFill>
            <p:spPr>
              <a:xfrm>
                <a:off x="3951213" y="3211906"/>
                <a:ext cx="3579229" cy="2399826"/>
              </a:xfrm>
              <a:prstGeom prst="rect">
                <a:avLst/>
              </a:prstGeom>
              <a:noFill/>
              <a:ln>
                <a:noFill/>
              </a:ln>
            </p:spPr>
          </p:pic>
          <p:grpSp>
            <p:nvGrpSpPr>
              <p:cNvPr id="747" name="Google Shape;747;p27"/>
              <p:cNvGrpSpPr/>
              <p:nvPr/>
            </p:nvGrpSpPr>
            <p:grpSpPr>
              <a:xfrm>
                <a:off x="5149562" y="4451515"/>
                <a:ext cx="1498905" cy="887705"/>
                <a:chOff x="4309249" y="4925595"/>
                <a:chExt cx="1498905" cy="887705"/>
              </a:xfrm>
            </p:grpSpPr>
            <p:pic>
              <p:nvPicPr>
                <p:cNvPr id="748" name="Google Shape;748;p27"/>
                <p:cNvPicPr preferRelativeResize="0"/>
                <p:nvPr/>
              </p:nvPicPr>
              <p:blipFill rotWithShape="1">
                <a:blip r:embed="rId4">
                  <a:alphaModFix/>
                </a:blip>
                <a:srcRect b="0" l="0" r="0" t="0"/>
                <a:stretch/>
              </p:blipFill>
              <p:spPr>
                <a:xfrm>
                  <a:off x="4309249" y="4925595"/>
                  <a:ext cx="1066874" cy="887705"/>
                </a:xfrm>
                <a:prstGeom prst="rect">
                  <a:avLst/>
                </a:prstGeom>
                <a:noFill/>
                <a:ln>
                  <a:noFill/>
                </a:ln>
              </p:spPr>
            </p:pic>
            <p:pic>
              <p:nvPicPr>
                <p:cNvPr id="749" name="Google Shape;749;p27"/>
                <p:cNvPicPr preferRelativeResize="0"/>
                <p:nvPr/>
              </p:nvPicPr>
              <p:blipFill rotWithShape="1">
                <a:blip r:embed="rId5">
                  <a:alphaModFix/>
                </a:blip>
                <a:srcRect b="0" l="0" r="0" t="0"/>
                <a:stretch/>
              </p:blipFill>
              <p:spPr>
                <a:xfrm>
                  <a:off x="4944091" y="4978941"/>
                  <a:ext cx="864063" cy="664049"/>
                </a:xfrm>
                <a:prstGeom prst="rect">
                  <a:avLst/>
                </a:prstGeom>
                <a:noFill/>
                <a:ln>
                  <a:noFill/>
                </a:ln>
              </p:spPr>
            </p:pic>
          </p:grpSp>
          <p:pic>
            <p:nvPicPr>
              <p:cNvPr id="750" name="Google Shape;750;p27"/>
              <p:cNvPicPr preferRelativeResize="0"/>
              <p:nvPr/>
            </p:nvPicPr>
            <p:blipFill rotWithShape="1">
              <a:blip r:embed="rId6">
                <a:alphaModFix/>
              </a:blip>
              <a:srcRect b="0" l="0" r="0" t="0"/>
              <a:stretch/>
            </p:blipFill>
            <p:spPr>
              <a:xfrm>
                <a:off x="6498102" y="3953560"/>
                <a:ext cx="429769" cy="493777"/>
              </a:xfrm>
              <a:prstGeom prst="rect">
                <a:avLst/>
              </a:prstGeom>
              <a:noFill/>
              <a:ln>
                <a:noFill/>
              </a:ln>
            </p:spPr>
          </p:pic>
          <p:pic>
            <p:nvPicPr>
              <p:cNvPr id="751" name="Google Shape;751;p27"/>
              <p:cNvPicPr preferRelativeResize="0"/>
              <p:nvPr/>
            </p:nvPicPr>
            <p:blipFill rotWithShape="1">
              <a:blip r:embed="rId7">
                <a:alphaModFix/>
              </a:blip>
              <a:srcRect b="0" l="0" r="0" t="0"/>
              <a:stretch/>
            </p:blipFill>
            <p:spPr>
              <a:xfrm>
                <a:off x="6981385" y="4353982"/>
                <a:ext cx="408433" cy="496825"/>
              </a:xfrm>
              <a:prstGeom prst="rect">
                <a:avLst/>
              </a:prstGeom>
              <a:noFill/>
              <a:ln>
                <a:noFill/>
              </a:ln>
            </p:spPr>
          </p:pic>
          <p:pic>
            <p:nvPicPr>
              <p:cNvPr id="752" name="Google Shape;752;p27"/>
              <p:cNvPicPr preferRelativeResize="0"/>
              <p:nvPr/>
            </p:nvPicPr>
            <p:blipFill rotWithShape="1">
              <a:blip r:embed="rId8">
                <a:alphaModFix/>
              </a:blip>
              <a:srcRect b="0" l="0" r="0" t="0"/>
              <a:stretch/>
            </p:blipFill>
            <p:spPr>
              <a:xfrm>
                <a:off x="4216467" y="4341972"/>
                <a:ext cx="454153" cy="493777"/>
              </a:xfrm>
              <a:prstGeom prst="rect">
                <a:avLst/>
              </a:prstGeom>
              <a:noFill/>
              <a:ln>
                <a:noFill/>
              </a:ln>
            </p:spPr>
          </p:pic>
          <p:pic>
            <p:nvPicPr>
              <p:cNvPr id="753" name="Google Shape;753;p27"/>
              <p:cNvPicPr preferRelativeResize="0"/>
              <p:nvPr/>
            </p:nvPicPr>
            <p:blipFill rotWithShape="1">
              <a:blip r:embed="rId9">
                <a:alphaModFix/>
              </a:blip>
              <a:srcRect b="0" l="0" r="0" t="0"/>
              <a:stretch/>
            </p:blipFill>
            <p:spPr>
              <a:xfrm>
                <a:off x="4535897" y="3880199"/>
                <a:ext cx="539497" cy="493777"/>
              </a:xfrm>
              <a:prstGeom prst="rect">
                <a:avLst/>
              </a:prstGeom>
              <a:noFill/>
              <a:ln>
                <a:noFill/>
              </a:ln>
            </p:spPr>
          </p:pic>
        </p:grpSp>
        <p:pic>
          <p:nvPicPr>
            <p:cNvPr id="754" name="Google Shape;754;p27"/>
            <p:cNvPicPr preferRelativeResize="0"/>
            <p:nvPr/>
          </p:nvPicPr>
          <p:blipFill rotWithShape="1">
            <a:blip r:embed="rId10">
              <a:alphaModFix/>
            </a:blip>
            <a:srcRect b="0" l="0" r="0" t="0"/>
            <a:stretch/>
          </p:blipFill>
          <p:spPr>
            <a:xfrm>
              <a:off x="7153119" y="5453551"/>
              <a:ext cx="323089" cy="426721"/>
            </a:xfrm>
            <a:prstGeom prst="rect">
              <a:avLst/>
            </a:prstGeom>
            <a:noFill/>
            <a:ln>
              <a:noFill/>
            </a:ln>
          </p:spPr>
        </p:pic>
        <p:grpSp>
          <p:nvGrpSpPr>
            <p:cNvPr id="755" name="Google Shape;755;p27"/>
            <p:cNvGrpSpPr/>
            <p:nvPr/>
          </p:nvGrpSpPr>
          <p:grpSpPr>
            <a:xfrm>
              <a:off x="5205840" y="2402915"/>
              <a:ext cx="768159" cy="680074"/>
              <a:chOff x="3753453" y="3066061"/>
              <a:chExt cx="768159" cy="680074"/>
            </a:xfrm>
          </p:grpSpPr>
          <p:pic>
            <p:nvPicPr>
              <p:cNvPr id="756" name="Google Shape;756;p27"/>
              <p:cNvPicPr preferRelativeResize="0"/>
              <p:nvPr/>
            </p:nvPicPr>
            <p:blipFill rotWithShape="1">
              <a:blip r:embed="rId11">
                <a:alphaModFix/>
              </a:blip>
              <a:srcRect b="0" l="0" r="0" t="0"/>
              <a:stretch/>
            </p:blipFill>
            <p:spPr>
              <a:xfrm>
                <a:off x="3967972" y="3066061"/>
                <a:ext cx="323089" cy="426721"/>
              </a:xfrm>
              <a:prstGeom prst="rect">
                <a:avLst/>
              </a:prstGeom>
              <a:noFill/>
              <a:ln>
                <a:noFill/>
              </a:ln>
            </p:spPr>
          </p:pic>
          <p:sp>
            <p:nvSpPr>
              <p:cNvPr id="757" name="Google Shape;757;p27"/>
              <p:cNvSpPr/>
              <p:nvPr/>
            </p:nvSpPr>
            <p:spPr>
              <a:xfrm>
                <a:off x="3753453" y="3469136"/>
                <a:ext cx="7681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Học sinh</a:t>
                </a:r>
                <a:endParaRPr sz="1200">
                  <a:solidFill>
                    <a:schemeClr val="dk1"/>
                  </a:solidFill>
                  <a:latin typeface="Arial"/>
                  <a:ea typeface="Arial"/>
                  <a:cs typeface="Arial"/>
                  <a:sym typeface="Arial"/>
                </a:endParaRPr>
              </a:p>
            </p:txBody>
          </p:sp>
        </p:grpSp>
        <p:grpSp>
          <p:nvGrpSpPr>
            <p:cNvPr id="758" name="Google Shape;758;p27"/>
            <p:cNvGrpSpPr/>
            <p:nvPr/>
          </p:nvGrpSpPr>
          <p:grpSpPr>
            <a:xfrm>
              <a:off x="6812455" y="2402915"/>
              <a:ext cx="904415" cy="709639"/>
              <a:chOff x="6813746" y="3071731"/>
              <a:chExt cx="904415" cy="709639"/>
            </a:xfrm>
          </p:grpSpPr>
          <p:pic>
            <p:nvPicPr>
              <p:cNvPr id="759" name="Google Shape;759;p27"/>
              <p:cNvPicPr preferRelativeResize="0"/>
              <p:nvPr/>
            </p:nvPicPr>
            <p:blipFill rotWithShape="1">
              <a:blip r:embed="rId12">
                <a:alphaModFix/>
              </a:blip>
              <a:srcRect b="0" l="0" r="0" t="0"/>
              <a:stretch/>
            </p:blipFill>
            <p:spPr>
              <a:xfrm>
                <a:off x="7032391" y="3071731"/>
                <a:ext cx="323089" cy="426721"/>
              </a:xfrm>
              <a:prstGeom prst="rect">
                <a:avLst/>
              </a:prstGeom>
              <a:noFill/>
              <a:ln>
                <a:noFill/>
              </a:ln>
            </p:spPr>
          </p:pic>
          <p:sp>
            <p:nvSpPr>
              <p:cNvPr id="760" name="Google Shape;760;p27"/>
              <p:cNvSpPr/>
              <p:nvPr/>
            </p:nvSpPr>
            <p:spPr>
              <a:xfrm>
                <a:off x="6813746" y="3504371"/>
                <a:ext cx="90441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Giảng viên</a:t>
                </a:r>
                <a:endParaRPr sz="1200">
                  <a:solidFill>
                    <a:schemeClr val="dk1"/>
                  </a:solidFill>
                  <a:latin typeface="Arial"/>
                  <a:ea typeface="Arial"/>
                  <a:cs typeface="Arial"/>
                  <a:sym typeface="Arial"/>
                </a:endParaRPr>
              </a:p>
            </p:txBody>
          </p:sp>
        </p:grpSp>
        <p:grpSp>
          <p:nvGrpSpPr>
            <p:cNvPr id="761" name="Google Shape;761;p27"/>
            <p:cNvGrpSpPr/>
            <p:nvPr/>
          </p:nvGrpSpPr>
          <p:grpSpPr>
            <a:xfrm>
              <a:off x="3417037" y="4447274"/>
              <a:ext cx="1404552" cy="699162"/>
              <a:chOff x="3023464" y="4756686"/>
              <a:chExt cx="1404552" cy="699162"/>
            </a:xfrm>
          </p:grpSpPr>
          <p:pic>
            <p:nvPicPr>
              <p:cNvPr id="762" name="Google Shape;762;p27"/>
              <p:cNvPicPr preferRelativeResize="0"/>
              <p:nvPr/>
            </p:nvPicPr>
            <p:blipFill rotWithShape="1">
              <a:blip r:embed="rId13">
                <a:alphaModFix/>
              </a:blip>
              <a:srcRect b="0" l="0" r="0" t="0"/>
              <a:stretch/>
            </p:blipFill>
            <p:spPr>
              <a:xfrm>
                <a:off x="3552157" y="4756686"/>
                <a:ext cx="323089" cy="426721"/>
              </a:xfrm>
              <a:prstGeom prst="rect">
                <a:avLst/>
              </a:prstGeom>
              <a:noFill/>
              <a:ln>
                <a:noFill/>
              </a:ln>
            </p:spPr>
          </p:pic>
          <p:sp>
            <p:nvSpPr>
              <p:cNvPr id="763" name="Google Shape;763;p27"/>
              <p:cNvSpPr/>
              <p:nvPr/>
            </p:nvSpPr>
            <p:spPr>
              <a:xfrm>
                <a:off x="3023464" y="5178849"/>
                <a:ext cx="140455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Nhân viên quản lý</a:t>
                </a:r>
                <a:endParaRPr sz="1200">
                  <a:solidFill>
                    <a:schemeClr val="dk1"/>
                  </a:solidFill>
                  <a:latin typeface="Arial"/>
                  <a:ea typeface="Arial"/>
                  <a:cs typeface="Arial"/>
                  <a:sym typeface="Arial"/>
                </a:endParaRPr>
              </a:p>
            </p:txBody>
          </p:sp>
        </p:grpSp>
        <p:grpSp>
          <p:nvGrpSpPr>
            <p:cNvPr id="764" name="Google Shape;764;p27"/>
            <p:cNvGrpSpPr/>
            <p:nvPr/>
          </p:nvGrpSpPr>
          <p:grpSpPr>
            <a:xfrm>
              <a:off x="4886805" y="5460720"/>
              <a:ext cx="1588897" cy="713485"/>
              <a:chOff x="4318487" y="5635835"/>
              <a:chExt cx="1588897" cy="713485"/>
            </a:xfrm>
          </p:grpSpPr>
          <p:pic>
            <p:nvPicPr>
              <p:cNvPr id="765" name="Google Shape;765;p27"/>
              <p:cNvPicPr preferRelativeResize="0"/>
              <p:nvPr/>
            </p:nvPicPr>
            <p:blipFill rotWithShape="1">
              <a:blip r:embed="rId13">
                <a:alphaModFix/>
              </a:blip>
              <a:srcRect b="0" l="0" r="0" t="0"/>
              <a:stretch/>
            </p:blipFill>
            <p:spPr>
              <a:xfrm>
                <a:off x="4951392" y="5635835"/>
                <a:ext cx="323089" cy="426721"/>
              </a:xfrm>
              <a:prstGeom prst="rect">
                <a:avLst/>
              </a:prstGeom>
              <a:noFill/>
              <a:ln>
                <a:noFill/>
              </a:ln>
            </p:spPr>
          </p:pic>
          <p:sp>
            <p:nvSpPr>
              <p:cNvPr id="766" name="Google Shape;766;p27"/>
              <p:cNvSpPr/>
              <p:nvPr/>
            </p:nvSpPr>
            <p:spPr>
              <a:xfrm>
                <a:off x="4318487" y="6072321"/>
                <a:ext cx="158889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Khách thăm thư viện</a:t>
                </a:r>
                <a:endParaRPr sz="1200">
                  <a:solidFill>
                    <a:schemeClr val="dk1"/>
                  </a:solidFill>
                  <a:latin typeface="Arial"/>
                  <a:ea typeface="Arial"/>
                  <a:cs typeface="Arial"/>
                  <a:sym typeface="Arial"/>
                </a:endParaRPr>
              </a:p>
            </p:txBody>
          </p:sp>
        </p:grpSp>
        <p:sp>
          <p:nvSpPr>
            <p:cNvPr id="767" name="Google Shape;767;p27"/>
            <p:cNvSpPr/>
            <p:nvPr/>
          </p:nvSpPr>
          <p:spPr>
            <a:xfrm>
              <a:off x="6752650" y="5897206"/>
              <a:ext cx="112402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Lập trình viên</a:t>
              </a:r>
              <a:endParaRPr sz="1200">
                <a:solidFill>
                  <a:schemeClr val="dk1"/>
                </a:solidFill>
                <a:latin typeface="Arial"/>
                <a:ea typeface="Arial"/>
                <a:cs typeface="Arial"/>
                <a:sym typeface="Arial"/>
              </a:endParaRPr>
            </a:p>
          </p:txBody>
        </p:sp>
        <p:grpSp>
          <p:nvGrpSpPr>
            <p:cNvPr id="768" name="Google Shape;768;p27"/>
            <p:cNvGrpSpPr/>
            <p:nvPr/>
          </p:nvGrpSpPr>
          <p:grpSpPr>
            <a:xfrm>
              <a:off x="7822992" y="4440564"/>
              <a:ext cx="1499128" cy="705872"/>
              <a:chOff x="6974433" y="4773732"/>
              <a:chExt cx="1499128" cy="705872"/>
            </a:xfrm>
          </p:grpSpPr>
          <p:pic>
            <p:nvPicPr>
              <p:cNvPr id="769" name="Google Shape;769;p27"/>
              <p:cNvPicPr preferRelativeResize="0"/>
              <p:nvPr/>
            </p:nvPicPr>
            <p:blipFill rotWithShape="1">
              <a:blip r:embed="rId10">
                <a:alphaModFix/>
              </a:blip>
              <a:srcRect b="0" l="0" r="0" t="0"/>
              <a:stretch/>
            </p:blipFill>
            <p:spPr>
              <a:xfrm>
                <a:off x="7582453" y="4773732"/>
                <a:ext cx="323089" cy="426721"/>
              </a:xfrm>
              <a:prstGeom prst="rect">
                <a:avLst/>
              </a:prstGeom>
              <a:noFill/>
              <a:ln>
                <a:noFill/>
              </a:ln>
            </p:spPr>
          </p:pic>
          <p:sp>
            <p:nvSpPr>
              <p:cNvPr id="770" name="Google Shape;770;p27"/>
              <p:cNvSpPr/>
              <p:nvPr/>
            </p:nvSpPr>
            <p:spPr>
              <a:xfrm>
                <a:off x="6974433" y="5202605"/>
                <a:ext cx="14991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Các nhà nghiên cứu</a:t>
                </a:r>
                <a:endParaRPr sz="1200">
                  <a:solidFill>
                    <a:schemeClr val="dk1"/>
                  </a:solidFill>
                  <a:latin typeface="Arial"/>
                  <a:ea typeface="Arial"/>
                  <a:cs typeface="Arial"/>
                  <a:sym typeface="Arial"/>
                </a:endParaRPr>
              </a:p>
            </p:txBody>
          </p:sp>
        </p:grpSp>
        <p:grpSp>
          <p:nvGrpSpPr>
            <p:cNvPr id="771" name="Google Shape;771;p27"/>
            <p:cNvGrpSpPr/>
            <p:nvPr/>
          </p:nvGrpSpPr>
          <p:grpSpPr>
            <a:xfrm>
              <a:off x="4107274" y="2616275"/>
              <a:ext cx="4485282" cy="3057805"/>
              <a:chOff x="3454289" y="2791391"/>
              <a:chExt cx="4485282" cy="3057805"/>
            </a:xfrm>
          </p:grpSpPr>
          <p:cxnSp>
            <p:nvCxnSpPr>
              <p:cNvPr id="772" name="Google Shape;772;p27"/>
              <p:cNvCxnSpPr>
                <a:stCxn id="756" idx="1"/>
              </p:cNvCxnSpPr>
              <p:nvPr/>
            </p:nvCxnSpPr>
            <p:spPr>
              <a:xfrm flipH="1">
                <a:off x="4468874" y="2791391"/>
                <a:ext cx="298500" cy="755400"/>
              </a:xfrm>
              <a:prstGeom prst="bentConnector2">
                <a:avLst/>
              </a:prstGeom>
              <a:noFill/>
              <a:ln cap="flat" cmpd="sng" w="19050">
                <a:solidFill>
                  <a:srgbClr val="66A1FE"/>
                </a:solidFill>
                <a:prstDash val="solid"/>
                <a:miter lim="800000"/>
                <a:headEnd len="sm" w="sm" type="none"/>
                <a:tailEnd len="med" w="med" type="triangle"/>
              </a:ln>
            </p:spPr>
          </p:cxnSp>
          <p:cxnSp>
            <p:nvCxnSpPr>
              <p:cNvPr id="773" name="Google Shape;773;p27"/>
              <p:cNvCxnSpPr>
                <a:stCxn id="762" idx="0"/>
              </p:cNvCxnSpPr>
              <p:nvPr/>
            </p:nvCxnSpPr>
            <p:spPr>
              <a:xfrm rot="-5400000">
                <a:off x="3519389" y="4308889"/>
                <a:ext cx="248400" cy="378600"/>
              </a:xfrm>
              <a:prstGeom prst="bentConnector2">
                <a:avLst/>
              </a:prstGeom>
              <a:noFill/>
              <a:ln cap="flat" cmpd="sng" w="19050">
                <a:solidFill>
                  <a:srgbClr val="66A1FE"/>
                </a:solidFill>
                <a:prstDash val="solid"/>
                <a:miter lim="800000"/>
                <a:headEnd len="sm" w="sm" type="none"/>
                <a:tailEnd len="med" w="med" type="triangle"/>
              </a:ln>
            </p:spPr>
          </p:cxnSp>
          <p:cxnSp>
            <p:nvCxnSpPr>
              <p:cNvPr id="774" name="Google Shape;774;p27"/>
              <p:cNvCxnSpPr>
                <a:stCxn id="765" idx="1"/>
              </p:cNvCxnSpPr>
              <p:nvPr/>
            </p:nvCxnSpPr>
            <p:spPr>
              <a:xfrm rot="10800000">
                <a:off x="4802525" y="5336196"/>
                <a:ext cx="64200" cy="513000"/>
              </a:xfrm>
              <a:prstGeom prst="bentConnector2">
                <a:avLst/>
              </a:prstGeom>
              <a:noFill/>
              <a:ln cap="flat" cmpd="sng" w="19050">
                <a:solidFill>
                  <a:srgbClr val="66A1FE"/>
                </a:solidFill>
                <a:prstDash val="solid"/>
                <a:miter lim="800000"/>
                <a:headEnd len="sm" w="sm" type="none"/>
                <a:tailEnd len="med" w="med" type="triangle"/>
              </a:ln>
            </p:spPr>
          </p:cxnSp>
          <p:cxnSp>
            <p:nvCxnSpPr>
              <p:cNvPr id="775" name="Google Shape;775;p27"/>
              <p:cNvCxnSpPr>
                <a:stCxn id="754" idx="3"/>
              </p:cNvCxnSpPr>
              <p:nvPr/>
            </p:nvCxnSpPr>
            <p:spPr>
              <a:xfrm flipH="1" rot="10800000">
                <a:off x="6823223" y="5275327"/>
                <a:ext cx="100200" cy="566700"/>
              </a:xfrm>
              <a:prstGeom prst="bentConnector2">
                <a:avLst/>
              </a:prstGeom>
              <a:noFill/>
              <a:ln cap="flat" cmpd="sng" w="19050">
                <a:solidFill>
                  <a:srgbClr val="66A1FE"/>
                </a:solidFill>
                <a:prstDash val="solid"/>
                <a:miter lim="800000"/>
                <a:headEnd len="sm" w="sm" type="none"/>
                <a:tailEnd len="med" w="med" type="triangle"/>
              </a:ln>
            </p:spPr>
          </p:cxnSp>
          <p:cxnSp>
            <p:nvCxnSpPr>
              <p:cNvPr id="776" name="Google Shape;776;p27"/>
              <p:cNvCxnSpPr>
                <a:stCxn id="759" idx="3"/>
              </p:cNvCxnSpPr>
              <p:nvPr/>
            </p:nvCxnSpPr>
            <p:spPr>
              <a:xfrm>
                <a:off x="6701204" y="2791391"/>
                <a:ext cx="310200" cy="1017900"/>
              </a:xfrm>
              <a:prstGeom prst="bentConnector2">
                <a:avLst/>
              </a:prstGeom>
              <a:noFill/>
              <a:ln cap="flat" cmpd="sng" w="19050">
                <a:solidFill>
                  <a:srgbClr val="66A1FE"/>
                </a:solidFill>
                <a:prstDash val="solid"/>
                <a:miter lim="800000"/>
                <a:headEnd len="sm" w="sm" type="none"/>
                <a:tailEnd len="med" w="med" type="triangle"/>
              </a:ln>
            </p:spPr>
          </p:cxnSp>
          <p:cxnSp>
            <p:nvCxnSpPr>
              <p:cNvPr id="777" name="Google Shape;777;p27"/>
              <p:cNvCxnSpPr>
                <a:stCxn id="769" idx="0"/>
              </p:cNvCxnSpPr>
              <p:nvPr/>
            </p:nvCxnSpPr>
            <p:spPr>
              <a:xfrm flipH="1" rot="5400000">
                <a:off x="7656072" y="4332179"/>
                <a:ext cx="241800" cy="325200"/>
              </a:xfrm>
              <a:prstGeom prst="bentConnector2">
                <a:avLst/>
              </a:prstGeom>
              <a:noFill/>
              <a:ln cap="flat" cmpd="sng" w="19050">
                <a:solidFill>
                  <a:srgbClr val="66A1FE"/>
                </a:solidFill>
                <a:prstDash val="solid"/>
                <a:miter lim="800000"/>
                <a:headEnd len="sm" w="sm" type="none"/>
                <a:tailEnd len="med" w="med" type="triangle"/>
              </a:ln>
            </p:spPr>
          </p:cxnSp>
        </p:grpSp>
        <p:grpSp>
          <p:nvGrpSpPr>
            <p:cNvPr id="778" name="Google Shape;778;p27"/>
            <p:cNvGrpSpPr/>
            <p:nvPr/>
          </p:nvGrpSpPr>
          <p:grpSpPr>
            <a:xfrm>
              <a:off x="5436396" y="3323790"/>
              <a:ext cx="1888659" cy="946144"/>
              <a:chOff x="9593744" y="4255857"/>
              <a:chExt cx="1888659" cy="946144"/>
            </a:xfrm>
          </p:grpSpPr>
          <p:sp>
            <p:nvSpPr>
              <p:cNvPr id="779" name="Google Shape;779;p27"/>
              <p:cNvSpPr/>
              <p:nvPr/>
            </p:nvSpPr>
            <p:spPr>
              <a:xfrm>
                <a:off x="9593744" y="4255857"/>
                <a:ext cx="1888659"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Phần mềm như là một dịch vụ</a:t>
                </a:r>
                <a:endParaRPr/>
              </a:p>
              <a:p>
                <a:pPr indent="0" lvl="0" marL="0" marR="0" rtl="0" algn="ctr">
                  <a:spcBef>
                    <a:spcPts val="0"/>
                  </a:spcBef>
                  <a:spcAft>
                    <a:spcPts val="0"/>
                  </a:spcAft>
                  <a:buNone/>
                </a:pPr>
                <a:r>
                  <a:rPr lang="en-US" sz="1000">
                    <a:solidFill>
                      <a:srgbClr val="0043B2"/>
                    </a:solidFill>
                    <a:latin typeface="Arial"/>
                    <a:ea typeface="Arial"/>
                    <a:cs typeface="Arial"/>
                    <a:sym typeface="Arial"/>
                  </a:rPr>
                  <a:t>Nền tảng như một dịch vụ</a:t>
                </a:r>
                <a:endParaRPr/>
              </a:p>
              <a:p>
                <a:pPr indent="0" lvl="0" marL="0" marR="0" rtl="0" algn="ctr">
                  <a:spcBef>
                    <a:spcPts val="0"/>
                  </a:spcBef>
                  <a:spcAft>
                    <a:spcPts val="0"/>
                  </a:spcAft>
                  <a:buNone/>
                </a:pPr>
                <a:r>
                  <a:rPr lang="en-US" sz="1000">
                    <a:solidFill>
                      <a:srgbClr val="0043B2"/>
                    </a:solidFill>
                    <a:latin typeface="Arial"/>
                    <a:ea typeface="Arial"/>
                    <a:cs typeface="Arial"/>
                    <a:sym typeface="Arial"/>
                  </a:rPr>
                  <a:t>Cơ sở hạ tầng như một dịch vụ</a:t>
                </a:r>
                <a:endParaRPr sz="1000">
                  <a:solidFill>
                    <a:srgbClr val="0043B2"/>
                  </a:solidFill>
                  <a:latin typeface="Arial"/>
                  <a:ea typeface="Arial"/>
                  <a:cs typeface="Arial"/>
                  <a:sym typeface="Arial"/>
                </a:endParaRPr>
              </a:p>
            </p:txBody>
          </p:sp>
          <p:sp>
            <p:nvSpPr>
              <p:cNvPr id="780" name="Google Shape;780;p27"/>
              <p:cNvSpPr/>
              <p:nvPr/>
            </p:nvSpPr>
            <p:spPr>
              <a:xfrm>
                <a:off x="9793844" y="4925002"/>
                <a:ext cx="150073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Điện toán đám mây</a:t>
                </a:r>
                <a:endParaRPr sz="1200">
                  <a:solidFill>
                    <a:schemeClr val="dk1"/>
                  </a:solidFill>
                  <a:latin typeface="Arial"/>
                  <a:ea typeface="Arial"/>
                  <a:cs typeface="Arial"/>
                  <a:sym typeface="Arial"/>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28"/>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Big Data trên Đám mây công cộng </a:t>
            </a:r>
            <a:endParaRPr/>
          </a:p>
        </p:txBody>
      </p:sp>
      <p:sp>
        <p:nvSpPr>
          <p:cNvPr id="787" name="Google Shape;787;p2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Sự phát triển của điện toán đám mây</a:t>
            </a:r>
            <a:endParaRPr/>
          </a:p>
        </p:txBody>
      </p:sp>
      <p:sp>
        <p:nvSpPr>
          <p:cNvPr id="788" name="Google Shape;788;p2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789" name="Google Shape;789;p2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Những tiến bộ và thay đổi trong công nghệ đám mây</a:t>
            </a:r>
            <a:endParaRPr/>
          </a:p>
        </p:txBody>
      </p:sp>
      <p:graphicFrame>
        <p:nvGraphicFramePr>
          <p:cNvPr id="790" name="Google Shape;790;p28"/>
          <p:cNvGraphicFramePr/>
          <p:nvPr/>
        </p:nvGraphicFramePr>
        <p:xfrm>
          <a:off x="1961763" y="3215672"/>
          <a:ext cx="3000000" cy="3000000"/>
        </p:xfrm>
        <a:graphic>
          <a:graphicData uri="http://schemas.openxmlformats.org/drawingml/2006/table">
            <a:tbl>
              <a:tblPr>
                <a:noFill/>
                <a:tableStyleId>{1CC10DE6-114F-4117-9943-17794FBB7604}</a:tableStyleId>
              </a:tblPr>
              <a:tblGrid>
                <a:gridCol w="2091825"/>
                <a:gridCol w="4989275"/>
              </a:tblGrid>
              <a:tr h="288700">
                <a:tc>
                  <a:txBody>
                    <a:bodyPr/>
                    <a:lstStyle/>
                    <a:p>
                      <a:pPr indent="0" lvl="0" marL="0" marR="0" rtl="0" algn="ctr">
                        <a:spcBef>
                          <a:spcPts val="0"/>
                        </a:spcBef>
                        <a:spcAft>
                          <a:spcPts val="0"/>
                        </a:spcAft>
                        <a:buNone/>
                      </a:pPr>
                      <a:r>
                        <a:rPr b="0" lang="en-US" sz="1500" u="none" cap="none" strike="noStrike">
                          <a:solidFill>
                            <a:srgbClr val="0043B2"/>
                          </a:solidFill>
                          <a:latin typeface="Arial"/>
                          <a:ea typeface="Arial"/>
                          <a:cs typeface="Arial"/>
                          <a:sym typeface="Arial"/>
                        </a:rPr>
                        <a:t>Giai đoạn</a:t>
                      </a:r>
                      <a:endParaRPr b="0" sz="1500" u="none" cap="none" strike="noStrike">
                        <a:solidFill>
                          <a:srgbClr val="0043B2"/>
                        </a:solidFill>
                        <a:latin typeface="Arial"/>
                        <a:ea typeface="Arial"/>
                        <a:cs typeface="Arial"/>
                        <a:sym typeface="Arial"/>
                      </a:endParaRPr>
                    </a:p>
                  </a:txBody>
                  <a:tcPr marT="37150" marB="37150" marR="74300" marL="74300" anchor="ctr">
                    <a:lnL cap="flat" cmpd="sng" w="12700">
                      <a:solidFill>
                        <a:srgbClr val="0043B2"/>
                      </a:solidFill>
                      <a:prstDash val="solid"/>
                      <a:round/>
                      <a:headEnd len="sm" w="sm" type="none"/>
                      <a:tailEnd len="sm" w="sm" type="none"/>
                    </a:lnL>
                    <a:lnR cap="flat" cmpd="sng" w="12700">
                      <a:solidFill>
                        <a:srgbClr val="0043B2"/>
                      </a:solidFill>
                      <a:prstDash val="solid"/>
                      <a:round/>
                      <a:headEnd len="sm" w="sm" type="none"/>
                      <a:tailEnd len="sm" w="sm" type="none"/>
                    </a:lnR>
                    <a:lnT cap="flat" cmpd="sng" w="12700">
                      <a:solidFill>
                        <a:srgbClr val="0043B2"/>
                      </a:solidFill>
                      <a:prstDash val="solid"/>
                      <a:round/>
                      <a:headEnd len="sm" w="sm" type="none"/>
                      <a:tailEnd len="sm" w="sm" type="none"/>
                    </a:lnT>
                    <a:lnB cap="flat" cmpd="sng" w="12700">
                      <a:solidFill>
                        <a:srgbClr val="0043B2"/>
                      </a:solidFill>
                      <a:prstDash val="solid"/>
                      <a:round/>
                      <a:headEnd len="sm" w="sm" type="none"/>
                      <a:tailEnd len="sm" w="sm" type="none"/>
                    </a:lnB>
                    <a:solidFill>
                      <a:srgbClr val="CDE6FB"/>
                    </a:solidFill>
                  </a:tcPr>
                </a:tc>
                <a:tc>
                  <a:txBody>
                    <a:bodyPr/>
                    <a:lstStyle/>
                    <a:p>
                      <a:pPr indent="0" lvl="0" marL="0" marR="0" rtl="0" algn="ctr">
                        <a:spcBef>
                          <a:spcPts val="0"/>
                        </a:spcBef>
                        <a:spcAft>
                          <a:spcPts val="0"/>
                        </a:spcAft>
                        <a:buNone/>
                      </a:pPr>
                      <a:r>
                        <a:rPr b="0" lang="en-US" sz="1500" u="none" cap="none" strike="noStrike">
                          <a:solidFill>
                            <a:srgbClr val="0043B2"/>
                          </a:solidFill>
                          <a:latin typeface="Arial"/>
                          <a:ea typeface="Arial"/>
                          <a:cs typeface="Arial"/>
                          <a:sym typeface="Arial"/>
                        </a:rPr>
                        <a:t>Đặc trưng</a:t>
                      </a:r>
                      <a:endParaRPr b="0" sz="1500" u="none" cap="none" strike="noStrike">
                        <a:solidFill>
                          <a:srgbClr val="0043B2"/>
                        </a:solidFill>
                        <a:latin typeface="Arial"/>
                        <a:ea typeface="Arial"/>
                        <a:cs typeface="Arial"/>
                        <a:sym typeface="Arial"/>
                      </a:endParaRPr>
                    </a:p>
                  </a:txBody>
                  <a:tcPr marT="37150" marB="37150" marR="74300" marL="74300" anchor="ctr">
                    <a:lnL cap="flat" cmpd="sng" w="12700">
                      <a:solidFill>
                        <a:srgbClr val="0043B2"/>
                      </a:solidFill>
                      <a:prstDash val="solid"/>
                      <a:round/>
                      <a:headEnd len="sm" w="sm" type="none"/>
                      <a:tailEnd len="sm" w="sm" type="none"/>
                    </a:lnL>
                    <a:lnR cap="flat" cmpd="sng" w="12700">
                      <a:solidFill>
                        <a:srgbClr val="0043B2"/>
                      </a:solidFill>
                      <a:prstDash val="solid"/>
                      <a:round/>
                      <a:headEnd len="sm" w="sm" type="none"/>
                      <a:tailEnd len="sm" w="sm" type="none"/>
                    </a:lnR>
                    <a:lnT cap="flat" cmpd="sng" w="12700">
                      <a:solidFill>
                        <a:srgbClr val="0043B2"/>
                      </a:solidFill>
                      <a:prstDash val="solid"/>
                      <a:round/>
                      <a:headEnd len="sm" w="sm" type="none"/>
                      <a:tailEnd len="sm" w="sm" type="none"/>
                    </a:lnT>
                    <a:lnB cap="flat" cmpd="sng" w="12700">
                      <a:solidFill>
                        <a:srgbClr val="0043B2"/>
                      </a:solidFill>
                      <a:prstDash val="solid"/>
                      <a:round/>
                      <a:headEnd len="sm" w="sm" type="none"/>
                      <a:tailEnd len="sm" w="sm" type="none"/>
                    </a:lnB>
                    <a:solidFill>
                      <a:srgbClr val="CDE6FB"/>
                    </a:solidFill>
                  </a:tcPr>
                </a:tc>
              </a:tr>
              <a:tr h="539150">
                <a:tc>
                  <a:txBody>
                    <a:bodyPr/>
                    <a:lstStyle/>
                    <a:p>
                      <a:pPr indent="0" lvl="0" marL="0" marR="0" rtl="0" algn="ctr">
                        <a:spcBef>
                          <a:spcPts val="0"/>
                        </a:spcBef>
                        <a:spcAft>
                          <a:spcPts val="0"/>
                        </a:spcAft>
                        <a:buNone/>
                      </a:pPr>
                      <a:r>
                        <a:rPr lang="en-US" sz="1400" u="none" cap="none" strike="noStrike">
                          <a:solidFill>
                            <a:srgbClr val="0043B2"/>
                          </a:solidFill>
                          <a:latin typeface="Arial"/>
                          <a:ea typeface="Arial"/>
                          <a:cs typeface="Arial"/>
                          <a:sym typeface="Arial"/>
                        </a:rPr>
                        <a:t>Điện toán lưới</a:t>
                      </a:r>
                      <a:endParaRPr sz="1400" u="none" cap="none" strike="noStrike">
                        <a:solidFill>
                          <a:srgbClr val="0043B2"/>
                        </a:solidFill>
                        <a:latin typeface="Arial"/>
                        <a:ea typeface="Arial"/>
                        <a:cs typeface="Arial"/>
                        <a:sym typeface="Arial"/>
                      </a:endParaRPr>
                    </a:p>
                  </a:txBody>
                  <a:tcPr marT="37150" marB="37150" marR="74300" marL="74300" anchor="ctr">
                    <a:lnL cap="flat" cmpd="sng" w="12700">
                      <a:solidFill>
                        <a:srgbClr val="0043B2"/>
                      </a:solidFill>
                      <a:prstDash val="solid"/>
                      <a:round/>
                      <a:headEnd len="sm" w="sm" type="none"/>
                      <a:tailEnd len="sm" w="sm" type="none"/>
                    </a:lnL>
                    <a:lnR cap="flat" cmpd="sng" w="12700">
                      <a:solidFill>
                        <a:srgbClr val="0043B2"/>
                      </a:solidFill>
                      <a:prstDash val="solid"/>
                      <a:round/>
                      <a:headEnd len="sm" w="sm" type="none"/>
                      <a:tailEnd len="sm" w="sm" type="none"/>
                    </a:lnR>
                    <a:lnT cap="flat" cmpd="sng" w="12700">
                      <a:solidFill>
                        <a:srgbClr val="0043B2"/>
                      </a:solidFill>
                      <a:prstDash val="solid"/>
                      <a:round/>
                      <a:headEnd len="sm" w="sm" type="none"/>
                      <a:tailEnd len="sm" w="sm" type="none"/>
                    </a:lnT>
                    <a:lnB cap="flat" cmpd="sng" w="12700">
                      <a:solidFill>
                        <a:srgbClr val="0043B2"/>
                      </a:solidFill>
                      <a:prstDash val="solid"/>
                      <a:round/>
                      <a:headEnd len="sm" w="sm" type="none"/>
                      <a:tailEnd len="sm" w="sm" type="none"/>
                    </a:lnB>
                  </a:tcPr>
                </a:tc>
                <a:tc>
                  <a:txBody>
                    <a:bodyPr/>
                    <a:lstStyle/>
                    <a:p>
                      <a:pPr indent="0" lvl="0" marL="0" marR="0" rtl="0" algn="ctr">
                        <a:spcBef>
                          <a:spcPts val="0"/>
                        </a:spcBef>
                        <a:spcAft>
                          <a:spcPts val="0"/>
                        </a:spcAft>
                        <a:buClr>
                          <a:srgbClr val="0043B2"/>
                        </a:buClr>
                        <a:buSzPts val="1400"/>
                        <a:buFont typeface="Arial"/>
                        <a:buNone/>
                      </a:pPr>
                      <a:r>
                        <a:rPr lang="en-US" sz="1400" u="none" cap="none" strike="noStrike">
                          <a:solidFill>
                            <a:srgbClr val="0043B2"/>
                          </a:solidFill>
                          <a:latin typeface="Arial"/>
                          <a:ea typeface="Arial"/>
                          <a:cs typeface="Arial"/>
                          <a:sym typeface="Arial"/>
                        </a:rPr>
                        <a:t>Giải quyết các vấn đề lớn với điện toán song song Được Liên  minh toàn cầu chủ đạo</a:t>
                      </a:r>
                      <a:endParaRPr sz="1400" u="none" cap="none" strike="noStrike">
                        <a:solidFill>
                          <a:srgbClr val="0043B2"/>
                        </a:solidFill>
                        <a:latin typeface="Arial"/>
                        <a:ea typeface="Arial"/>
                        <a:cs typeface="Arial"/>
                        <a:sym typeface="Arial"/>
                      </a:endParaRPr>
                    </a:p>
                  </a:txBody>
                  <a:tcPr marT="37150" marB="37150" marR="74300" marL="74300" anchor="ctr">
                    <a:lnL cap="flat" cmpd="sng" w="12700">
                      <a:solidFill>
                        <a:srgbClr val="0043B2"/>
                      </a:solidFill>
                      <a:prstDash val="solid"/>
                      <a:round/>
                      <a:headEnd len="sm" w="sm" type="none"/>
                      <a:tailEnd len="sm" w="sm" type="none"/>
                    </a:lnL>
                    <a:lnR cap="flat" cmpd="sng" w="12700">
                      <a:solidFill>
                        <a:srgbClr val="0043B2"/>
                      </a:solidFill>
                      <a:prstDash val="solid"/>
                      <a:round/>
                      <a:headEnd len="sm" w="sm" type="none"/>
                      <a:tailEnd len="sm" w="sm" type="none"/>
                    </a:lnR>
                    <a:lnT cap="flat" cmpd="sng" w="12700">
                      <a:solidFill>
                        <a:srgbClr val="0043B2"/>
                      </a:solidFill>
                      <a:prstDash val="solid"/>
                      <a:round/>
                      <a:headEnd len="sm" w="sm" type="none"/>
                      <a:tailEnd len="sm" w="sm" type="none"/>
                    </a:lnT>
                    <a:lnB cap="flat" cmpd="sng" w="12700">
                      <a:solidFill>
                        <a:srgbClr val="0043B2"/>
                      </a:solidFill>
                      <a:prstDash val="solid"/>
                      <a:round/>
                      <a:headEnd len="sm" w="sm" type="none"/>
                      <a:tailEnd len="sm" w="sm" type="none"/>
                    </a:lnB>
                  </a:tcPr>
                </a:tc>
              </a:tr>
              <a:tr h="539150">
                <a:tc>
                  <a:txBody>
                    <a:bodyPr/>
                    <a:lstStyle/>
                    <a:p>
                      <a:pPr indent="0" lvl="0" marL="0" marR="0" rtl="0" algn="ctr">
                        <a:spcBef>
                          <a:spcPts val="0"/>
                        </a:spcBef>
                        <a:spcAft>
                          <a:spcPts val="0"/>
                        </a:spcAft>
                        <a:buNone/>
                      </a:pPr>
                      <a:r>
                        <a:rPr lang="en-US" sz="1400" u="none" cap="none" strike="noStrike">
                          <a:solidFill>
                            <a:srgbClr val="0043B2"/>
                          </a:solidFill>
                          <a:latin typeface="Arial"/>
                          <a:ea typeface="Arial"/>
                          <a:cs typeface="Arial"/>
                          <a:sym typeface="Arial"/>
                        </a:rPr>
                        <a:t>Điện toán tiện ích</a:t>
                      </a:r>
                      <a:endParaRPr sz="1400" u="none" cap="none" strike="noStrike">
                        <a:solidFill>
                          <a:srgbClr val="0043B2"/>
                        </a:solidFill>
                        <a:latin typeface="Arial"/>
                        <a:ea typeface="Arial"/>
                        <a:cs typeface="Arial"/>
                        <a:sym typeface="Arial"/>
                      </a:endParaRPr>
                    </a:p>
                  </a:txBody>
                  <a:tcPr marT="37150" marB="37150" marR="74300" marL="74300" anchor="ctr">
                    <a:lnL cap="flat" cmpd="sng" w="12700">
                      <a:solidFill>
                        <a:srgbClr val="0043B2"/>
                      </a:solidFill>
                      <a:prstDash val="solid"/>
                      <a:round/>
                      <a:headEnd len="sm" w="sm" type="none"/>
                      <a:tailEnd len="sm" w="sm" type="none"/>
                    </a:lnL>
                    <a:lnR cap="flat" cmpd="sng" w="12700">
                      <a:solidFill>
                        <a:srgbClr val="0043B2"/>
                      </a:solidFill>
                      <a:prstDash val="solid"/>
                      <a:round/>
                      <a:headEnd len="sm" w="sm" type="none"/>
                      <a:tailEnd len="sm" w="sm" type="none"/>
                    </a:lnR>
                    <a:lnT cap="flat" cmpd="sng" w="12700">
                      <a:solidFill>
                        <a:srgbClr val="0043B2"/>
                      </a:solidFill>
                      <a:prstDash val="solid"/>
                      <a:round/>
                      <a:headEnd len="sm" w="sm" type="none"/>
                      <a:tailEnd len="sm" w="sm" type="none"/>
                    </a:lnT>
                    <a:lnB cap="flat" cmpd="sng" w="12700">
                      <a:solidFill>
                        <a:srgbClr val="0043B2"/>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43B2"/>
                          </a:solidFill>
                          <a:latin typeface="Arial"/>
                          <a:ea typeface="Arial"/>
                          <a:cs typeface="Arial"/>
                          <a:sym typeface="Arial"/>
                        </a:rPr>
                        <a:t>Tài nguyên máy tính được cung cấp dưới dạng dịch vụ có đồng hồ đo vào cuối những năm 1990</a:t>
                      </a:r>
                      <a:endParaRPr sz="1400" u="none" cap="none" strike="noStrike">
                        <a:solidFill>
                          <a:srgbClr val="0043B2"/>
                        </a:solidFill>
                        <a:latin typeface="Arial"/>
                        <a:ea typeface="Arial"/>
                        <a:cs typeface="Arial"/>
                        <a:sym typeface="Arial"/>
                      </a:endParaRPr>
                    </a:p>
                  </a:txBody>
                  <a:tcPr marT="37150" marB="37150" marR="74300" marL="74300" anchor="ctr">
                    <a:lnL cap="flat" cmpd="sng" w="12700">
                      <a:solidFill>
                        <a:srgbClr val="0043B2"/>
                      </a:solidFill>
                      <a:prstDash val="solid"/>
                      <a:round/>
                      <a:headEnd len="sm" w="sm" type="none"/>
                      <a:tailEnd len="sm" w="sm" type="none"/>
                    </a:lnL>
                    <a:lnR cap="flat" cmpd="sng" w="12700">
                      <a:solidFill>
                        <a:srgbClr val="0043B2"/>
                      </a:solidFill>
                      <a:prstDash val="solid"/>
                      <a:round/>
                      <a:headEnd len="sm" w="sm" type="none"/>
                      <a:tailEnd len="sm" w="sm" type="none"/>
                    </a:lnR>
                    <a:lnT cap="flat" cmpd="sng" w="12700">
                      <a:solidFill>
                        <a:srgbClr val="0043B2"/>
                      </a:solidFill>
                      <a:prstDash val="solid"/>
                      <a:round/>
                      <a:headEnd len="sm" w="sm" type="none"/>
                      <a:tailEnd len="sm" w="sm" type="none"/>
                    </a:lnT>
                    <a:lnB cap="flat" cmpd="sng" w="12700">
                      <a:solidFill>
                        <a:srgbClr val="0043B2"/>
                      </a:solidFill>
                      <a:prstDash val="solid"/>
                      <a:round/>
                      <a:headEnd len="sm" w="sm" type="none"/>
                      <a:tailEnd len="sm" w="sm" type="none"/>
                    </a:lnB>
                  </a:tcPr>
                </a:tc>
              </a:tr>
              <a:tr h="539150">
                <a:tc>
                  <a:txBody>
                    <a:bodyPr/>
                    <a:lstStyle/>
                    <a:p>
                      <a:pPr indent="0" lvl="0" marL="0" marR="0" rtl="0" algn="ctr">
                        <a:spcBef>
                          <a:spcPts val="0"/>
                        </a:spcBef>
                        <a:spcAft>
                          <a:spcPts val="0"/>
                        </a:spcAft>
                        <a:buNone/>
                      </a:pPr>
                      <a:r>
                        <a:rPr lang="en-US" sz="1300" u="none" cap="none" strike="noStrike">
                          <a:solidFill>
                            <a:srgbClr val="0043B2"/>
                          </a:solidFill>
                          <a:latin typeface="Arial"/>
                          <a:ea typeface="Arial"/>
                          <a:cs typeface="Arial"/>
                          <a:sym typeface="Arial"/>
                        </a:rPr>
                        <a:t>Phần mềm dưới dạng Dịch vụ</a:t>
                      </a:r>
                      <a:endParaRPr sz="1300" u="none" cap="none" strike="noStrike">
                        <a:solidFill>
                          <a:srgbClr val="0043B2"/>
                        </a:solidFill>
                        <a:latin typeface="Arial"/>
                        <a:ea typeface="Arial"/>
                        <a:cs typeface="Arial"/>
                        <a:sym typeface="Arial"/>
                      </a:endParaRPr>
                    </a:p>
                  </a:txBody>
                  <a:tcPr marT="37150" marB="37150" marR="74300" marL="74300" anchor="ctr">
                    <a:lnL cap="flat" cmpd="sng" w="12700">
                      <a:solidFill>
                        <a:srgbClr val="0043B2"/>
                      </a:solidFill>
                      <a:prstDash val="solid"/>
                      <a:round/>
                      <a:headEnd len="sm" w="sm" type="none"/>
                      <a:tailEnd len="sm" w="sm" type="none"/>
                    </a:lnL>
                    <a:lnR cap="flat" cmpd="sng" w="12700">
                      <a:solidFill>
                        <a:srgbClr val="0043B2"/>
                      </a:solidFill>
                      <a:prstDash val="solid"/>
                      <a:round/>
                      <a:headEnd len="sm" w="sm" type="none"/>
                      <a:tailEnd len="sm" w="sm" type="none"/>
                    </a:lnR>
                    <a:lnT cap="flat" cmpd="sng" w="12700">
                      <a:solidFill>
                        <a:srgbClr val="0043B2"/>
                      </a:solidFill>
                      <a:prstDash val="solid"/>
                      <a:round/>
                      <a:headEnd len="sm" w="sm" type="none"/>
                      <a:tailEnd len="sm" w="sm" type="none"/>
                    </a:lnT>
                    <a:lnB cap="flat" cmpd="sng" w="12700">
                      <a:solidFill>
                        <a:srgbClr val="0043B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43B2"/>
                        </a:buClr>
                        <a:buSzPts val="1400"/>
                        <a:buFont typeface="Arial"/>
                        <a:buNone/>
                      </a:pPr>
                      <a:r>
                        <a:rPr lang="en-US" sz="1400" u="none" cap="none" strike="noStrike">
                          <a:solidFill>
                            <a:srgbClr val="0043B2"/>
                          </a:solidFill>
                          <a:latin typeface="Arial"/>
                          <a:ea typeface="Arial"/>
                          <a:cs typeface="Arial"/>
                          <a:sym typeface="Arial"/>
                        </a:rPr>
                        <a:t>Phần mềm dựa trên đăng ký được truy cập qua Internet đã đạt được động lực sau năm 2001</a:t>
                      </a:r>
                      <a:endParaRPr sz="1400" u="none" cap="none" strike="noStrike">
                        <a:solidFill>
                          <a:srgbClr val="0043B2"/>
                        </a:solidFill>
                        <a:latin typeface="Arial"/>
                        <a:ea typeface="Arial"/>
                        <a:cs typeface="Arial"/>
                        <a:sym typeface="Arial"/>
                      </a:endParaRPr>
                    </a:p>
                  </a:txBody>
                  <a:tcPr marT="37150" marB="37150" marR="74300" marL="74300" anchor="ctr">
                    <a:lnL cap="flat" cmpd="sng" w="12700">
                      <a:solidFill>
                        <a:srgbClr val="0043B2"/>
                      </a:solidFill>
                      <a:prstDash val="solid"/>
                      <a:round/>
                      <a:headEnd len="sm" w="sm" type="none"/>
                      <a:tailEnd len="sm" w="sm" type="none"/>
                    </a:lnL>
                    <a:lnR cap="flat" cmpd="sng" w="12700">
                      <a:solidFill>
                        <a:srgbClr val="0043B2"/>
                      </a:solidFill>
                      <a:prstDash val="solid"/>
                      <a:round/>
                      <a:headEnd len="sm" w="sm" type="none"/>
                      <a:tailEnd len="sm" w="sm" type="none"/>
                    </a:lnR>
                    <a:lnT cap="flat" cmpd="sng" w="12700">
                      <a:solidFill>
                        <a:srgbClr val="0043B2"/>
                      </a:solidFill>
                      <a:prstDash val="solid"/>
                      <a:round/>
                      <a:headEnd len="sm" w="sm" type="none"/>
                      <a:tailEnd len="sm" w="sm" type="none"/>
                    </a:lnT>
                    <a:lnB cap="flat" cmpd="sng" w="12700">
                      <a:solidFill>
                        <a:srgbClr val="0043B2"/>
                      </a:solidFill>
                      <a:prstDash val="solid"/>
                      <a:round/>
                      <a:headEnd len="sm" w="sm" type="none"/>
                      <a:tailEnd len="sm" w="sm" type="none"/>
                    </a:lnB>
                  </a:tcPr>
                </a:tc>
              </a:tr>
              <a:tr h="539150">
                <a:tc>
                  <a:txBody>
                    <a:bodyPr/>
                    <a:lstStyle/>
                    <a:p>
                      <a:pPr indent="0" lvl="0" marL="0" marR="0" rtl="0" algn="ctr">
                        <a:spcBef>
                          <a:spcPts val="0"/>
                        </a:spcBef>
                        <a:spcAft>
                          <a:spcPts val="0"/>
                        </a:spcAft>
                        <a:buNone/>
                      </a:pPr>
                      <a:r>
                        <a:rPr lang="en-US" sz="1400" u="none" cap="none" strike="noStrike">
                          <a:solidFill>
                            <a:srgbClr val="0043B2"/>
                          </a:solidFill>
                          <a:latin typeface="Arial"/>
                          <a:ea typeface="Arial"/>
                          <a:cs typeface="Arial"/>
                          <a:sym typeface="Arial"/>
                        </a:rPr>
                        <a:t>Điện toán đám mây</a:t>
                      </a:r>
                      <a:endParaRPr sz="1400" u="none" cap="none" strike="noStrike">
                        <a:solidFill>
                          <a:srgbClr val="0043B2"/>
                        </a:solidFill>
                        <a:latin typeface="Arial"/>
                        <a:ea typeface="Arial"/>
                        <a:cs typeface="Arial"/>
                        <a:sym typeface="Arial"/>
                      </a:endParaRPr>
                    </a:p>
                  </a:txBody>
                  <a:tcPr marT="37150" marB="37150" marR="74300" marL="74300" anchor="ctr">
                    <a:lnL cap="flat" cmpd="sng" w="12700">
                      <a:solidFill>
                        <a:srgbClr val="0043B2"/>
                      </a:solidFill>
                      <a:prstDash val="solid"/>
                      <a:round/>
                      <a:headEnd len="sm" w="sm" type="none"/>
                      <a:tailEnd len="sm" w="sm" type="none"/>
                    </a:lnL>
                    <a:lnR cap="flat" cmpd="sng" w="12700">
                      <a:solidFill>
                        <a:srgbClr val="0043B2"/>
                      </a:solidFill>
                      <a:prstDash val="solid"/>
                      <a:round/>
                      <a:headEnd len="sm" w="sm" type="none"/>
                      <a:tailEnd len="sm" w="sm" type="none"/>
                    </a:lnR>
                    <a:lnT cap="flat" cmpd="sng" w="12700">
                      <a:solidFill>
                        <a:srgbClr val="0043B2"/>
                      </a:solidFill>
                      <a:prstDash val="solid"/>
                      <a:round/>
                      <a:headEnd len="sm" w="sm" type="none"/>
                      <a:tailEnd len="sm" w="sm" type="none"/>
                    </a:lnT>
                    <a:lnB cap="flat" cmpd="sng" w="12700">
                      <a:solidFill>
                        <a:srgbClr val="0043B2"/>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43B2"/>
                          </a:solidFill>
                          <a:latin typeface="Arial"/>
                          <a:ea typeface="Arial"/>
                          <a:cs typeface="Arial"/>
                          <a:sym typeface="Arial"/>
                        </a:rPr>
                        <a:t>Trung tâm dữ liệu thế hệ tiếp theo với công nghệ ảo hóa toàn bộ dịch vụ - </a:t>
                      </a:r>
                      <a:r>
                        <a:rPr lang="en-US">
                          <a:solidFill>
                            <a:srgbClr val="0043B2"/>
                          </a:solidFill>
                        </a:rPr>
                        <a:t>IaaS</a:t>
                      </a:r>
                      <a:r>
                        <a:rPr lang="en-US" sz="1400" u="none" cap="none" strike="noStrike">
                          <a:solidFill>
                            <a:srgbClr val="0043B2"/>
                          </a:solidFill>
                          <a:latin typeface="Arial"/>
                          <a:ea typeface="Arial"/>
                          <a:cs typeface="Arial"/>
                          <a:sym typeface="Arial"/>
                        </a:rPr>
                        <a:t>, PaaS, &amp; SaaS</a:t>
                      </a:r>
                      <a:endParaRPr/>
                    </a:p>
                  </a:txBody>
                  <a:tcPr marT="37150" marB="37150" marR="74300" marL="74300" anchor="ctr">
                    <a:lnL cap="flat" cmpd="sng" w="12700">
                      <a:solidFill>
                        <a:srgbClr val="0043B2"/>
                      </a:solidFill>
                      <a:prstDash val="solid"/>
                      <a:round/>
                      <a:headEnd len="sm" w="sm" type="none"/>
                      <a:tailEnd len="sm" w="sm" type="none"/>
                    </a:lnL>
                    <a:lnR cap="flat" cmpd="sng" w="12700">
                      <a:solidFill>
                        <a:srgbClr val="0043B2"/>
                      </a:solidFill>
                      <a:prstDash val="solid"/>
                      <a:round/>
                      <a:headEnd len="sm" w="sm" type="none"/>
                      <a:tailEnd len="sm" w="sm" type="none"/>
                    </a:lnR>
                    <a:lnT cap="flat" cmpd="sng" w="12700">
                      <a:solidFill>
                        <a:srgbClr val="0043B2"/>
                      </a:solidFill>
                      <a:prstDash val="solid"/>
                      <a:round/>
                      <a:headEnd len="sm" w="sm" type="none"/>
                      <a:tailEnd len="sm" w="sm" type="none"/>
                    </a:lnT>
                    <a:lnB cap="flat" cmpd="sng" w="12700">
                      <a:solidFill>
                        <a:srgbClr val="0043B2"/>
                      </a:solidFill>
                      <a:prstDash val="solid"/>
                      <a:round/>
                      <a:headEnd len="sm" w="sm" type="none"/>
                      <a:tailEnd len="sm" w="sm" type="none"/>
                    </a:lnB>
                  </a:tcPr>
                </a:tc>
              </a:tr>
            </a:tbl>
          </a:graphicData>
        </a:graphic>
      </p:graphicFrame>
      <p:grpSp>
        <p:nvGrpSpPr>
          <p:cNvPr id="791" name="Google Shape;791;p28"/>
          <p:cNvGrpSpPr/>
          <p:nvPr/>
        </p:nvGrpSpPr>
        <p:grpSpPr>
          <a:xfrm>
            <a:off x="915214" y="3215671"/>
            <a:ext cx="883705" cy="2459509"/>
            <a:chOff x="839256" y="3117947"/>
            <a:chExt cx="883705" cy="2426357"/>
          </a:xfrm>
        </p:grpSpPr>
        <p:sp>
          <p:nvSpPr>
            <p:cNvPr id="792" name="Google Shape;792;p28"/>
            <p:cNvSpPr/>
            <p:nvPr/>
          </p:nvSpPr>
          <p:spPr>
            <a:xfrm flipH="1" rot="-5400000">
              <a:off x="67930" y="3889273"/>
              <a:ext cx="2426357" cy="883705"/>
            </a:xfrm>
            <a:prstGeom prst="chevron">
              <a:avLst>
                <a:gd fmla="val 34910" name="adj"/>
              </a:avLst>
            </a:prstGeom>
            <a:solidFill>
              <a:srgbClr val="66A1FE"/>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Arial"/>
                <a:ea typeface="Arial"/>
                <a:cs typeface="Arial"/>
                <a:sym typeface="Arial"/>
              </a:endParaRPr>
            </a:p>
          </p:txBody>
        </p:sp>
        <p:sp>
          <p:nvSpPr>
            <p:cNvPr id="793" name="Google Shape;793;p28"/>
            <p:cNvSpPr txBox="1"/>
            <p:nvPr/>
          </p:nvSpPr>
          <p:spPr>
            <a:xfrm>
              <a:off x="866778" y="3966771"/>
              <a:ext cx="828660" cy="7287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Đang phát triển</a:t>
              </a:r>
              <a:endParaRPr sz="1400">
                <a:solidFill>
                  <a:schemeClr val="lt1"/>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grpSp>
        <p:nvGrpSpPr>
          <p:cNvPr id="799" name="Google Shape;799;p29"/>
          <p:cNvGrpSpPr/>
          <p:nvPr/>
        </p:nvGrpSpPr>
        <p:grpSpPr>
          <a:xfrm>
            <a:off x="1471316" y="3810323"/>
            <a:ext cx="6925640" cy="2137290"/>
            <a:chOff x="1628577" y="3739963"/>
            <a:chExt cx="6925640" cy="2137290"/>
          </a:xfrm>
        </p:grpSpPr>
        <p:sp>
          <p:nvSpPr>
            <p:cNvPr id="800" name="Google Shape;800;p29"/>
            <p:cNvSpPr/>
            <p:nvPr/>
          </p:nvSpPr>
          <p:spPr>
            <a:xfrm>
              <a:off x="1628577" y="3739963"/>
              <a:ext cx="2005662" cy="340519"/>
            </a:xfrm>
            <a:prstGeom prst="roundRect">
              <a:avLst>
                <a:gd fmla="val 16667" name="adj"/>
              </a:avLst>
            </a:prstGeom>
            <a:noFill/>
            <a:ln cap="flat" cmpd="sng" w="12700">
              <a:solidFill>
                <a:srgbClr val="0043B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WAN băng thông rộng</a:t>
              </a:r>
              <a:endParaRPr sz="1400">
                <a:solidFill>
                  <a:srgbClr val="193EB0"/>
                </a:solidFill>
                <a:latin typeface="Arial"/>
                <a:ea typeface="Arial"/>
                <a:cs typeface="Arial"/>
                <a:sym typeface="Arial"/>
              </a:endParaRPr>
            </a:p>
          </p:txBody>
        </p:sp>
        <p:sp>
          <p:nvSpPr>
            <p:cNvPr id="801" name="Google Shape;801;p29"/>
            <p:cNvSpPr/>
            <p:nvPr/>
          </p:nvSpPr>
          <p:spPr>
            <a:xfrm>
              <a:off x="4119665" y="3739963"/>
              <a:ext cx="1908321" cy="374571"/>
            </a:xfrm>
            <a:prstGeom prst="roundRect">
              <a:avLst>
                <a:gd fmla="val 16667" name="adj"/>
              </a:avLst>
            </a:prstGeom>
            <a:noFill/>
            <a:ln cap="flat" cmpd="sng" w="12700">
              <a:solidFill>
                <a:srgbClr val="0043B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193EB0"/>
                  </a:solidFill>
                  <a:latin typeface="Arial"/>
                  <a:ea typeface="Arial"/>
                  <a:cs typeface="Arial"/>
                  <a:sym typeface="Arial"/>
                </a:rPr>
                <a:t>Máy chủ</a:t>
              </a:r>
              <a:endParaRPr sz="1600">
                <a:solidFill>
                  <a:srgbClr val="193EB0"/>
                </a:solidFill>
                <a:latin typeface="Arial"/>
                <a:ea typeface="Arial"/>
                <a:cs typeface="Arial"/>
                <a:sym typeface="Arial"/>
              </a:endParaRPr>
            </a:p>
          </p:txBody>
        </p:sp>
        <p:sp>
          <p:nvSpPr>
            <p:cNvPr id="802" name="Google Shape;802;p29"/>
            <p:cNvSpPr/>
            <p:nvPr/>
          </p:nvSpPr>
          <p:spPr>
            <a:xfrm>
              <a:off x="6610752" y="3739963"/>
              <a:ext cx="1908321" cy="374571"/>
            </a:xfrm>
            <a:prstGeom prst="roundRect">
              <a:avLst>
                <a:gd fmla="val 16667" name="adj"/>
              </a:avLst>
            </a:prstGeom>
            <a:noFill/>
            <a:ln cap="flat" cmpd="sng" w="12700">
              <a:solidFill>
                <a:srgbClr val="0043B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193EB0"/>
                  </a:solidFill>
                  <a:latin typeface="Arial"/>
                  <a:ea typeface="Arial"/>
                  <a:cs typeface="Arial"/>
                  <a:sym typeface="Arial"/>
                </a:rPr>
                <a:t>Ảo hóa</a:t>
              </a:r>
              <a:endParaRPr sz="1600">
                <a:solidFill>
                  <a:srgbClr val="193EB0"/>
                </a:solidFill>
                <a:latin typeface="Arial"/>
                <a:ea typeface="Arial"/>
                <a:cs typeface="Arial"/>
                <a:sym typeface="Arial"/>
              </a:endParaRPr>
            </a:p>
          </p:txBody>
        </p:sp>
        <p:pic>
          <p:nvPicPr>
            <p:cNvPr id="803" name="Google Shape;803;p29"/>
            <p:cNvPicPr preferRelativeResize="0"/>
            <p:nvPr/>
          </p:nvPicPr>
          <p:blipFill rotWithShape="1">
            <a:blip r:embed="rId3">
              <a:alphaModFix/>
            </a:blip>
            <a:srcRect b="0" l="0" r="0" t="0"/>
            <a:stretch/>
          </p:blipFill>
          <p:spPr>
            <a:xfrm>
              <a:off x="4237936" y="4417829"/>
              <a:ext cx="1511670" cy="1240519"/>
            </a:xfrm>
            <a:prstGeom prst="rect">
              <a:avLst/>
            </a:prstGeom>
            <a:noFill/>
            <a:ln>
              <a:noFill/>
            </a:ln>
          </p:spPr>
        </p:pic>
        <p:pic>
          <p:nvPicPr>
            <p:cNvPr id="804" name="Google Shape;804;p29"/>
            <p:cNvPicPr preferRelativeResize="0"/>
            <p:nvPr/>
          </p:nvPicPr>
          <p:blipFill rotWithShape="1">
            <a:blip r:embed="rId4">
              <a:alphaModFix/>
            </a:blip>
            <a:srcRect b="0" l="0" r="0" t="0"/>
            <a:stretch/>
          </p:blipFill>
          <p:spPr>
            <a:xfrm>
              <a:off x="1720502" y="4459489"/>
              <a:ext cx="1468287" cy="976860"/>
            </a:xfrm>
            <a:prstGeom prst="rect">
              <a:avLst/>
            </a:prstGeom>
            <a:noFill/>
            <a:ln>
              <a:noFill/>
            </a:ln>
          </p:spPr>
        </p:pic>
        <p:grpSp>
          <p:nvGrpSpPr>
            <p:cNvPr id="805" name="Google Shape;805;p29"/>
            <p:cNvGrpSpPr/>
            <p:nvPr/>
          </p:nvGrpSpPr>
          <p:grpSpPr>
            <a:xfrm>
              <a:off x="6568877" y="4332528"/>
              <a:ext cx="1985340" cy="1544725"/>
              <a:chOff x="6530777" y="4332528"/>
              <a:chExt cx="1985340" cy="1544725"/>
            </a:xfrm>
          </p:grpSpPr>
          <p:sp>
            <p:nvSpPr>
              <p:cNvPr id="806" name="Google Shape;806;p29"/>
              <p:cNvSpPr/>
              <p:nvPr/>
            </p:nvSpPr>
            <p:spPr>
              <a:xfrm>
                <a:off x="6530777" y="4809420"/>
                <a:ext cx="1985340" cy="276999"/>
              </a:xfrm>
              <a:prstGeom prst="rect">
                <a:avLst/>
              </a:prstGeom>
              <a:solidFill>
                <a:srgbClr val="CDE6FB"/>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Máy siêu giám sát</a:t>
                </a:r>
                <a:endParaRPr sz="1800">
                  <a:solidFill>
                    <a:schemeClr val="dk1"/>
                  </a:solidFill>
                  <a:latin typeface="Arial"/>
                  <a:ea typeface="Arial"/>
                  <a:cs typeface="Arial"/>
                  <a:sym typeface="Arial"/>
                </a:endParaRPr>
              </a:p>
            </p:txBody>
          </p:sp>
          <p:pic>
            <p:nvPicPr>
              <p:cNvPr id="807" name="Google Shape;807;p29"/>
              <p:cNvPicPr preferRelativeResize="0"/>
              <p:nvPr/>
            </p:nvPicPr>
            <p:blipFill rotWithShape="1">
              <a:blip r:embed="rId5">
                <a:alphaModFix/>
              </a:blip>
              <a:srcRect b="0" l="0" r="0" t="0"/>
              <a:stretch/>
            </p:blipFill>
            <p:spPr>
              <a:xfrm>
                <a:off x="7128355" y="5202550"/>
                <a:ext cx="808719" cy="674703"/>
              </a:xfrm>
              <a:prstGeom prst="rect">
                <a:avLst/>
              </a:prstGeom>
              <a:noFill/>
              <a:ln>
                <a:noFill/>
              </a:ln>
            </p:spPr>
          </p:pic>
          <p:grpSp>
            <p:nvGrpSpPr>
              <p:cNvPr id="808" name="Google Shape;808;p29"/>
              <p:cNvGrpSpPr/>
              <p:nvPr/>
            </p:nvGrpSpPr>
            <p:grpSpPr>
              <a:xfrm>
                <a:off x="6574105" y="4332528"/>
                <a:ext cx="1902984" cy="381001"/>
                <a:chOff x="6574105" y="4332528"/>
                <a:chExt cx="1902984" cy="381001"/>
              </a:xfrm>
            </p:grpSpPr>
            <p:pic>
              <p:nvPicPr>
                <p:cNvPr id="809" name="Google Shape;809;p29"/>
                <p:cNvPicPr preferRelativeResize="0"/>
                <p:nvPr/>
              </p:nvPicPr>
              <p:blipFill rotWithShape="1">
                <a:blip r:embed="rId6">
                  <a:alphaModFix/>
                </a:blip>
                <a:srcRect b="0" l="24021" r="0" t="0"/>
                <a:stretch/>
              </p:blipFill>
              <p:spPr>
                <a:xfrm>
                  <a:off x="6574105" y="4332528"/>
                  <a:ext cx="500218" cy="381001"/>
                </a:xfrm>
                <a:prstGeom prst="rect">
                  <a:avLst/>
                </a:prstGeom>
                <a:noFill/>
                <a:ln>
                  <a:noFill/>
                </a:ln>
              </p:spPr>
            </p:pic>
            <p:pic>
              <p:nvPicPr>
                <p:cNvPr id="810" name="Google Shape;810;p29"/>
                <p:cNvPicPr preferRelativeResize="0"/>
                <p:nvPr/>
              </p:nvPicPr>
              <p:blipFill rotWithShape="1">
                <a:blip r:embed="rId6">
                  <a:alphaModFix/>
                </a:blip>
                <a:srcRect b="0" l="24021" r="0" t="0"/>
                <a:stretch/>
              </p:blipFill>
              <p:spPr>
                <a:xfrm>
                  <a:off x="7282606" y="4332528"/>
                  <a:ext cx="500218" cy="381001"/>
                </a:xfrm>
                <a:prstGeom prst="rect">
                  <a:avLst/>
                </a:prstGeom>
                <a:noFill/>
                <a:ln>
                  <a:noFill/>
                </a:ln>
              </p:spPr>
            </p:pic>
            <p:pic>
              <p:nvPicPr>
                <p:cNvPr id="811" name="Google Shape;811;p29"/>
                <p:cNvPicPr preferRelativeResize="0"/>
                <p:nvPr/>
              </p:nvPicPr>
              <p:blipFill rotWithShape="1">
                <a:blip r:embed="rId6">
                  <a:alphaModFix/>
                </a:blip>
                <a:srcRect b="0" l="24021" r="0" t="0"/>
                <a:stretch/>
              </p:blipFill>
              <p:spPr>
                <a:xfrm>
                  <a:off x="7976871" y="4332528"/>
                  <a:ext cx="500218" cy="381001"/>
                </a:xfrm>
                <a:prstGeom prst="rect">
                  <a:avLst/>
                </a:prstGeom>
                <a:noFill/>
                <a:ln>
                  <a:noFill/>
                </a:ln>
              </p:spPr>
            </p:pic>
          </p:grpSp>
        </p:grpSp>
      </p:grpSp>
      <p:sp>
        <p:nvSpPr>
          <p:cNvPr id="812" name="Google Shape;812;p29"/>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Big Data trên Đám mây công cộng </a:t>
            </a:r>
            <a:endParaRPr/>
          </a:p>
        </p:txBody>
      </p:sp>
      <p:sp>
        <p:nvSpPr>
          <p:cNvPr id="813" name="Google Shape;813;p2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Các công nghệ hỗ trợ chính</a:t>
            </a:r>
            <a:endParaRPr/>
          </a:p>
        </p:txBody>
      </p:sp>
      <p:sp>
        <p:nvSpPr>
          <p:cNvPr id="814" name="Google Shape;814;p2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815" name="Google Shape;815;p2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Mạng diện rộng nhanh phổ biến</a:t>
            </a:r>
            <a:endParaRPr/>
          </a:p>
          <a:p>
            <a:pPr indent="-177800" lvl="0" marL="177800" rtl="0" algn="l">
              <a:lnSpc>
                <a:spcPct val="128571"/>
              </a:lnSpc>
              <a:spcBef>
                <a:spcPts val="1000"/>
              </a:spcBef>
              <a:spcAft>
                <a:spcPts val="0"/>
              </a:spcAft>
              <a:buClr>
                <a:srgbClr val="262626"/>
              </a:buClr>
              <a:buSzPts val="1400"/>
              <a:buFont typeface="Arial"/>
              <a:buChar char="•"/>
            </a:pPr>
            <a:r>
              <a:rPr lang="en-US"/>
              <a:t>Máy chủ mạnh mẽ và giá cả phải chăng</a:t>
            </a:r>
            <a:endParaRPr/>
          </a:p>
          <a:p>
            <a:pPr indent="-177800" lvl="0" marL="177800" rtl="0" algn="l">
              <a:lnSpc>
                <a:spcPct val="128571"/>
              </a:lnSpc>
              <a:spcBef>
                <a:spcPts val="1000"/>
              </a:spcBef>
              <a:spcAft>
                <a:spcPts val="0"/>
              </a:spcAft>
              <a:buClr>
                <a:srgbClr val="262626"/>
              </a:buClr>
              <a:buSzPts val="1400"/>
              <a:buFont typeface="Arial"/>
              <a:buChar char="•"/>
            </a:pPr>
            <a:r>
              <a:rPr lang="en-US"/>
              <a:t>Công nghệ ảo hóa hiệu năng cao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3"/>
          <p:cNvSpPr txBox="1"/>
          <p:nvPr>
            <p:ph idx="1" type="body"/>
          </p:nvPr>
        </p:nvSpPr>
        <p:spPr>
          <a:xfrm>
            <a:off x="711202" y="1597421"/>
            <a:ext cx="8632825" cy="2789227"/>
          </a:xfrm>
          <a:prstGeom prst="rect">
            <a:avLst/>
          </a:prstGeom>
          <a:noFill/>
          <a:ln cap="flat" cmpd="sng" w="19050">
            <a:solidFill>
              <a:srgbClr val="F2F2F2"/>
            </a:solidFill>
            <a:prstDash val="solid"/>
            <a:round/>
            <a:headEnd len="sm" w="sm" type="none"/>
            <a:tailEnd len="sm" w="sm" type="none"/>
          </a:ln>
        </p:spPr>
        <p:txBody>
          <a:bodyPr anchorCtr="0" anchor="t" bIns="144000" lIns="144000" spcFirstLastPara="1" rIns="144000" wrap="square" tIns="144000">
            <a:noAutofit/>
          </a:bodyPr>
          <a:lstStyle/>
          <a:p>
            <a:pPr indent="-285750" lvl="0" marL="285750" rtl="0" algn="l">
              <a:lnSpc>
                <a:spcPct val="100000"/>
              </a:lnSpc>
              <a:spcBef>
                <a:spcPts val="0"/>
              </a:spcBef>
              <a:spcAft>
                <a:spcPts val="0"/>
              </a:spcAft>
              <a:buSzPts val="1300"/>
              <a:buChar char="✔"/>
            </a:pPr>
            <a:r>
              <a:rPr lang="en-US"/>
              <a:t>Chúng ta sẽ tìm hiểu cách Hadoop và các công cụ Hệ sinh thái của nó kết hợp với nhau để giải quyết thách thức Big Data</a:t>
            </a:r>
            <a:endParaRPr sz="1300">
              <a:solidFill>
                <a:srgbClr val="262626"/>
              </a:solidFill>
            </a:endParaRPr>
          </a:p>
          <a:p>
            <a:pPr indent="-285750" lvl="1" marL="742937" rtl="0" algn="l">
              <a:lnSpc>
                <a:spcPct val="90000"/>
              </a:lnSpc>
              <a:spcBef>
                <a:spcPts val="1262"/>
              </a:spcBef>
              <a:spcAft>
                <a:spcPts val="0"/>
              </a:spcAft>
              <a:buClr>
                <a:srgbClr val="A5A5A5"/>
              </a:buClr>
              <a:buSzPts val="1300"/>
              <a:buChar char="•"/>
            </a:pPr>
            <a:r>
              <a:rPr lang="en-US"/>
              <a:t>Hadoop giải quyết vấn đề lưu trữ và xử lý lượng dữ liệu khổng lồ theo cách tiết kiệm chi phí, có thể mở rộng và chịu lỗi thông qua sự chuyển đổi mô hình từ phụ thuộc phần cứng sang phụ thuộc phần mềm.</a:t>
            </a:r>
            <a:endParaRPr/>
          </a:p>
          <a:p>
            <a:pPr indent="-285750" lvl="1" marL="742937" rtl="0" algn="l">
              <a:lnSpc>
                <a:spcPct val="90000"/>
              </a:lnSpc>
              <a:spcBef>
                <a:spcPts val="1262"/>
              </a:spcBef>
              <a:spcAft>
                <a:spcPts val="0"/>
              </a:spcAft>
              <a:buClr>
                <a:srgbClr val="A5A5A5"/>
              </a:buClr>
              <a:buSzPts val="1300"/>
              <a:buChar char="•"/>
            </a:pPr>
            <a:r>
              <a:rPr lang="en-US"/>
              <a:t>Về cốt lõi, Hadoop cung cấp HDFS để lưu trữ dữ liệu và Yarn/MapReduce để xử lý dữ liệu.</a:t>
            </a:r>
            <a:endParaRPr/>
          </a:p>
          <a:p>
            <a:pPr indent="-285750" lvl="1" marL="742937" rtl="0" algn="l">
              <a:lnSpc>
                <a:spcPct val="90000"/>
              </a:lnSpc>
              <a:spcBef>
                <a:spcPts val="1262"/>
              </a:spcBef>
              <a:spcAft>
                <a:spcPts val="0"/>
              </a:spcAft>
              <a:buClr>
                <a:srgbClr val="A5A5A5"/>
              </a:buClr>
              <a:buSzPts val="1300"/>
              <a:buChar char="•"/>
            </a:pPr>
            <a:r>
              <a:rPr lang="en-US"/>
              <a:t>Hệ sinh thái Hadoop cung cấp một bộ công cụ phong phú để nhập dữ liệu từ nhiều nguồn dữ liệu khác nhau, xử lý trước và chuyển đổi dữ liệu để chuẩn bị cho việc truy vấn, thực hiện cả truy vấn hàng loạt và tương tác trên hàng petabyte dữ liệu, tạo mô hình AI và suy luận câu trả lời, và cuối cùng là tạo trực quan hóa và bảng điều khiển trực quan và thân thiện với người dùng để giúp hiểu kết quả.</a:t>
            </a:r>
            <a:endParaRPr sz="1300">
              <a:solidFill>
                <a:srgbClr val="262626"/>
              </a:solidFill>
            </a:endParaRPr>
          </a:p>
          <a:p>
            <a:pPr indent="-285750" lvl="0" marL="285750" rtl="0" algn="l">
              <a:lnSpc>
                <a:spcPct val="100000"/>
              </a:lnSpc>
              <a:spcBef>
                <a:spcPts val="800"/>
              </a:spcBef>
              <a:spcAft>
                <a:spcPts val="0"/>
              </a:spcAft>
              <a:buSzPts val="1300"/>
              <a:buChar char="✔"/>
            </a:pPr>
            <a:r>
              <a:rPr lang="en-US"/>
              <a:t>Big Data không ngừng phát triển. Chúng ta sẽ khám phá Dịch vụ đám mây đang đóng vai trò quan trọng như thế nào và cách ngành đang áp dụng Đám mây như một giải pháp thay thế cho Hadoop.</a:t>
            </a:r>
            <a:endParaRPr/>
          </a:p>
        </p:txBody>
      </p:sp>
      <p:sp>
        <p:nvSpPr>
          <p:cNvPr id="90" name="Google Shape;90;p3"/>
          <p:cNvSpPr txBox="1"/>
          <p:nvPr>
            <p:ph idx="2" type="body"/>
          </p:nvPr>
        </p:nvSpPr>
        <p:spPr>
          <a:xfrm>
            <a:off x="711202" y="4875103"/>
            <a:ext cx="8632825" cy="1053347"/>
          </a:xfrm>
          <a:prstGeom prst="rect">
            <a:avLst/>
          </a:prstGeom>
          <a:noFill/>
          <a:ln cap="flat" cmpd="sng" w="19050">
            <a:solidFill>
              <a:srgbClr val="F2F2F2"/>
            </a:solidFill>
            <a:prstDash val="solid"/>
            <a:miter lim="800000"/>
            <a:headEnd len="sm" w="sm" type="none"/>
            <a:tailEnd len="sm" w="sm" type="none"/>
          </a:ln>
        </p:spPr>
        <p:txBody>
          <a:bodyPr anchorCtr="0" anchor="t" bIns="72000" lIns="144000" spcFirstLastPara="1" rIns="144000" wrap="square" tIns="72000">
            <a:spAutoFit/>
          </a:bodyPr>
          <a:lstStyle/>
          <a:p>
            <a:pPr indent="-342900" lvl="0" marL="342900" rtl="0" algn="l">
              <a:lnSpc>
                <a:spcPct val="100000"/>
              </a:lnSpc>
              <a:spcBef>
                <a:spcPts val="0"/>
              </a:spcBef>
              <a:spcAft>
                <a:spcPts val="0"/>
              </a:spcAft>
              <a:buClr>
                <a:srgbClr val="A5A5A5"/>
              </a:buClr>
              <a:buSzPts val="1300"/>
              <a:buFont typeface="Arial"/>
              <a:buAutoNum type="arabicPeriod"/>
            </a:pPr>
            <a:r>
              <a:rPr lang="en-US"/>
              <a:t>Xử lý Bì Data</a:t>
            </a:r>
            <a:endParaRPr/>
          </a:p>
          <a:p>
            <a:pPr indent="-342900" lvl="0" marL="342900" rtl="0" algn="l">
              <a:lnSpc>
                <a:spcPct val="100000"/>
              </a:lnSpc>
              <a:spcBef>
                <a:spcPts val="1200"/>
              </a:spcBef>
              <a:spcAft>
                <a:spcPts val="0"/>
              </a:spcAft>
              <a:buClr>
                <a:srgbClr val="A5A5A5"/>
              </a:buClr>
              <a:buSzPts val="1300"/>
              <a:buFont typeface="Arial"/>
              <a:buAutoNum type="arabicPeriod"/>
            </a:pPr>
            <a:r>
              <a:rPr lang="en-US"/>
              <a:t>Tổng quan về hệ thống Hadoop Core &amp; Eco</a:t>
            </a:r>
            <a:endParaRPr/>
          </a:p>
          <a:p>
            <a:pPr indent="-342900" lvl="0" marL="342900" rtl="0" algn="l">
              <a:lnSpc>
                <a:spcPct val="100000"/>
              </a:lnSpc>
              <a:spcBef>
                <a:spcPts val="1200"/>
              </a:spcBef>
              <a:spcAft>
                <a:spcPts val="0"/>
              </a:spcAft>
              <a:buClr>
                <a:srgbClr val="A5A5A5"/>
              </a:buClr>
              <a:buSzPts val="1300"/>
              <a:buFont typeface="Arial"/>
              <a:buAutoNum type="arabicPeriod"/>
            </a:pPr>
            <a:r>
              <a:rPr lang="en-US"/>
              <a:t>Kiến trúc Hadoop cho Big Data</a:t>
            </a:r>
            <a:endParaRPr sz="1300">
              <a:solidFill>
                <a:srgbClr val="26262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grpSp>
        <p:nvGrpSpPr>
          <p:cNvPr id="821" name="Google Shape;821;p30"/>
          <p:cNvGrpSpPr/>
          <p:nvPr/>
        </p:nvGrpSpPr>
        <p:grpSpPr>
          <a:xfrm>
            <a:off x="4163838" y="2353568"/>
            <a:ext cx="5002740" cy="3749893"/>
            <a:chOff x="4163838" y="2257689"/>
            <a:chExt cx="5002740" cy="3749893"/>
          </a:xfrm>
        </p:grpSpPr>
        <p:grpSp>
          <p:nvGrpSpPr>
            <p:cNvPr id="822" name="Google Shape;822;p30"/>
            <p:cNvGrpSpPr/>
            <p:nvPr/>
          </p:nvGrpSpPr>
          <p:grpSpPr>
            <a:xfrm>
              <a:off x="4718476" y="2467429"/>
              <a:ext cx="3540153" cy="3540153"/>
              <a:chOff x="4718476" y="2467429"/>
              <a:chExt cx="3540153" cy="3540153"/>
            </a:xfrm>
          </p:grpSpPr>
          <p:sp>
            <p:nvSpPr>
              <p:cNvPr id="823" name="Google Shape;823;p30"/>
              <p:cNvSpPr/>
              <p:nvPr/>
            </p:nvSpPr>
            <p:spPr>
              <a:xfrm>
                <a:off x="4718476" y="2467429"/>
                <a:ext cx="3540153" cy="3540153"/>
              </a:xfrm>
              <a:prstGeom prst="ellipse">
                <a:avLst/>
              </a:prstGeom>
              <a:noFill/>
              <a:ln cap="flat" cmpd="sng" w="76200">
                <a:solidFill>
                  <a:srgbClr val="E6E6E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24" name="Google Shape;824;p30"/>
              <p:cNvGrpSpPr/>
              <p:nvPr/>
            </p:nvGrpSpPr>
            <p:grpSpPr>
              <a:xfrm>
                <a:off x="5184114" y="3448034"/>
                <a:ext cx="2608873" cy="1394513"/>
                <a:chOff x="5331255" y="3258493"/>
                <a:chExt cx="2608873" cy="1394513"/>
              </a:xfrm>
            </p:grpSpPr>
            <p:pic>
              <p:nvPicPr>
                <p:cNvPr id="825" name="Google Shape;825;p30"/>
                <p:cNvPicPr preferRelativeResize="0"/>
                <p:nvPr/>
              </p:nvPicPr>
              <p:blipFill rotWithShape="1">
                <a:blip r:embed="rId3">
                  <a:alphaModFix/>
                </a:blip>
                <a:srcRect b="0" l="0" r="0" t="0"/>
                <a:stretch/>
              </p:blipFill>
              <p:spPr>
                <a:xfrm>
                  <a:off x="5331255" y="3258493"/>
                  <a:ext cx="2608873" cy="1394513"/>
                </a:xfrm>
                <a:prstGeom prst="rect">
                  <a:avLst/>
                </a:prstGeom>
                <a:noFill/>
                <a:ln>
                  <a:noFill/>
                </a:ln>
              </p:spPr>
            </p:pic>
            <p:sp>
              <p:nvSpPr>
                <p:cNvPr id="826" name="Google Shape;826;p30"/>
                <p:cNvSpPr/>
                <p:nvPr/>
              </p:nvSpPr>
              <p:spPr>
                <a:xfrm>
                  <a:off x="5906931" y="3909598"/>
                  <a:ext cx="1457523" cy="374571"/>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193EB0"/>
                      </a:solidFill>
                      <a:latin typeface="Arial"/>
                      <a:ea typeface="Arial"/>
                      <a:cs typeface="Arial"/>
                      <a:sym typeface="Arial"/>
                    </a:rPr>
                    <a:t>Đám mây</a:t>
                  </a:r>
                  <a:endParaRPr sz="1600">
                    <a:solidFill>
                      <a:srgbClr val="193EB0"/>
                    </a:solidFill>
                    <a:latin typeface="Arial"/>
                    <a:ea typeface="Arial"/>
                    <a:cs typeface="Arial"/>
                    <a:sym typeface="Arial"/>
                  </a:endParaRPr>
                </a:p>
              </p:txBody>
            </p:sp>
          </p:grpSp>
        </p:grpSp>
        <p:sp>
          <p:nvSpPr>
            <p:cNvPr id="827" name="Google Shape;827;p30"/>
            <p:cNvSpPr/>
            <p:nvPr/>
          </p:nvSpPr>
          <p:spPr>
            <a:xfrm>
              <a:off x="5759790" y="2257689"/>
              <a:ext cx="1457523" cy="568821"/>
            </a:xfrm>
            <a:prstGeom prst="roundRect">
              <a:avLst>
                <a:gd fmla="val 32861" name="adj"/>
              </a:avLst>
            </a:prstGeom>
            <a:solidFill>
              <a:schemeClr val="lt1"/>
            </a:solidFill>
            <a:ln cap="flat" cmpd="sng" w="12700">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Dịch vụ tự phục vụ theo yêu cầu</a:t>
              </a:r>
              <a:endParaRPr sz="1200">
                <a:solidFill>
                  <a:srgbClr val="193EB0"/>
                </a:solidFill>
                <a:latin typeface="Arial"/>
                <a:ea typeface="Arial"/>
                <a:cs typeface="Arial"/>
                <a:sym typeface="Arial"/>
              </a:endParaRPr>
            </a:p>
          </p:txBody>
        </p:sp>
        <p:sp>
          <p:nvSpPr>
            <p:cNvPr id="828" name="Google Shape;828;p30"/>
            <p:cNvSpPr/>
            <p:nvPr/>
          </p:nvSpPr>
          <p:spPr>
            <a:xfrm>
              <a:off x="7656250" y="3052307"/>
              <a:ext cx="1510328" cy="1015841"/>
            </a:xfrm>
            <a:prstGeom prst="roundRect">
              <a:avLst>
                <a:gd fmla="val 32207" name="adj"/>
              </a:avLst>
            </a:prstGeom>
            <a:solidFill>
              <a:schemeClr val="lt1"/>
            </a:solidFill>
            <a:ln cap="flat" cmpd="sng" w="12700">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Tập hợp tài nguyên không phụ thuộc vào vị trí</a:t>
              </a:r>
              <a:endParaRPr sz="1200">
                <a:solidFill>
                  <a:srgbClr val="193EB0"/>
                </a:solidFill>
                <a:latin typeface="Arial"/>
                <a:ea typeface="Arial"/>
                <a:cs typeface="Arial"/>
                <a:sym typeface="Arial"/>
              </a:endParaRPr>
            </a:p>
          </p:txBody>
        </p:sp>
        <p:sp>
          <p:nvSpPr>
            <p:cNvPr id="829" name="Google Shape;829;p30"/>
            <p:cNvSpPr/>
            <p:nvPr/>
          </p:nvSpPr>
          <p:spPr>
            <a:xfrm>
              <a:off x="7193077" y="5091208"/>
              <a:ext cx="1482923" cy="582216"/>
            </a:xfrm>
            <a:prstGeom prst="roundRect">
              <a:avLst>
                <a:gd fmla="val 35806" name="adj"/>
              </a:avLst>
            </a:prstGeom>
            <a:solidFill>
              <a:schemeClr val="lt1"/>
            </a:solidFill>
            <a:ln cap="flat" cmpd="sng" w="12700">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Thanh toán cho mỗi lần sử dụng</a:t>
              </a:r>
              <a:endParaRPr sz="1200">
                <a:solidFill>
                  <a:srgbClr val="193EB0"/>
                </a:solidFill>
                <a:latin typeface="Arial"/>
                <a:ea typeface="Arial"/>
                <a:cs typeface="Arial"/>
                <a:sym typeface="Arial"/>
              </a:endParaRPr>
            </a:p>
          </p:txBody>
        </p:sp>
        <p:sp>
          <p:nvSpPr>
            <p:cNvPr id="830" name="Google Shape;830;p30"/>
            <p:cNvSpPr/>
            <p:nvPr/>
          </p:nvSpPr>
          <p:spPr>
            <a:xfrm>
              <a:off x="4660788" y="5091208"/>
              <a:ext cx="1254112" cy="604540"/>
            </a:xfrm>
            <a:prstGeom prst="roundRect">
              <a:avLst>
                <a:gd fmla="val 40892" name="adj"/>
              </a:avLst>
            </a:prstGeom>
            <a:solidFill>
              <a:schemeClr val="lt1"/>
            </a:solidFill>
            <a:ln cap="flat" cmpd="sng" w="12700">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Tính đàn hồi nhanh</a:t>
              </a:r>
              <a:endParaRPr sz="1200">
                <a:solidFill>
                  <a:srgbClr val="193EB0"/>
                </a:solidFill>
                <a:latin typeface="Arial"/>
                <a:ea typeface="Arial"/>
                <a:cs typeface="Arial"/>
                <a:sym typeface="Arial"/>
              </a:endParaRPr>
            </a:p>
          </p:txBody>
        </p:sp>
        <p:sp>
          <p:nvSpPr>
            <p:cNvPr id="831" name="Google Shape;831;p30"/>
            <p:cNvSpPr/>
            <p:nvPr/>
          </p:nvSpPr>
          <p:spPr>
            <a:xfrm>
              <a:off x="4163838" y="3171140"/>
              <a:ext cx="1192259" cy="790099"/>
            </a:xfrm>
            <a:prstGeom prst="roundRect">
              <a:avLst>
                <a:gd fmla="val 31389" name="adj"/>
              </a:avLst>
            </a:prstGeom>
            <a:solidFill>
              <a:schemeClr val="lt1"/>
            </a:solidFill>
            <a:ln cap="flat" cmpd="sng" w="12700">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Truy cập mạng phổ biến</a:t>
              </a:r>
              <a:endParaRPr sz="1200">
                <a:solidFill>
                  <a:srgbClr val="193EB0"/>
                </a:solidFill>
                <a:latin typeface="Arial"/>
                <a:ea typeface="Arial"/>
                <a:cs typeface="Arial"/>
                <a:sym typeface="Arial"/>
              </a:endParaRPr>
            </a:p>
          </p:txBody>
        </p:sp>
      </p:grpSp>
      <p:sp>
        <p:nvSpPr>
          <p:cNvPr id="832" name="Google Shape;832;p30"/>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Big Data trên Đám mây công cộng </a:t>
            </a:r>
            <a:endParaRPr/>
          </a:p>
        </p:txBody>
      </p:sp>
      <p:sp>
        <p:nvSpPr>
          <p:cNvPr id="833" name="Google Shape;833;p30"/>
          <p:cNvSpPr txBox="1"/>
          <p:nvPr>
            <p:ph idx="2" type="body"/>
          </p:nvPr>
        </p:nvSpPr>
        <p:spPr>
          <a:xfrm>
            <a:off x="535872" y="1523052"/>
            <a:ext cx="89321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t>Các đặc điểm chính của dịch vụ đám mây</a:t>
            </a:r>
            <a:endParaRPr sz="3000"/>
          </a:p>
        </p:txBody>
      </p:sp>
      <p:sp>
        <p:nvSpPr>
          <p:cNvPr id="834" name="Google Shape;834;p3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835" name="Google Shape;835;p3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Dịch vụ tự phục vụ theo yêu cầu</a:t>
            </a:r>
            <a:endParaRPr/>
          </a:p>
          <a:p>
            <a:pPr indent="-177800" lvl="0" marL="177800" rtl="0" algn="l">
              <a:lnSpc>
                <a:spcPct val="128571"/>
              </a:lnSpc>
              <a:spcBef>
                <a:spcPts val="1000"/>
              </a:spcBef>
              <a:spcAft>
                <a:spcPts val="0"/>
              </a:spcAft>
              <a:buClr>
                <a:srgbClr val="262626"/>
              </a:buClr>
              <a:buSzPts val="1400"/>
              <a:buFont typeface="Arial"/>
              <a:buChar char="•"/>
            </a:pPr>
            <a:r>
              <a:rPr lang="en-US"/>
              <a:t>Truy cập mạng phổ biến</a:t>
            </a:r>
            <a:endParaRPr/>
          </a:p>
          <a:p>
            <a:pPr indent="-177800" lvl="0" marL="177800" rtl="0" algn="l">
              <a:lnSpc>
                <a:spcPct val="128571"/>
              </a:lnSpc>
              <a:spcBef>
                <a:spcPts val="1000"/>
              </a:spcBef>
              <a:spcAft>
                <a:spcPts val="0"/>
              </a:spcAft>
              <a:buClr>
                <a:srgbClr val="262626"/>
              </a:buClr>
              <a:buSzPts val="1400"/>
              <a:buFont typeface="Arial"/>
              <a:buChar char="•"/>
            </a:pPr>
            <a:r>
              <a:rPr lang="en-US"/>
              <a:t>Tập hợp tài nguyên không phụ thuộc vào vị trí</a:t>
            </a:r>
            <a:endParaRPr/>
          </a:p>
          <a:p>
            <a:pPr indent="-177800" lvl="0" marL="177800" rtl="0" algn="l">
              <a:lnSpc>
                <a:spcPct val="128571"/>
              </a:lnSpc>
              <a:spcBef>
                <a:spcPts val="1000"/>
              </a:spcBef>
              <a:spcAft>
                <a:spcPts val="0"/>
              </a:spcAft>
              <a:buClr>
                <a:srgbClr val="262626"/>
              </a:buClr>
              <a:buSzPts val="1400"/>
              <a:buFont typeface="Arial"/>
              <a:buChar char="•"/>
            </a:pPr>
            <a:r>
              <a:rPr lang="en-US"/>
              <a:t>Tính đàn hồi nhanh</a:t>
            </a:r>
            <a:endParaRPr/>
          </a:p>
          <a:p>
            <a:pPr indent="-177800" lvl="0" marL="177800" rtl="0" algn="l">
              <a:lnSpc>
                <a:spcPct val="128571"/>
              </a:lnSpc>
              <a:spcBef>
                <a:spcPts val="1000"/>
              </a:spcBef>
              <a:spcAft>
                <a:spcPts val="0"/>
              </a:spcAft>
              <a:buClr>
                <a:srgbClr val="262626"/>
              </a:buClr>
              <a:buSzPts val="1400"/>
              <a:buFont typeface="Arial"/>
              <a:buChar char="•"/>
            </a:pPr>
            <a:r>
              <a:rPr lang="en-US"/>
              <a:t>Thanh toán cho mỗi lần sử dụng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grpSp>
        <p:nvGrpSpPr>
          <p:cNvPr id="841" name="Google Shape;841;p31"/>
          <p:cNvGrpSpPr/>
          <p:nvPr/>
        </p:nvGrpSpPr>
        <p:grpSpPr>
          <a:xfrm>
            <a:off x="1274722" y="2923841"/>
            <a:ext cx="7318828" cy="2533030"/>
            <a:chOff x="1494972" y="2948722"/>
            <a:chExt cx="7318828" cy="2533030"/>
          </a:xfrm>
        </p:grpSpPr>
        <p:sp>
          <p:nvSpPr>
            <p:cNvPr id="842" name="Google Shape;842;p31"/>
            <p:cNvSpPr/>
            <p:nvPr/>
          </p:nvSpPr>
          <p:spPr>
            <a:xfrm>
              <a:off x="1494972" y="2948722"/>
              <a:ext cx="1944914" cy="391886"/>
            </a:xfrm>
            <a:prstGeom prst="roundRect">
              <a:avLst>
                <a:gd fmla="val 50000" name="adj"/>
              </a:avLst>
            </a:prstGeom>
            <a:solidFill>
              <a:srgbClr val="CDE6FB"/>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Mô hình dịch vụ</a:t>
              </a:r>
              <a:endParaRPr sz="1400">
                <a:solidFill>
                  <a:srgbClr val="0043B2"/>
                </a:solidFill>
                <a:latin typeface="Arial"/>
                <a:ea typeface="Arial"/>
                <a:cs typeface="Arial"/>
                <a:sym typeface="Arial"/>
              </a:endParaRPr>
            </a:p>
          </p:txBody>
        </p:sp>
        <p:sp>
          <p:nvSpPr>
            <p:cNvPr id="843" name="Google Shape;843;p31"/>
            <p:cNvSpPr/>
            <p:nvPr/>
          </p:nvSpPr>
          <p:spPr>
            <a:xfrm>
              <a:off x="1494972" y="3442205"/>
              <a:ext cx="1944914" cy="679849"/>
            </a:xfrm>
            <a:prstGeom prst="roundRect">
              <a:avLst>
                <a:gd fmla="val 16667"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Software as a Service (SaaS)</a:t>
              </a:r>
              <a:endParaRPr/>
            </a:p>
            <a:p>
              <a:pPr indent="0" lvl="0" marL="0" marR="0" rtl="0" algn="ctr">
                <a:spcBef>
                  <a:spcPts val="0"/>
                </a:spcBef>
                <a:spcAft>
                  <a:spcPts val="0"/>
                </a:spcAft>
                <a:buNone/>
              </a:pPr>
              <a:r>
                <a:rPr lang="en-US" sz="1100">
                  <a:solidFill>
                    <a:srgbClr val="0043B2"/>
                  </a:solidFill>
                  <a:latin typeface="Arial"/>
                  <a:ea typeface="Arial"/>
                  <a:cs typeface="Arial"/>
                  <a:sym typeface="Arial"/>
                </a:rPr>
                <a:t>(Phần mềm dưới dạng dịch vụ)</a:t>
              </a:r>
              <a:endParaRPr/>
            </a:p>
          </p:txBody>
        </p:sp>
        <p:sp>
          <p:nvSpPr>
            <p:cNvPr id="844" name="Google Shape;844;p31"/>
            <p:cNvSpPr/>
            <p:nvPr/>
          </p:nvSpPr>
          <p:spPr>
            <a:xfrm>
              <a:off x="1494972" y="4122054"/>
              <a:ext cx="1944914" cy="679849"/>
            </a:xfrm>
            <a:prstGeom prst="roundRect">
              <a:avLst>
                <a:gd fmla="val 16667"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Platform as a Service (PaaS)</a:t>
              </a:r>
              <a:endParaRPr/>
            </a:p>
            <a:p>
              <a:pPr indent="0" lvl="0" marL="0" marR="0" rtl="0" algn="ctr">
                <a:spcBef>
                  <a:spcPts val="0"/>
                </a:spcBef>
                <a:spcAft>
                  <a:spcPts val="0"/>
                </a:spcAft>
                <a:buNone/>
              </a:pPr>
              <a:r>
                <a:rPr lang="en-US" sz="1100">
                  <a:solidFill>
                    <a:srgbClr val="0043B2"/>
                  </a:solidFill>
                  <a:latin typeface="Arial"/>
                  <a:ea typeface="Arial"/>
                  <a:cs typeface="Arial"/>
                  <a:sym typeface="Arial"/>
                </a:rPr>
                <a:t>(Nền tảng dưới dạng Dịch vụ)</a:t>
              </a:r>
              <a:endParaRPr/>
            </a:p>
          </p:txBody>
        </p:sp>
        <p:sp>
          <p:nvSpPr>
            <p:cNvPr id="845" name="Google Shape;845;p31"/>
            <p:cNvSpPr/>
            <p:nvPr/>
          </p:nvSpPr>
          <p:spPr>
            <a:xfrm>
              <a:off x="1494972" y="4801903"/>
              <a:ext cx="1944914" cy="679849"/>
            </a:xfrm>
            <a:prstGeom prst="roundRect">
              <a:avLst>
                <a:gd fmla="val 16667"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Infrastructure as a Service (IaaS)</a:t>
              </a:r>
              <a:endParaRPr/>
            </a:p>
            <a:p>
              <a:pPr indent="0" lvl="0" marL="0" marR="0" rtl="0" algn="ctr">
                <a:spcBef>
                  <a:spcPts val="0"/>
                </a:spcBef>
                <a:spcAft>
                  <a:spcPts val="0"/>
                </a:spcAft>
                <a:buNone/>
              </a:pPr>
              <a:r>
                <a:rPr lang="en-US" sz="1100">
                  <a:solidFill>
                    <a:srgbClr val="0043B2"/>
                  </a:solidFill>
                  <a:latin typeface="Arial"/>
                  <a:ea typeface="Arial"/>
                  <a:cs typeface="Arial"/>
                  <a:sym typeface="Arial"/>
                </a:rPr>
                <a:t>(Cơ sở hạ tầng như một dịch vụ)</a:t>
              </a:r>
              <a:endParaRPr/>
            </a:p>
          </p:txBody>
        </p:sp>
        <p:sp>
          <p:nvSpPr>
            <p:cNvPr id="846" name="Google Shape;846;p31"/>
            <p:cNvSpPr/>
            <p:nvPr/>
          </p:nvSpPr>
          <p:spPr>
            <a:xfrm>
              <a:off x="1729740" y="3340608"/>
              <a:ext cx="1501140" cy="101597"/>
            </a:xfrm>
            <a:prstGeom prst="rect">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847" name="Google Shape;847;p31"/>
            <p:cNvSpPr/>
            <p:nvPr/>
          </p:nvSpPr>
          <p:spPr>
            <a:xfrm>
              <a:off x="3439886" y="2948722"/>
              <a:ext cx="1944914" cy="391886"/>
            </a:xfrm>
            <a:prstGeom prst="roundRect">
              <a:avLst>
                <a:gd fmla="val 50000" name="adj"/>
              </a:avLst>
            </a:prstGeom>
            <a:solidFill>
              <a:srgbClr val="CDE6FB"/>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Mô hình tiêu thụ</a:t>
              </a:r>
              <a:endParaRPr sz="1400">
                <a:solidFill>
                  <a:srgbClr val="0043B2"/>
                </a:solidFill>
                <a:latin typeface="Arial"/>
                <a:ea typeface="Arial"/>
                <a:cs typeface="Arial"/>
                <a:sym typeface="Arial"/>
              </a:endParaRPr>
            </a:p>
          </p:txBody>
        </p:sp>
        <p:sp>
          <p:nvSpPr>
            <p:cNvPr id="848" name="Google Shape;848;p31"/>
            <p:cNvSpPr/>
            <p:nvPr/>
          </p:nvSpPr>
          <p:spPr>
            <a:xfrm>
              <a:off x="3439886" y="3442205"/>
              <a:ext cx="1944914" cy="679849"/>
            </a:xfrm>
            <a:prstGeom prst="roundRect">
              <a:avLst>
                <a:gd fmla="val 16667"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Trực tiếp tiêu dùng dịch vụ</a:t>
              </a:r>
              <a:endParaRPr sz="1400">
                <a:solidFill>
                  <a:srgbClr val="0043B2"/>
                </a:solidFill>
                <a:latin typeface="Arial"/>
                <a:ea typeface="Arial"/>
                <a:cs typeface="Arial"/>
                <a:sym typeface="Arial"/>
              </a:endParaRPr>
            </a:p>
          </p:txBody>
        </p:sp>
        <p:sp>
          <p:nvSpPr>
            <p:cNvPr id="849" name="Google Shape;849;p31"/>
            <p:cNvSpPr/>
            <p:nvPr/>
          </p:nvSpPr>
          <p:spPr>
            <a:xfrm>
              <a:off x="3439886" y="4122054"/>
              <a:ext cx="1944914" cy="679849"/>
            </a:xfrm>
            <a:prstGeom prst="roundRect">
              <a:avLst>
                <a:gd fmla="val 16667"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Phát triển và xây dựng trên nền tảng</a:t>
              </a:r>
              <a:endParaRPr sz="1400">
                <a:solidFill>
                  <a:srgbClr val="0043B2"/>
                </a:solidFill>
                <a:latin typeface="Arial"/>
                <a:ea typeface="Arial"/>
                <a:cs typeface="Arial"/>
                <a:sym typeface="Arial"/>
              </a:endParaRPr>
            </a:p>
          </p:txBody>
        </p:sp>
        <p:sp>
          <p:nvSpPr>
            <p:cNvPr id="850" name="Google Shape;850;p31"/>
            <p:cNvSpPr/>
            <p:nvPr/>
          </p:nvSpPr>
          <p:spPr>
            <a:xfrm>
              <a:off x="3439886" y="4801903"/>
              <a:ext cx="1944914" cy="679849"/>
            </a:xfrm>
            <a:prstGeom prst="roundRect">
              <a:avLst>
                <a:gd fmla="val 16667"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Cơ sở hạ tầng theo yêu cầu</a:t>
              </a:r>
              <a:endParaRPr sz="1400">
                <a:solidFill>
                  <a:srgbClr val="0043B2"/>
                </a:solidFill>
                <a:latin typeface="Arial"/>
                <a:ea typeface="Arial"/>
                <a:cs typeface="Arial"/>
                <a:sym typeface="Arial"/>
              </a:endParaRPr>
            </a:p>
          </p:txBody>
        </p:sp>
        <p:sp>
          <p:nvSpPr>
            <p:cNvPr id="851" name="Google Shape;851;p31"/>
            <p:cNvSpPr/>
            <p:nvPr/>
          </p:nvSpPr>
          <p:spPr>
            <a:xfrm>
              <a:off x="3674654" y="3340608"/>
              <a:ext cx="1501140" cy="101597"/>
            </a:xfrm>
            <a:prstGeom prst="rect">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852" name="Google Shape;852;p31"/>
            <p:cNvSpPr/>
            <p:nvPr/>
          </p:nvSpPr>
          <p:spPr>
            <a:xfrm>
              <a:off x="5384800" y="2948722"/>
              <a:ext cx="3429000" cy="391886"/>
            </a:xfrm>
            <a:prstGeom prst="roundRect">
              <a:avLst>
                <a:gd fmla="val 50000" name="adj"/>
              </a:avLst>
            </a:prstGeom>
            <a:solidFill>
              <a:srgbClr val="CDE6FB"/>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Mô tả</a:t>
              </a:r>
              <a:endParaRPr sz="1400">
                <a:solidFill>
                  <a:srgbClr val="0043B2"/>
                </a:solidFill>
                <a:latin typeface="Arial"/>
                <a:ea typeface="Arial"/>
                <a:cs typeface="Arial"/>
                <a:sym typeface="Arial"/>
              </a:endParaRPr>
            </a:p>
          </p:txBody>
        </p:sp>
        <p:sp>
          <p:nvSpPr>
            <p:cNvPr id="853" name="Google Shape;853;p31"/>
            <p:cNvSpPr/>
            <p:nvPr/>
          </p:nvSpPr>
          <p:spPr>
            <a:xfrm>
              <a:off x="5384800" y="3442205"/>
              <a:ext cx="3429000" cy="679849"/>
            </a:xfrm>
            <a:prstGeom prst="roundRect">
              <a:avLst>
                <a:gd fmla="val 16667"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Ứng dụng người dùng cuối được phân phối dưới dạng dịch vụ</a:t>
              </a:r>
              <a:endParaRPr sz="1400">
                <a:solidFill>
                  <a:srgbClr val="0043B2"/>
                </a:solidFill>
                <a:latin typeface="Arial"/>
                <a:ea typeface="Arial"/>
                <a:cs typeface="Arial"/>
                <a:sym typeface="Arial"/>
              </a:endParaRPr>
            </a:p>
          </p:txBody>
        </p:sp>
        <p:sp>
          <p:nvSpPr>
            <p:cNvPr id="854" name="Google Shape;854;p31"/>
            <p:cNvSpPr/>
            <p:nvPr/>
          </p:nvSpPr>
          <p:spPr>
            <a:xfrm>
              <a:off x="5384800" y="4122054"/>
              <a:ext cx="3429000" cy="679849"/>
            </a:xfrm>
            <a:prstGeom prst="roundRect">
              <a:avLst>
                <a:gd fmla="val 16667"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Nền tảng ứng dụng hoặc phần mềm trung gian được cung cấp dưới dạng dịch vụ</a:t>
              </a:r>
              <a:endParaRPr sz="1400">
                <a:solidFill>
                  <a:srgbClr val="0043B2"/>
                </a:solidFill>
                <a:latin typeface="Arial"/>
                <a:ea typeface="Arial"/>
                <a:cs typeface="Arial"/>
                <a:sym typeface="Arial"/>
              </a:endParaRPr>
            </a:p>
          </p:txBody>
        </p:sp>
        <p:sp>
          <p:nvSpPr>
            <p:cNvPr id="855" name="Google Shape;855;p31"/>
            <p:cNvSpPr/>
            <p:nvPr/>
          </p:nvSpPr>
          <p:spPr>
            <a:xfrm>
              <a:off x="5384800" y="4801903"/>
              <a:ext cx="3429000" cy="679849"/>
            </a:xfrm>
            <a:prstGeom prst="roundRect">
              <a:avLst>
                <a:gd fmla="val 16667"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tính, lưu trữ hoặc cơ sở hạ tầng CNTT khác được cung cấp dưới dạng dịch vụ</a:t>
              </a:r>
              <a:endParaRPr sz="1400">
                <a:solidFill>
                  <a:srgbClr val="0043B2"/>
                </a:solidFill>
                <a:latin typeface="Arial"/>
                <a:ea typeface="Arial"/>
                <a:cs typeface="Arial"/>
                <a:sym typeface="Arial"/>
              </a:endParaRPr>
            </a:p>
          </p:txBody>
        </p:sp>
        <p:sp>
          <p:nvSpPr>
            <p:cNvPr id="856" name="Google Shape;856;p31"/>
            <p:cNvSpPr/>
            <p:nvPr/>
          </p:nvSpPr>
          <p:spPr>
            <a:xfrm>
              <a:off x="5619567" y="3340608"/>
              <a:ext cx="2646600" cy="101597"/>
            </a:xfrm>
            <a:prstGeom prst="rect">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grpSp>
      <p:sp>
        <p:nvSpPr>
          <p:cNvPr id="857" name="Google Shape;857;p31"/>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Big Data trên Đám mây công cộng </a:t>
            </a:r>
            <a:endParaRPr/>
          </a:p>
        </p:txBody>
      </p:sp>
      <p:sp>
        <p:nvSpPr>
          <p:cNvPr id="858" name="Google Shape;858;p3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Dịch vụ đám mây và mô hình tiêu thụ</a:t>
            </a:r>
            <a:endParaRPr/>
          </a:p>
        </p:txBody>
      </p:sp>
      <p:sp>
        <p:nvSpPr>
          <p:cNvPr id="859" name="Google Shape;859;p3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860" name="Google Shape;860;p3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So sánh SaaS, PaaS và IaaS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32"/>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Big Data trên Đám mây công cộng </a:t>
            </a:r>
            <a:endParaRPr/>
          </a:p>
        </p:txBody>
      </p:sp>
      <p:sp>
        <p:nvSpPr>
          <p:cNvPr id="867" name="Google Shape;867;p3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Mô hình triển khai đám mây</a:t>
            </a:r>
            <a:endParaRPr/>
          </a:p>
        </p:txBody>
      </p:sp>
      <p:sp>
        <p:nvSpPr>
          <p:cNvPr id="868" name="Google Shape;868;p3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869" name="Google Shape;869;p3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Các loại đám mây</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870" name="Google Shape;870;p32"/>
          <p:cNvGrpSpPr/>
          <p:nvPr/>
        </p:nvGrpSpPr>
        <p:grpSpPr>
          <a:xfrm>
            <a:off x="3278609" y="2673490"/>
            <a:ext cx="3307229" cy="1763574"/>
            <a:chOff x="3013312" y="2638946"/>
            <a:chExt cx="3307229" cy="1763574"/>
          </a:xfrm>
        </p:grpSpPr>
        <p:pic>
          <p:nvPicPr>
            <p:cNvPr id="871" name="Google Shape;871;p32"/>
            <p:cNvPicPr preferRelativeResize="0"/>
            <p:nvPr/>
          </p:nvPicPr>
          <p:blipFill rotWithShape="1">
            <a:blip r:embed="rId3">
              <a:alphaModFix/>
            </a:blip>
            <a:srcRect b="0" l="0" r="0" t="0"/>
            <a:stretch/>
          </p:blipFill>
          <p:spPr>
            <a:xfrm>
              <a:off x="3013312" y="2638946"/>
              <a:ext cx="3307229" cy="1763574"/>
            </a:xfrm>
            <a:prstGeom prst="rect">
              <a:avLst/>
            </a:prstGeom>
            <a:noFill/>
            <a:ln>
              <a:noFill/>
            </a:ln>
          </p:spPr>
        </p:pic>
        <p:sp>
          <p:nvSpPr>
            <p:cNvPr id="872" name="Google Shape;872;p32"/>
            <p:cNvSpPr/>
            <p:nvPr/>
          </p:nvSpPr>
          <p:spPr>
            <a:xfrm>
              <a:off x="3603601" y="3390580"/>
              <a:ext cx="2164375" cy="3693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2000">
                  <a:solidFill>
                    <a:srgbClr val="FFFFFF"/>
                  </a:solidFill>
                  <a:latin typeface="Arial"/>
                  <a:ea typeface="Arial"/>
                  <a:cs typeface="Arial"/>
                  <a:sym typeface="Arial"/>
                </a:rPr>
                <a:t>Đám mây kết hợp</a:t>
              </a:r>
              <a:endParaRPr sz="2000">
                <a:solidFill>
                  <a:srgbClr val="FFFFFF"/>
                </a:solidFill>
                <a:latin typeface="Arial"/>
                <a:ea typeface="Arial"/>
                <a:cs typeface="Arial"/>
                <a:sym typeface="Arial"/>
              </a:endParaRPr>
            </a:p>
          </p:txBody>
        </p:sp>
        <p:sp>
          <p:nvSpPr>
            <p:cNvPr id="873" name="Google Shape;873;p32"/>
            <p:cNvSpPr/>
            <p:nvPr/>
          </p:nvSpPr>
          <p:spPr>
            <a:xfrm>
              <a:off x="3230933" y="3711318"/>
              <a:ext cx="2914529" cy="487312"/>
            </a:xfrm>
            <a:prstGeom prst="leftRightArrow">
              <a:avLst>
                <a:gd fmla="val 46423" name="adj1"/>
                <a:gd fmla="val 44884" name="adj2"/>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63">
                  <a:solidFill>
                    <a:srgbClr val="0043B2"/>
                  </a:solidFill>
                  <a:latin typeface="Arial"/>
                  <a:ea typeface="Arial"/>
                  <a:cs typeface="Arial"/>
                  <a:sym typeface="Arial"/>
                </a:rPr>
                <a:t>Cầu nối</a:t>
              </a:r>
              <a:endParaRPr sz="1463">
                <a:solidFill>
                  <a:srgbClr val="0043B2"/>
                </a:solidFill>
                <a:latin typeface="Arial"/>
                <a:ea typeface="Arial"/>
                <a:cs typeface="Arial"/>
                <a:sym typeface="Arial"/>
              </a:endParaRPr>
            </a:p>
          </p:txBody>
        </p:sp>
      </p:grpSp>
      <p:grpSp>
        <p:nvGrpSpPr>
          <p:cNvPr id="874" name="Google Shape;874;p32"/>
          <p:cNvGrpSpPr/>
          <p:nvPr/>
        </p:nvGrpSpPr>
        <p:grpSpPr>
          <a:xfrm>
            <a:off x="860872" y="3166109"/>
            <a:ext cx="2383541" cy="1274067"/>
            <a:chOff x="799149" y="3492106"/>
            <a:chExt cx="2383541" cy="1274067"/>
          </a:xfrm>
        </p:grpSpPr>
        <p:pic>
          <p:nvPicPr>
            <p:cNvPr id="875" name="Google Shape;875;p32"/>
            <p:cNvPicPr preferRelativeResize="0"/>
            <p:nvPr/>
          </p:nvPicPr>
          <p:blipFill rotWithShape="1">
            <a:blip r:embed="rId4">
              <a:alphaModFix/>
            </a:blip>
            <a:srcRect b="0" l="0" r="0" t="0"/>
            <a:stretch/>
          </p:blipFill>
          <p:spPr>
            <a:xfrm>
              <a:off x="799149" y="3492106"/>
              <a:ext cx="2383541" cy="1274067"/>
            </a:xfrm>
            <a:prstGeom prst="rect">
              <a:avLst/>
            </a:prstGeom>
            <a:noFill/>
            <a:ln>
              <a:noFill/>
            </a:ln>
          </p:spPr>
        </p:pic>
        <p:sp>
          <p:nvSpPr>
            <p:cNvPr id="876" name="Google Shape;876;p32"/>
            <p:cNvSpPr txBox="1"/>
            <p:nvPr/>
          </p:nvSpPr>
          <p:spPr>
            <a:xfrm>
              <a:off x="1114602" y="3964040"/>
              <a:ext cx="175263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Đám mây riêng</a:t>
              </a:r>
              <a:endParaRPr sz="1600">
                <a:solidFill>
                  <a:srgbClr val="0043B2"/>
                </a:solidFill>
                <a:latin typeface="Arial"/>
                <a:ea typeface="Arial"/>
                <a:cs typeface="Arial"/>
                <a:sym typeface="Arial"/>
              </a:endParaRPr>
            </a:p>
          </p:txBody>
        </p:sp>
        <p:grpSp>
          <p:nvGrpSpPr>
            <p:cNvPr id="877" name="Google Shape;877;p32"/>
            <p:cNvGrpSpPr/>
            <p:nvPr/>
          </p:nvGrpSpPr>
          <p:grpSpPr>
            <a:xfrm>
              <a:off x="1150683" y="4320389"/>
              <a:ext cx="1716555" cy="334278"/>
              <a:chOff x="1009880" y="4505991"/>
              <a:chExt cx="1716555" cy="334278"/>
            </a:xfrm>
          </p:grpSpPr>
          <p:pic>
            <p:nvPicPr>
              <p:cNvPr id="878" name="Google Shape;878;p32"/>
              <p:cNvPicPr preferRelativeResize="0"/>
              <p:nvPr/>
            </p:nvPicPr>
            <p:blipFill rotWithShape="1">
              <a:blip r:embed="rId5">
                <a:alphaModFix/>
              </a:blip>
              <a:srcRect b="0" l="0" r="0" t="0"/>
              <a:stretch/>
            </p:blipFill>
            <p:spPr>
              <a:xfrm>
                <a:off x="2540831" y="4517180"/>
                <a:ext cx="185604" cy="323089"/>
              </a:xfrm>
              <a:prstGeom prst="rect">
                <a:avLst/>
              </a:prstGeom>
              <a:noFill/>
              <a:ln>
                <a:noFill/>
              </a:ln>
            </p:spPr>
          </p:pic>
          <p:pic>
            <p:nvPicPr>
              <p:cNvPr id="879" name="Google Shape;879;p32"/>
              <p:cNvPicPr preferRelativeResize="0"/>
              <p:nvPr/>
            </p:nvPicPr>
            <p:blipFill rotWithShape="1">
              <a:blip r:embed="rId6">
                <a:alphaModFix/>
              </a:blip>
              <a:srcRect b="0" l="0" r="0" t="0"/>
              <a:stretch/>
            </p:blipFill>
            <p:spPr>
              <a:xfrm>
                <a:off x="2185733" y="4505991"/>
                <a:ext cx="307849" cy="323089"/>
              </a:xfrm>
              <a:prstGeom prst="rect">
                <a:avLst/>
              </a:prstGeom>
              <a:noFill/>
              <a:ln>
                <a:noFill/>
              </a:ln>
            </p:spPr>
          </p:pic>
          <p:pic>
            <p:nvPicPr>
              <p:cNvPr id="880" name="Google Shape;880;p32"/>
              <p:cNvPicPr preferRelativeResize="0"/>
              <p:nvPr/>
            </p:nvPicPr>
            <p:blipFill rotWithShape="1">
              <a:blip r:embed="rId7">
                <a:alphaModFix/>
              </a:blip>
              <a:srcRect b="0" l="0" r="0" t="0"/>
              <a:stretch/>
            </p:blipFill>
            <p:spPr>
              <a:xfrm>
                <a:off x="1009880" y="4517180"/>
                <a:ext cx="216408" cy="323089"/>
              </a:xfrm>
              <a:prstGeom prst="rect">
                <a:avLst/>
              </a:prstGeom>
              <a:noFill/>
              <a:ln>
                <a:noFill/>
              </a:ln>
            </p:spPr>
          </p:pic>
          <p:pic>
            <p:nvPicPr>
              <p:cNvPr id="881" name="Google Shape;881;p32"/>
              <p:cNvPicPr preferRelativeResize="0"/>
              <p:nvPr/>
            </p:nvPicPr>
            <p:blipFill rotWithShape="1">
              <a:blip r:embed="rId8">
                <a:alphaModFix/>
              </a:blip>
              <a:srcRect b="0" l="0" r="0" t="0"/>
              <a:stretch/>
            </p:blipFill>
            <p:spPr>
              <a:xfrm>
                <a:off x="1268223" y="4537809"/>
                <a:ext cx="401057" cy="291271"/>
              </a:xfrm>
              <a:prstGeom prst="rect">
                <a:avLst/>
              </a:prstGeom>
              <a:noFill/>
              <a:ln>
                <a:noFill/>
              </a:ln>
            </p:spPr>
          </p:pic>
          <p:grpSp>
            <p:nvGrpSpPr>
              <p:cNvPr id="882" name="Google Shape;882;p32"/>
              <p:cNvGrpSpPr/>
              <p:nvPr/>
            </p:nvGrpSpPr>
            <p:grpSpPr>
              <a:xfrm>
                <a:off x="1717115" y="4560306"/>
                <a:ext cx="427106" cy="248088"/>
                <a:chOff x="1717115" y="4501284"/>
                <a:chExt cx="427106" cy="248088"/>
              </a:xfrm>
            </p:grpSpPr>
            <p:pic>
              <p:nvPicPr>
                <p:cNvPr id="883" name="Google Shape;883;p32"/>
                <p:cNvPicPr preferRelativeResize="0"/>
                <p:nvPr/>
              </p:nvPicPr>
              <p:blipFill rotWithShape="1">
                <a:blip r:embed="rId9">
                  <a:alphaModFix/>
                </a:blip>
                <a:srcRect b="0" l="0" r="0" t="0"/>
                <a:stretch/>
              </p:blipFill>
              <p:spPr>
                <a:xfrm>
                  <a:off x="1717115" y="4621582"/>
                  <a:ext cx="426721" cy="127790"/>
                </a:xfrm>
                <a:prstGeom prst="rect">
                  <a:avLst/>
                </a:prstGeom>
                <a:noFill/>
                <a:ln>
                  <a:noFill/>
                </a:ln>
              </p:spPr>
            </p:pic>
            <p:pic>
              <p:nvPicPr>
                <p:cNvPr id="884" name="Google Shape;884;p32"/>
                <p:cNvPicPr preferRelativeResize="0"/>
                <p:nvPr/>
              </p:nvPicPr>
              <p:blipFill rotWithShape="1">
                <a:blip r:embed="rId9">
                  <a:alphaModFix/>
                </a:blip>
                <a:srcRect b="0" l="0" r="0" t="0"/>
                <a:stretch/>
              </p:blipFill>
              <p:spPr>
                <a:xfrm>
                  <a:off x="1717500" y="4501284"/>
                  <a:ext cx="426721" cy="127791"/>
                </a:xfrm>
                <a:prstGeom prst="rect">
                  <a:avLst/>
                </a:prstGeom>
                <a:noFill/>
                <a:ln>
                  <a:noFill/>
                </a:ln>
              </p:spPr>
            </p:pic>
          </p:grpSp>
        </p:grpSp>
      </p:grpSp>
      <p:grpSp>
        <p:nvGrpSpPr>
          <p:cNvPr id="885" name="Google Shape;885;p32"/>
          <p:cNvGrpSpPr/>
          <p:nvPr/>
        </p:nvGrpSpPr>
        <p:grpSpPr>
          <a:xfrm>
            <a:off x="6620033" y="3111940"/>
            <a:ext cx="2383541" cy="1274067"/>
            <a:chOff x="6510504" y="3492106"/>
            <a:chExt cx="2383541" cy="1274067"/>
          </a:xfrm>
        </p:grpSpPr>
        <p:pic>
          <p:nvPicPr>
            <p:cNvPr id="886" name="Google Shape;886;p32"/>
            <p:cNvPicPr preferRelativeResize="0"/>
            <p:nvPr/>
          </p:nvPicPr>
          <p:blipFill rotWithShape="1">
            <a:blip r:embed="rId4">
              <a:alphaModFix/>
            </a:blip>
            <a:srcRect b="0" l="0" r="0" t="0"/>
            <a:stretch/>
          </p:blipFill>
          <p:spPr>
            <a:xfrm>
              <a:off x="6510504" y="3492106"/>
              <a:ext cx="2383541" cy="1274067"/>
            </a:xfrm>
            <a:prstGeom prst="rect">
              <a:avLst/>
            </a:prstGeom>
            <a:noFill/>
            <a:ln>
              <a:noFill/>
            </a:ln>
          </p:spPr>
        </p:pic>
        <p:sp>
          <p:nvSpPr>
            <p:cNvPr id="887" name="Google Shape;887;p32"/>
            <p:cNvSpPr txBox="1"/>
            <p:nvPr/>
          </p:nvSpPr>
          <p:spPr>
            <a:xfrm>
              <a:off x="6673359" y="3981835"/>
              <a:ext cx="205782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Đám mây công cộng</a:t>
              </a:r>
              <a:endParaRPr sz="1600">
                <a:solidFill>
                  <a:srgbClr val="0043B2"/>
                </a:solidFill>
                <a:latin typeface="Arial"/>
                <a:ea typeface="Arial"/>
                <a:cs typeface="Arial"/>
                <a:sym typeface="Arial"/>
              </a:endParaRPr>
            </a:p>
          </p:txBody>
        </p:sp>
        <p:grpSp>
          <p:nvGrpSpPr>
            <p:cNvPr id="888" name="Google Shape;888;p32"/>
            <p:cNvGrpSpPr/>
            <p:nvPr/>
          </p:nvGrpSpPr>
          <p:grpSpPr>
            <a:xfrm>
              <a:off x="6862038" y="4320389"/>
              <a:ext cx="1716555" cy="334278"/>
              <a:chOff x="1009880" y="4505991"/>
              <a:chExt cx="1716555" cy="334278"/>
            </a:xfrm>
          </p:grpSpPr>
          <p:pic>
            <p:nvPicPr>
              <p:cNvPr id="889" name="Google Shape;889;p32"/>
              <p:cNvPicPr preferRelativeResize="0"/>
              <p:nvPr/>
            </p:nvPicPr>
            <p:blipFill rotWithShape="1">
              <a:blip r:embed="rId5">
                <a:alphaModFix/>
              </a:blip>
              <a:srcRect b="0" l="0" r="0" t="0"/>
              <a:stretch/>
            </p:blipFill>
            <p:spPr>
              <a:xfrm>
                <a:off x="2540831" y="4517180"/>
                <a:ext cx="185604" cy="323089"/>
              </a:xfrm>
              <a:prstGeom prst="rect">
                <a:avLst/>
              </a:prstGeom>
              <a:noFill/>
              <a:ln>
                <a:noFill/>
              </a:ln>
            </p:spPr>
          </p:pic>
          <p:pic>
            <p:nvPicPr>
              <p:cNvPr id="890" name="Google Shape;890;p32"/>
              <p:cNvPicPr preferRelativeResize="0"/>
              <p:nvPr/>
            </p:nvPicPr>
            <p:blipFill rotWithShape="1">
              <a:blip r:embed="rId6">
                <a:alphaModFix/>
              </a:blip>
              <a:srcRect b="0" l="0" r="0" t="0"/>
              <a:stretch/>
            </p:blipFill>
            <p:spPr>
              <a:xfrm>
                <a:off x="2185733" y="4505991"/>
                <a:ext cx="307849" cy="323089"/>
              </a:xfrm>
              <a:prstGeom prst="rect">
                <a:avLst/>
              </a:prstGeom>
              <a:noFill/>
              <a:ln>
                <a:noFill/>
              </a:ln>
            </p:spPr>
          </p:pic>
          <p:pic>
            <p:nvPicPr>
              <p:cNvPr id="891" name="Google Shape;891;p32"/>
              <p:cNvPicPr preferRelativeResize="0"/>
              <p:nvPr/>
            </p:nvPicPr>
            <p:blipFill rotWithShape="1">
              <a:blip r:embed="rId7">
                <a:alphaModFix/>
              </a:blip>
              <a:srcRect b="0" l="0" r="0" t="0"/>
              <a:stretch/>
            </p:blipFill>
            <p:spPr>
              <a:xfrm>
                <a:off x="1009880" y="4517180"/>
                <a:ext cx="216408" cy="323089"/>
              </a:xfrm>
              <a:prstGeom prst="rect">
                <a:avLst/>
              </a:prstGeom>
              <a:noFill/>
              <a:ln>
                <a:noFill/>
              </a:ln>
            </p:spPr>
          </p:pic>
          <p:pic>
            <p:nvPicPr>
              <p:cNvPr id="892" name="Google Shape;892;p32"/>
              <p:cNvPicPr preferRelativeResize="0"/>
              <p:nvPr/>
            </p:nvPicPr>
            <p:blipFill rotWithShape="1">
              <a:blip r:embed="rId8">
                <a:alphaModFix/>
              </a:blip>
              <a:srcRect b="0" l="0" r="0" t="0"/>
              <a:stretch/>
            </p:blipFill>
            <p:spPr>
              <a:xfrm>
                <a:off x="1268223" y="4537809"/>
                <a:ext cx="401057" cy="291271"/>
              </a:xfrm>
              <a:prstGeom prst="rect">
                <a:avLst/>
              </a:prstGeom>
              <a:noFill/>
              <a:ln>
                <a:noFill/>
              </a:ln>
            </p:spPr>
          </p:pic>
          <p:grpSp>
            <p:nvGrpSpPr>
              <p:cNvPr id="893" name="Google Shape;893;p32"/>
              <p:cNvGrpSpPr/>
              <p:nvPr/>
            </p:nvGrpSpPr>
            <p:grpSpPr>
              <a:xfrm>
                <a:off x="1717115" y="4560306"/>
                <a:ext cx="427106" cy="248088"/>
                <a:chOff x="1717115" y="4501284"/>
                <a:chExt cx="427106" cy="248088"/>
              </a:xfrm>
            </p:grpSpPr>
            <p:pic>
              <p:nvPicPr>
                <p:cNvPr id="894" name="Google Shape;894;p32"/>
                <p:cNvPicPr preferRelativeResize="0"/>
                <p:nvPr/>
              </p:nvPicPr>
              <p:blipFill rotWithShape="1">
                <a:blip r:embed="rId9">
                  <a:alphaModFix/>
                </a:blip>
                <a:srcRect b="0" l="0" r="0" t="0"/>
                <a:stretch/>
              </p:blipFill>
              <p:spPr>
                <a:xfrm>
                  <a:off x="1717115" y="4621582"/>
                  <a:ext cx="426721" cy="127790"/>
                </a:xfrm>
                <a:prstGeom prst="rect">
                  <a:avLst/>
                </a:prstGeom>
                <a:noFill/>
                <a:ln>
                  <a:noFill/>
                </a:ln>
              </p:spPr>
            </p:pic>
            <p:pic>
              <p:nvPicPr>
                <p:cNvPr id="895" name="Google Shape;895;p32"/>
                <p:cNvPicPr preferRelativeResize="0"/>
                <p:nvPr/>
              </p:nvPicPr>
              <p:blipFill rotWithShape="1">
                <a:blip r:embed="rId9">
                  <a:alphaModFix/>
                </a:blip>
                <a:srcRect b="0" l="0" r="0" t="0"/>
                <a:stretch/>
              </p:blipFill>
              <p:spPr>
                <a:xfrm>
                  <a:off x="1717500" y="4501284"/>
                  <a:ext cx="426721" cy="127791"/>
                </a:xfrm>
                <a:prstGeom prst="rect">
                  <a:avLst/>
                </a:prstGeom>
                <a:noFill/>
                <a:ln>
                  <a:noFill/>
                </a:ln>
              </p:spPr>
            </p:pic>
          </p:grpSp>
        </p:grpSp>
      </p:grpSp>
      <p:grpSp>
        <p:nvGrpSpPr>
          <p:cNvPr id="896" name="Google Shape;896;p32"/>
          <p:cNvGrpSpPr/>
          <p:nvPr/>
        </p:nvGrpSpPr>
        <p:grpSpPr>
          <a:xfrm>
            <a:off x="3761229" y="4801042"/>
            <a:ext cx="2383541" cy="1274067"/>
            <a:chOff x="2473740" y="4616881"/>
            <a:chExt cx="2383541" cy="1274067"/>
          </a:xfrm>
        </p:grpSpPr>
        <p:pic>
          <p:nvPicPr>
            <p:cNvPr id="897" name="Google Shape;897;p32"/>
            <p:cNvPicPr preferRelativeResize="0"/>
            <p:nvPr/>
          </p:nvPicPr>
          <p:blipFill rotWithShape="1">
            <a:blip r:embed="rId4">
              <a:alphaModFix/>
            </a:blip>
            <a:srcRect b="0" l="0" r="0" t="0"/>
            <a:stretch/>
          </p:blipFill>
          <p:spPr>
            <a:xfrm>
              <a:off x="2473740" y="4616881"/>
              <a:ext cx="2383541" cy="1274067"/>
            </a:xfrm>
            <a:prstGeom prst="rect">
              <a:avLst/>
            </a:prstGeom>
            <a:noFill/>
            <a:ln>
              <a:noFill/>
            </a:ln>
          </p:spPr>
        </p:pic>
        <p:sp>
          <p:nvSpPr>
            <p:cNvPr id="898" name="Google Shape;898;p32"/>
            <p:cNvSpPr txBox="1"/>
            <p:nvPr/>
          </p:nvSpPr>
          <p:spPr>
            <a:xfrm>
              <a:off x="2583322" y="5116116"/>
              <a:ext cx="208521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Đám mây cộng đồng</a:t>
              </a:r>
              <a:endParaRPr sz="1600">
                <a:solidFill>
                  <a:srgbClr val="0043B2"/>
                </a:solidFill>
                <a:latin typeface="Arial"/>
                <a:ea typeface="Arial"/>
                <a:cs typeface="Arial"/>
                <a:sym typeface="Arial"/>
              </a:endParaRPr>
            </a:p>
          </p:txBody>
        </p:sp>
        <p:grpSp>
          <p:nvGrpSpPr>
            <p:cNvPr id="899" name="Google Shape;899;p32"/>
            <p:cNvGrpSpPr/>
            <p:nvPr/>
          </p:nvGrpSpPr>
          <p:grpSpPr>
            <a:xfrm>
              <a:off x="2825274" y="5445164"/>
              <a:ext cx="1716555" cy="334278"/>
              <a:chOff x="1009880" y="4505991"/>
              <a:chExt cx="1716555" cy="334278"/>
            </a:xfrm>
          </p:grpSpPr>
          <p:pic>
            <p:nvPicPr>
              <p:cNvPr id="900" name="Google Shape;900;p32"/>
              <p:cNvPicPr preferRelativeResize="0"/>
              <p:nvPr/>
            </p:nvPicPr>
            <p:blipFill rotWithShape="1">
              <a:blip r:embed="rId5">
                <a:alphaModFix/>
              </a:blip>
              <a:srcRect b="0" l="0" r="0" t="0"/>
              <a:stretch/>
            </p:blipFill>
            <p:spPr>
              <a:xfrm>
                <a:off x="2540831" y="4517180"/>
                <a:ext cx="185604" cy="323089"/>
              </a:xfrm>
              <a:prstGeom prst="rect">
                <a:avLst/>
              </a:prstGeom>
              <a:noFill/>
              <a:ln>
                <a:noFill/>
              </a:ln>
            </p:spPr>
          </p:pic>
          <p:pic>
            <p:nvPicPr>
              <p:cNvPr id="901" name="Google Shape;901;p32"/>
              <p:cNvPicPr preferRelativeResize="0"/>
              <p:nvPr/>
            </p:nvPicPr>
            <p:blipFill rotWithShape="1">
              <a:blip r:embed="rId6">
                <a:alphaModFix/>
              </a:blip>
              <a:srcRect b="0" l="0" r="0" t="0"/>
              <a:stretch/>
            </p:blipFill>
            <p:spPr>
              <a:xfrm>
                <a:off x="2185733" y="4505991"/>
                <a:ext cx="307849" cy="323089"/>
              </a:xfrm>
              <a:prstGeom prst="rect">
                <a:avLst/>
              </a:prstGeom>
              <a:noFill/>
              <a:ln>
                <a:noFill/>
              </a:ln>
            </p:spPr>
          </p:pic>
          <p:pic>
            <p:nvPicPr>
              <p:cNvPr id="902" name="Google Shape;902;p32"/>
              <p:cNvPicPr preferRelativeResize="0"/>
              <p:nvPr/>
            </p:nvPicPr>
            <p:blipFill rotWithShape="1">
              <a:blip r:embed="rId7">
                <a:alphaModFix/>
              </a:blip>
              <a:srcRect b="0" l="0" r="0" t="0"/>
              <a:stretch/>
            </p:blipFill>
            <p:spPr>
              <a:xfrm>
                <a:off x="1009880" y="4517180"/>
                <a:ext cx="216408" cy="323089"/>
              </a:xfrm>
              <a:prstGeom prst="rect">
                <a:avLst/>
              </a:prstGeom>
              <a:noFill/>
              <a:ln>
                <a:noFill/>
              </a:ln>
            </p:spPr>
          </p:pic>
          <p:pic>
            <p:nvPicPr>
              <p:cNvPr id="903" name="Google Shape;903;p32"/>
              <p:cNvPicPr preferRelativeResize="0"/>
              <p:nvPr/>
            </p:nvPicPr>
            <p:blipFill rotWithShape="1">
              <a:blip r:embed="rId8">
                <a:alphaModFix/>
              </a:blip>
              <a:srcRect b="0" l="0" r="0" t="0"/>
              <a:stretch/>
            </p:blipFill>
            <p:spPr>
              <a:xfrm>
                <a:off x="1268223" y="4537809"/>
                <a:ext cx="401057" cy="291271"/>
              </a:xfrm>
              <a:prstGeom prst="rect">
                <a:avLst/>
              </a:prstGeom>
              <a:noFill/>
              <a:ln>
                <a:noFill/>
              </a:ln>
            </p:spPr>
          </p:pic>
          <p:grpSp>
            <p:nvGrpSpPr>
              <p:cNvPr id="904" name="Google Shape;904;p32"/>
              <p:cNvGrpSpPr/>
              <p:nvPr/>
            </p:nvGrpSpPr>
            <p:grpSpPr>
              <a:xfrm>
                <a:off x="1717115" y="4560306"/>
                <a:ext cx="427106" cy="248088"/>
                <a:chOff x="1717115" y="4501284"/>
                <a:chExt cx="427106" cy="248088"/>
              </a:xfrm>
            </p:grpSpPr>
            <p:pic>
              <p:nvPicPr>
                <p:cNvPr id="905" name="Google Shape;905;p32"/>
                <p:cNvPicPr preferRelativeResize="0"/>
                <p:nvPr/>
              </p:nvPicPr>
              <p:blipFill rotWithShape="1">
                <a:blip r:embed="rId9">
                  <a:alphaModFix/>
                </a:blip>
                <a:srcRect b="0" l="0" r="0" t="0"/>
                <a:stretch/>
              </p:blipFill>
              <p:spPr>
                <a:xfrm>
                  <a:off x="1717115" y="4621582"/>
                  <a:ext cx="426721" cy="127790"/>
                </a:xfrm>
                <a:prstGeom prst="rect">
                  <a:avLst/>
                </a:prstGeom>
                <a:noFill/>
                <a:ln>
                  <a:noFill/>
                </a:ln>
              </p:spPr>
            </p:pic>
            <p:pic>
              <p:nvPicPr>
                <p:cNvPr id="906" name="Google Shape;906;p32"/>
                <p:cNvPicPr preferRelativeResize="0"/>
                <p:nvPr/>
              </p:nvPicPr>
              <p:blipFill rotWithShape="1">
                <a:blip r:embed="rId9">
                  <a:alphaModFix/>
                </a:blip>
                <a:srcRect b="0" l="0" r="0" t="0"/>
                <a:stretch/>
              </p:blipFill>
              <p:spPr>
                <a:xfrm>
                  <a:off x="1717500" y="4501284"/>
                  <a:ext cx="426721" cy="127791"/>
                </a:xfrm>
                <a:prstGeom prst="rect">
                  <a:avLst/>
                </a:prstGeom>
                <a:noFill/>
                <a:ln>
                  <a:noFill/>
                </a:ln>
              </p:spPr>
            </p:pic>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33"/>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Big Data trên Đám mây công cộng </a:t>
            </a:r>
            <a:endParaRPr/>
          </a:p>
        </p:txBody>
      </p:sp>
      <p:sp>
        <p:nvSpPr>
          <p:cNvPr id="913" name="Google Shape;913;p3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Tại sao lại là Điện toán đám mây?</a:t>
            </a:r>
            <a:endParaRPr/>
          </a:p>
        </p:txBody>
      </p:sp>
      <p:sp>
        <p:nvSpPr>
          <p:cNvPr id="914" name="Google Shape;914;p3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grpSp>
        <p:nvGrpSpPr>
          <p:cNvPr id="915" name="Google Shape;915;p33"/>
          <p:cNvGrpSpPr/>
          <p:nvPr/>
        </p:nvGrpSpPr>
        <p:grpSpPr>
          <a:xfrm>
            <a:off x="987136" y="2657392"/>
            <a:ext cx="7893999" cy="3437355"/>
            <a:chOff x="1081029" y="2409619"/>
            <a:chExt cx="7893999" cy="3437355"/>
          </a:xfrm>
        </p:grpSpPr>
        <p:grpSp>
          <p:nvGrpSpPr>
            <p:cNvPr id="916" name="Google Shape;916;p33"/>
            <p:cNvGrpSpPr/>
            <p:nvPr/>
          </p:nvGrpSpPr>
          <p:grpSpPr>
            <a:xfrm>
              <a:off x="1753172" y="2726992"/>
              <a:ext cx="6549712" cy="2802608"/>
              <a:chOff x="1753172" y="2726992"/>
              <a:chExt cx="6549712" cy="2802608"/>
            </a:xfrm>
          </p:grpSpPr>
          <p:sp>
            <p:nvSpPr>
              <p:cNvPr id="917" name="Google Shape;917;p33"/>
              <p:cNvSpPr/>
              <p:nvPr/>
            </p:nvSpPr>
            <p:spPr>
              <a:xfrm>
                <a:off x="6721060" y="2726992"/>
                <a:ext cx="1581824" cy="858472"/>
              </a:xfrm>
              <a:prstGeom prst="roundRect">
                <a:avLst>
                  <a:gd fmla="val 50000" name="adj"/>
                </a:avLst>
              </a:prstGeom>
              <a:solidFill>
                <a:schemeClr val="lt1"/>
              </a:solidFill>
              <a:ln cap="flat" cmpd="sng" w="19050">
                <a:solidFill>
                  <a:srgbClr val="0043B2"/>
                </a:solidFill>
                <a:prstDash val="solid"/>
                <a:round/>
                <a:headEnd len="sm" w="sm" type="none"/>
                <a:tailEnd len="sm" w="sm" type="none"/>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Độ tin cậy, Khả năng mở rộng</a:t>
                </a:r>
                <a:endParaRPr sz="1400">
                  <a:solidFill>
                    <a:srgbClr val="0043B2"/>
                  </a:solidFill>
                  <a:latin typeface="Arial"/>
                  <a:ea typeface="Arial"/>
                  <a:cs typeface="Arial"/>
                  <a:sym typeface="Arial"/>
                </a:endParaRPr>
              </a:p>
            </p:txBody>
          </p:sp>
          <p:sp>
            <p:nvSpPr>
              <p:cNvPr id="918" name="Google Shape;918;p33"/>
              <p:cNvSpPr/>
              <p:nvPr/>
            </p:nvSpPr>
            <p:spPr>
              <a:xfrm>
                <a:off x="6721060" y="4671128"/>
                <a:ext cx="1581824" cy="858472"/>
              </a:xfrm>
              <a:prstGeom prst="roundRect">
                <a:avLst>
                  <a:gd fmla="val 50000" name="adj"/>
                </a:avLst>
              </a:prstGeom>
              <a:solidFill>
                <a:schemeClr val="lt1"/>
              </a:solidFill>
              <a:ln cap="flat" cmpd="sng" w="19050">
                <a:solidFill>
                  <a:srgbClr val="0043B2"/>
                </a:solidFill>
                <a:prstDash val="solid"/>
                <a:round/>
                <a:headEnd len="sm" w="sm" type="none"/>
                <a:tailEnd len="sm" w="sm" type="none"/>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Giải phóng tài nguyên nội bộ</a:t>
                </a:r>
                <a:endParaRPr sz="1400">
                  <a:solidFill>
                    <a:srgbClr val="0043B2"/>
                  </a:solidFill>
                  <a:latin typeface="Arial"/>
                  <a:ea typeface="Arial"/>
                  <a:cs typeface="Arial"/>
                  <a:sym typeface="Arial"/>
                </a:endParaRPr>
              </a:p>
            </p:txBody>
          </p:sp>
          <p:sp>
            <p:nvSpPr>
              <p:cNvPr id="919" name="Google Shape;919;p33"/>
              <p:cNvSpPr/>
              <p:nvPr/>
            </p:nvSpPr>
            <p:spPr>
              <a:xfrm>
                <a:off x="1753172" y="2726992"/>
                <a:ext cx="1581824" cy="858472"/>
              </a:xfrm>
              <a:prstGeom prst="roundRect">
                <a:avLst>
                  <a:gd fmla="val 50000" name="adj"/>
                </a:avLst>
              </a:prstGeom>
              <a:solidFill>
                <a:schemeClr val="lt1"/>
              </a:solidFill>
              <a:ln cap="flat" cmpd="sng" w="19050">
                <a:solidFill>
                  <a:srgbClr val="0043B2"/>
                </a:solidFill>
                <a:prstDash val="solid"/>
                <a:round/>
                <a:headEnd len="sm" w="sm" type="none"/>
                <a:tailEnd len="sm" w="sm" type="none"/>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Hỗ trợ 24x7</a:t>
                </a:r>
                <a:endParaRPr/>
              </a:p>
            </p:txBody>
          </p:sp>
          <p:sp>
            <p:nvSpPr>
              <p:cNvPr id="920" name="Google Shape;920;p33"/>
              <p:cNvSpPr/>
              <p:nvPr/>
            </p:nvSpPr>
            <p:spPr>
              <a:xfrm>
                <a:off x="1753172" y="4671128"/>
                <a:ext cx="1581824" cy="858472"/>
              </a:xfrm>
              <a:prstGeom prst="roundRect">
                <a:avLst>
                  <a:gd fmla="val 50000" name="adj"/>
                </a:avLst>
              </a:prstGeom>
              <a:solidFill>
                <a:schemeClr val="lt1"/>
              </a:solidFill>
              <a:ln cap="flat" cmpd="sng" w="19050">
                <a:solidFill>
                  <a:srgbClr val="0043B2"/>
                </a:solidFill>
                <a:prstDash val="solid"/>
                <a:round/>
                <a:headEnd len="sm" w="sm" type="none"/>
                <a:tailEnd len="sm" w="sm" type="none"/>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Triển khai dễ dàng và linh hoạt</a:t>
                </a:r>
                <a:endParaRPr sz="1400">
                  <a:solidFill>
                    <a:srgbClr val="0043B2"/>
                  </a:solidFill>
                  <a:latin typeface="Arial"/>
                  <a:ea typeface="Arial"/>
                  <a:cs typeface="Arial"/>
                  <a:sym typeface="Arial"/>
                </a:endParaRPr>
              </a:p>
            </p:txBody>
          </p:sp>
        </p:grpSp>
        <p:grpSp>
          <p:nvGrpSpPr>
            <p:cNvPr id="921" name="Google Shape;921;p33"/>
            <p:cNvGrpSpPr/>
            <p:nvPr/>
          </p:nvGrpSpPr>
          <p:grpSpPr>
            <a:xfrm>
              <a:off x="1081029" y="2409619"/>
              <a:ext cx="7893999" cy="3437355"/>
              <a:chOff x="1081029" y="2409619"/>
              <a:chExt cx="7893999" cy="3437355"/>
            </a:xfrm>
          </p:grpSpPr>
          <p:grpSp>
            <p:nvGrpSpPr>
              <p:cNvPr id="922" name="Google Shape;922;p33"/>
              <p:cNvGrpSpPr/>
              <p:nvPr/>
            </p:nvGrpSpPr>
            <p:grpSpPr>
              <a:xfrm>
                <a:off x="1081029" y="3699060"/>
                <a:ext cx="7893999" cy="858472"/>
                <a:chOff x="1081029" y="3699060"/>
                <a:chExt cx="7893999" cy="858472"/>
              </a:xfrm>
            </p:grpSpPr>
            <p:sp>
              <p:nvSpPr>
                <p:cNvPr id="923" name="Google Shape;923;p33"/>
                <p:cNvSpPr/>
                <p:nvPr/>
              </p:nvSpPr>
              <p:spPr>
                <a:xfrm>
                  <a:off x="7393204" y="3699060"/>
                  <a:ext cx="1581824" cy="858472"/>
                </a:xfrm>
                <a:prstGeom prst="roundRect">
                  <a:avLst>
                    <a:gd fmla="val 50000" name="adj"/>
                  </a:avLst>
                </a:prstGeom>
                <a:solidFill>
                  <a:schemeClr val="lt1"/>
                </a:solidFill>
                <a:ln cap="flat" cmpd="sng" w="19050">
                  <a:solidFill>
                    <a:srgbClr val="0043B2"/>
                  </a:solidFill>
                  <a:prstDash val="solid"/>
                  <a:round/>
                  <a:headEnd len="sm" w="sm" type="none"/>
                  <a:tailEnd len="sm" w="sm" type="none"/>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Chi phí vốn thấp hơn</a:t>
                  </a:r>
                  <a:endParaRPr sz="1400">
                    <a:solidFill>
                      <a:srgbClr val="0043B2"/>
                    </a:solidFill>
                    <a:latin typeface="Arial"/>
                    <a:ea typeface="Arial"/>
                    <a:cs typeface="Arial"/>
                    <a:sym typeface="Arial"/>
                  </a:endParaRPr>
                </a:p>
              </p:txBody>
            </p:sp>
            <p:sp>
              <p:nvSpPr>
                <p:cNvPr id="924" name="Google Shape;924;p33"/>
                <p:cNvSpPr/>
                <p:nvPr/>
              </p:nvSpPr>
              <p:spPr>
                <a:xfrm>
                  <a:off x="1081029" y="3699060"/>
                  <a:ext cx="1581824" cy="858472"/>
                </a:xfrm>
                <a:prstGeom prst="roundRect">
                  <a:avLst>
                    <a:gd fmla="val 50000" name="adj"/>
                  </a:avLst>
                </a:prstGeom>
                <a:solidFill>
                  <a:schemeClr val="lt1"/>
                </a:solidFill>
                <a:ln cap="flat" cmpd="sng" w="19050">
                  <a:solidFill>
                    <a:srgbClr val="0043B2"/>
                  </a:solidFill>
                  <a:prstDash val="solid"/>
                  <a:round/>
                  <a:headEnd len="sm" w="sm" type="none"/>
                  <a:tailEnd len="sm" w="sm" type="none"/>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Thiết bị &amp; Vị trí độc lập</a:t>
                  </a:r>
                  <a:endParaRPr sz="1400">
                    <a:solidFill>
                      <a:srgbClr val="0043B2"/>
                    </a:solidFill>
                    <a:latin typeface="Arial"/>
                    <a:ea typeface="Arial"/>
                    <a:cs typeface="Arial"/>
                    <a:sym typeface="Arial"/>
                  </a:endParaRPr>
                </a:p>
              </p:txBody>
            </p:sp>
          </p:grpSp>
          <p:grpSp>
            <p:nvGrpSpPr>
              <p:cNvPr id="925" name="Google Shape;925;p33"/>
              <p:cNvGrpSpPr/>
              <p:nvPr/>
            </p:nvGrpSpPr>
            <p:grpSpPr>
              <a:xfrm>
                <a:off x="3334996" y="2409619"/>
                <a:ext cx="3311607" cy="3437355"/>
                <a:chOff x="3224454" y="2409619"/>
                <a:chExt cx="3311607" cy="3437355"/>
              </a:xfrm>
            </p:grpSpPr>
            <p:sp>
              <p:nvSpPr>
                <p:cNvPr id="926" name="Google Shape;926;p33"/>
                <p:cNvSpPr/>
                <p:nvPr/>
              </p:nvSpPr>
              <p:spPr>
                <a:xfrm>
                  <a:off x="3640653" y="3585464"/>
                  <a:ext cx="2545714" cy="1085664"/>
                </a:xfrm>
                <a:prstGeom prst="roundRect">
                  <a:avLst>
                    <a:gd fmla="val 50000" name="adj"/>
                  </a:avLst>
                </a:prstGeom>
                <a:solidFill>
                  <a:srgbClr val="CDE6FB"/>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Tại sao lại là Điện toán đám mây?</a:t>
                  </a:r>
                  <a:endParaRPr/>
                </a:p>
              </p:txBody>
            </p:sp>
            <p:grpSp>
              <p:nvGrpSpPr>
                <p:cNvPr id="927" name="Google Shape;927;p33"/>
                <p:cNvGrpSpPr/>
                <p:nvPr/>
              </p:nvGrpSpPr>
              <p:grpSpPr>
                <a:xfrm>
                  <a:off x="3224454" y="2409619"/>
                  <a:ext cx="3311607" cy="3437355"/>
                  <a:chOff x="3224454" y="2409619"/>
                  <a:chExt cx="3311607" cy="3437355"/>
                </a:xfrm>
              </p:grpSpPr>
              <p:grpSp>
                <p:nvGrpSpPr>
                  <p:cNvPr id="928" name="Google Shape;928;p33"/>
                  <p:cNvGrpSpPr/>
                  <p:nvPr/>
                </p:nvGrpSpPr>
                <p:grpSpPr>
                  <a:xfrm>
                    <a:off x="3298911" y="2409619"/>
                    <a:ext cx="3237150" cy="858472"/>
                    <a:chOff x="3223310" y="2346712"/>
                    <a:chExt cx="3237150" cy="858472"/>
                  </a:xfrm>
                </p:grpSpPr>
                <p:sp>
                  <p:nvSpPr>
                    <p:cNvPr id="929" name="Google Shape;929;p33"/>
                    <p:cNvSpPr/>
                    <p:nvPr/>
                  </p:nvSpPr>
                  <p:spPr>
                    <a:xfrm>
                      <a:off x="3223310" y="2346712"/>
                      <a:ext cx="1581824" cy="858472"/>
                    </a:xfrm>
                    <a:prstGeom prst="roundRect">
                      <a:avLst>
                        <a:gd fmla="val 50000" name="adj"/>
                      </a:avLst>
                    </a:prstGeom>
                    <a:solidFill>
                      <a:schemeClr val="lt1"/>
                    </a:solidFill>
                    <a:ln cap="flat" cmpd="sng" w="19050">
                      <a:solidFill>
                        <a:srgbClr val="0043B2"/>
                      </a:solidFill>
                      <a:prstDash val="solid"/>
                      <a:round/>
                      <a:headEnd len="sm" w="sm" type="none"/>
                      <a:tailEnd len="sm" w="sm" type="none"/>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Làm bao nhiêu trả bấy nhiêu</a:t>
                      </a:r>
                      <a:endParaRPr sz="1400">
                        <a:solidFill>
                          <a:srgbClr val="0043B2"/>
                        </a:solidFill>
                        <a:latin typeface="Arial"/>
                        <a:ea typeface="Arial"/>
                        <a:cs typeface="Arial"/>
                        <a:sym typeface="Arial"/>
                      </a:endParaRPr>
                    </a:p>
                  </p:txBody>
                </p:sp>
                <p:sp>
                  <p:nvSpPr>
                    <p:cNvPr id="930" name="Google Shape;930;p33"/>
                    <p:cNvSpPr/>
                    <p:nvPr/>
                  </p:nvSpPr>
                  <p:spPr>
                    <a:xfrm>
                      <a:off x="4878636" y="2346712"/>
                      <a:ext cx="1581824" cy="858472"/>
                    </a:xfrm>
                    <a:prstGeom prst="roundRect">
                      <a:avLst>
                        <a:gd fmla="val 50000" name="adj"/>
                      </a:avLst>
                    </a:prstGeom>
                    <a:solidFill>
                      <a:schemeClr val="lt1"/>
                    </a:solidFill>
                    <a:ln cap="flat" cmpd="sng" w="19050">
                      <a:solidFill>
                        <a:srgbClr val="0043B2"/>
                      </a:solidFill>
                      <a:prstDash val="solid"/>
                      <a:round/>
                      <a:headEnd len="sm" w="sm" type="none"/>
                      <a:tailEnd len="sm" w="sm" type="none"/>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TCO thấp hơn</a:t>
                      </a:r>
                      <a:endParaRPr sz="1400">
                        <a:solidFill>
                          <a:srgbClr val="0043B2"/>
                        </a:solidFill>
                        <a:latin typeface="Arial"/>
                        <a:ea typeface="Arial"/>
                        <a:cs typeface="Arial"/>
                        <a:sym typeface="Arial"/>
                      </a:endParaRPr>
                    </a:p>
                  </p:txBody>
                </p:sp>
              </p:grpSp>
              <p:grpSp>
                <p:nvGrpSpPr>
                  <p:cNvPr id="931" name="Google Shape;931;p33"/>
                  <p:cNvGrpSpPr/>
                  <p:nvPr/>
                </p:nvGrpSpPr>
                <p:grpSpPr>
                  <a:xfrm>
                    <a:off x="3224454" y="4988502"/>
                    <a:ext cx="3311607" cy="858472"/>
                    <a:chOff x="3147415" y="4925595"/>
                    <a:chExt cx="3311607" cy="858472"/>
                  </a:xfrm>
                </p:grpSpPr>
                <p:sp>
                  <p:nvSpPr>
                    <p:cNvPr id="932" name="Google Shape;932;p33"/>
                    <p:cNvSpPr/>
                    <p:nvPr/>
                  </p:nvSpPr>
                  <p:spPr>
                    <a:xfrm>
                      <a:off x="3147415" y="4925595"/>
                      <a:ext cx="1657719" cy="858472"/>
                    </a:xfrm>
                    <a:prstGeom prst="roundRect">
                      <a:avLst>
                        <a:gd fmla="val 50000" name="adj"/>
                      </a:avLst>
                    </a:prstGeom>
                    <a:solidFill>
                      <a:schemeClr val="lt1"/>
                    </a:solidFill>
                    <a:ln cap="flat" cmpd="sng" w="19050">
                      <a:solidFill>
                        <a:srgbClr val="0043B2"/>
                      </a:solidFill>
                      <a:prstDash val="solid"/>
                      <a:round/>
                      <a:headEnd len="sm" w="sm" type="none"/>
                      <a:tailEnd len="sm" w="sm" type="none"/>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Dựa trên tiện ích</a:t>
                      </a:r>
                      <a:endParaRPr sz="1300">
                        <a:solidFill>
                          <a:srgbClr val="0043B2"/>
                        </a:solidFill>
                        <a:latin typeface="Arial"/>
                        <a:ea typeface="Arial"/>
                        <a:cs typeface="Arial"/>
                        <a:sym typeface="Arial"/>
                      </a:endParaRPr>
                    </a:p>
                  </p:txBody>
                </p:sp>
                <p:sp>
                  <p:nvSpPr>
                    <p:cNvPr id="933" name="Google Shape;933;p33"/>
                    <p:cNvSpPr/>
                    <p:nvPr/>
                  </p:nvSpPr>
                  <p:spPr>
                    <a:xfrm>
                      <a:off x="4875760" y="4925595"/>
                      <a:ext cx="1583262" cy="858472"/>
                    </a:xfrm>
                    <a:prstGeom prst="roundRect">
                      <a:avLst>
                        <a:gd fmla="val 50000" name="adj"/>
                      </a:avLst>
                    </a:prstGeom>
                    <a:solidFill>
                      <a:schemeClr val="lt1"/>
                    </a:solidFill>
                    <a:ln cap="flat" cmpd="sng" w="19050">
                      <a:solidFill>
                        <a:srgbClr val="0043B2"/>
                      </a:solidFill>
                      <a:prstDash val="solid"/>
                      <a:round/>
                      <a:headEnd len="sm" w="sm" type="none"/>
                      <a:tailEnd len="sm" w="sm" type="none"/>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Tự động hóa cao</a:t>
                      </a:r>
                      <a:endParaRPr sz="1300">
                        <a:solidFill>
                          <a:srgbClr val="0043B2"/>
                        </a:solidFill>
                        <a:latin typeface="Arial"/>
                        <a:ea typeface="Arial"/>
                        <a:cs typeface="Arial"/>
                        <a:sym typeface="Arial"/>
                      </a:endParaRPr>
                    </a:p>
                  </p:txBody>
                </p:sp>
              </p:grpSp>
            </p:gr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34"/>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Big Data trên Đám mây công cộng </a:t>
            </a:r>
            <a:endParaRPr/>
          </a:p>
        </p:txBody>
      </p:sp>
      <p:sp>
        <p:nvSpPr>
          <p:cNvPr id="940" name="Google Shape;940;p34"/>
          <p:cNvSpPr txBox="1"/>
          <p:nvPr>
            <p:ph idx="2" type="body"/>
          </p:nvPr>
        </p:nvSpPr>
        <p:spPr>
          <a:xfrm>
            <a:off x="535872" y="1434543"/>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t>Các mẫu khối lượng công việc trong điện toán đám mây</a:t>
            </a:r>
            <a:endParaRPr sz="3000"/>
          </a:p>
        </p:txBody>
      </p:sp>
      <p:sp>
        <p:nvSpPr>
          <p:cNvPr id="941" name="Google Shape;941;p3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942" name="Google Shape;942;p34"/>
          <p:cNvSpPr txBox="1"/>
          <p:nvPr>
            <p:ph idx="4" type="body"/>
          </p:nvPr>
        </p:nvSpPr>
        <p:spPr>
          <a:xfrm>
            <a:off x="535872" y="2226568"/>
            <a:ext cx="4126439"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Mô hình tính toán điển hình</a:t>
            </a:r>
            <a:endParaRPr/>
          </a:p>
          <a:p>
            <a:pPr indent="-182563" lvl="1" marL="360363" rtl="0" algn="l">
              <a:lnSpc>
                <a:spcPct val="138461"/>
              </a:lnSpc>
              <a:spcBef>
                <a:spcPts val="500"/>
              </a:spcBef>
              <a:spcAft>
                <a:spcPts val="0"/>
              </a:spcAft>
              <a:buClr>
                <a:srgbClr val="262626"/>
              </a:buClr>
              <a:buSzPts val="1040"/>
              <a:buChar char="•"/>
            </a:pPr>
            <a:r>
              <a:rPr lang="en-US"/>
              <a:t>Khối lượng công việc bật và tắt (ví dụ: công việc hàng loạt)</a:t>
            </a:r>
            <a:endParaRPr/>
          </a:p>
          <a:p>
            <a:pPr indent="-182563" lvl="1" marL="360363" rtl="0" algn="l">
              <a:lnSpc>
                <a:spcPct val="138461"/>
              </a:lnSpc>
              <a:spcBef>
                <a:spcPts val="500"/>
              </a:spcBef>
              <a:spcAft>
                <a:spcPts val="0"/>
              </a:spcAft>
              <a:buClr>
                <a:srgbClr val="262626"/>
              </a:buClr>
              <a:buSzPts val="1040"/>
              <a:buChar char="•"/>
            </a:pPr>
            <a:r>
              <a:rPr lang="en-US"/>
              <a:t>Công suất lãng phí</a:t>
            </a:r>
            <a:endParaRPr/>
          </a:p>
          <a:p>
            <a:pPr indent="-182563" lvl="1" marL="360363" rtl="0" algn="l">
              <a:lnSpc>
                <a:spcPct val="138461"/>
              </a:lnSpc>
              <a:spcBef>
                <a:spcPts val="500"/>
              </a:spcBef>
              <a:spcAft>
                <a:spcPts val="0"/>
              </a:spcAft>
              <a:buClr>
                <a:srgbClr val="262626"/>
              </a:buClr>
              <a:buSzPts val="1040"/>
              <a:buChar char="•"/>
            </a:pPr>
            <a:r>
              <a:rPr lang="en-US"/>
              <a:t>Thời gian để thị trường có thể được cồng kềnh</a:t>
            </a:r>
            <a:endParaRPr/>
          </a:p>
        </p:txBody>
      </p:sp>
      <p:grpSp>
        <p:nvGrpSpPr>
          <p:cNvPr id="943" name="Google Shape;943;p34"/>
          <p:cNvGrpSpPr/>
          <p:nvPr/>
        </p:nvGrpSpPr>
        <p:grpSpPr>
          <a:xfrm>
            <a:off x="3921240" y="2759010"/>
            <a:ext cx="5011345" cy="3514426"/>
            <a:chOff x="3514840" y="2636115"/>
            <a:chExt cx="5011345" cy="3514426"/>
          </a:xfrm>
        </p:grpSpPr>
        <p:sp>
          <p:nvSpPr>
            <p:cNvPr id="944" name="Google Shape;944;p34"/>
            <p:cNvSpPr/>
            <p:nvPr/>
          </p:nvSpPr>
          <p:spPr>
            <a:xfrm>
              <a:off x="5806933" y="3426438"/>
              <a:ext cx="1260724" cy="2281632"/>
            </a:xfrm>
            <a:prstGeom prst="roundRect">
              <a:avLst>
                <a:gd fmla="val 5183"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5" name="Google Shape;945;p34"/>
            <p:cNvSpPr/>
            <p:nvPr/>
          </p:nvSpPr>
          <p:spPr>
            <a:xfrm>
              <a:off x="4420526" y="2636115"/>
              <a:ext cx="4105659" cy="456112"/>
            </a:xfrm>
            <a:prstGeom prst="roundRect">
              <a:avLst>
                <a:gd fmla="val 50000" name="adj"/>
              </a:avLst>
            </a:prstGeom>
            <a:solidFill>
              <a:srgbClr val="66A1FE"/>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Bật và Tắt</a:t>
              </a:r>
              <a:endParaRPr sz="1600">
                <a:solidFill>
                  <a:schemeClr val="lt1"/>
                </a:solidFill>
                <a:latin typeface="Arial"/>
                <a:ea typeface="Arial"/>
                <a:cs typeface="Arial"/>
                <a:sym typeface="Arial"/>
              </a:endParaRPr>
            </a:p>
          </p:txBody>
        </p:sp>
        <p:cxnSp>
          <p:nvCxnSpPr>
            <p:cNvPr id="946" name="Google Shape;946;p34"/>
            <p:cNvCxnSpPr/>
            <p:nvPr/>
          </p:nvCxnSpPr>
          <p:spPr>
            <a:xfrm flipH="1" rot="5400000">
              <a:off x="3197319" y="4463572"/>
              <a:ext cx="2520000" cy="5"/>
            </a:xfrm>
            <a:prstGeom prst="straightConnector1">
              <a:avLst/>
            </a:prstGeom>
            <a:noFill/>
            <a:ln cap="flat" cmpd="sng" w="25400">
              <a:solidFill>
                <a:srgbClr val="0043B2"/>
              </a:solidFill>
              <a:prstDash val="solid"/>
              <a:miter lim="800000"/>
              <a:headEnd len="sm" w="sm" type="none"/>
              <a:tailEnd len="med" w="med" type="triangle"/>
            </a:ln>
          </p:spPr>
        </p:cxnSp>
        <p:cxnSp>
          <p:nvCxnSpPr>
            <p:cNvPr id="947" name="Google Shape;947;p34"/>
            <p:cNvCxnSpPr/>
            <p:nvPr/>
          </p:nvCxnSpPr>
          <p:spPr>
            <a:xfrm>
              <a:off x="4457318" y="5708070"/>
              <a:ext cx="4019857" cy="2979"/>
            </a:xfrm>
            <a:prstGeom prst="straightConnector1">
              <a:avLst/>
            </a:prstGeom>
            <a:noFill/>
            <a:ln cap="flat" cmpd="sng" w="25400">
              <a:solidFill>
                <a:srgbClr val="0043B2"/>
              </a:solidFill>
              <a:prstDash val="solid"/>
              <a:miter lim="800000"/>
              <a:headEnd len="sm" w="sm" type="none"/>
              <a:tailEnd len="med" w="med" type="triangle"/>
            </a:ln>
          </p:spPr>
        </p:cxnSp>
        <p:sp>
          <p:nvSpPr>
            <p:cNvPr id="948" name="Google Shape;948;p34"/>
            <p:cNvSpPr txBox="1"/>
            <p:nvPr/>
          </p:nvSpPr>
          <p:spPr>
            <a:xfrm>
              <a:off x="5918893" y="5811987"/>
              <a:ext cx="101983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43B2"/>
                  </a:solidFill>
                  <a:latin typeface="Arial"/>
                  <a:ea typeface="Arial"/>
                  <a:cs typeface="Arial"/>
                  <a:sym typeface="Arial"/>
                </a:rPr>
                <a:t>Thời gian</a:t>
              </a:r>
              <a:endParaRPr sz="2000">
                <a:solidFill>
                  <a:srgbClr val="0043B2"/>
                </a:solidFill>
                <a:latin typeface="Arial"/>
                <a:ea typeface="Arial"/>
                <a:cs typeface="Arial"/>
                <a:sym typeface="Arial"/>
              </a:endParaRPr>
            </a:p>
          </p:txBody>
        </p:sp>
        <p:sp>
          <p:nvSpPr>
            <p:cNvPr id="949" name="Google Shape;949;p34"/>
            <p:cNvSpPr txBox="1"/>
            <p:nvPr/>
          </p:nvSpPr>
          <p:spPr>
            <a:xfrm>
              <a:off x="3514840" y="4278909"/>
              <a:ext cx="104227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43B2"/>
                  </a:solidFill>
                  <a:latin typeface="Arial"/>
                  <a:ea typeface="Arial"/>
                  <a:cs typeface="Arial"/>
                  <a:sym typeface="Arial"/>
                </a:rPr>
                <a:t>Tính toán</a:t>
              </a:r>
              <a:endParaRPr sz="1600">
                <a:solidFill>
                  <a:srgbClr val="0043B2"/>
                </a:solidFill>
                <a:latin typeface="Arial"/>
                <a:ea typeface="Arial"/>
                <a:cs typeface="Arial"/>
                <a:sym typeface="Arial"/>
              </a:endParaRPr>
            </a:p>
          </p:txBody>
        </p:sp>
        <p:cxnSp>
          <p:nvCxnSpPr>
            <p:cNvPr id="950" name="Google Shape;950;p34"/>
            <p:cNvCxnSpPr/>
            <p:nvPr/>
          </p:nvCxnSpPr>
          <p:spPr>
            <a:xfrm flipH="1" rot="10800000">
              <a:off x="4457318" y="4691070"/>
              <a:ext cx="1313392" cy="197255"/>
            </a:xfrm>
            <a:prstGeom prst="straightConnector1">
              <a:avLst/>
            </a:prstGeom>
            <a:noFill/>
            <a:ln cap="flat" cmpd="sng" w="76200">
              <a:solidFill>
                <a:srgbClr val="0043B2"/>
              </a:solidFill>
              <a:prstDash val="solid"/>
              <a:miter lim="800000"/>
              <a:headEnd len="sm" w="sm" type="none"/>
              <a:tailEnd len="med" w="med" type="triangle"/>
            </a:ln>
          </p:spPr>
        </p:cxnSp>
        <p:cxnSp>
          <p:nvCxnSpPr>
            <p:cNvPr id="951" name="Google Shape;951;p34"/>
            <p:cNvCxnSpPr/>
            <p:nvPr/>
          </p:nvCxnSpPr>
          <p:spPr>
            <a:xfrm flipH="1" rot="10800000">
              <a:off x="7067657" y="4627758"/>
              <a:ext cx="1376053" cy="260564"/>
            </a:xfrm>
            <a:prstGeom prst="straightConnector1">
              <a:avLst/>
            </a:prstGeom>
            <a:noFill/>
            <a:ln cap="flat" cmpd="sng" w="76200">
              <a:solidFill>
                <a:srgbClr val="0043B2"/>
              </a:solidFill>
              <a:prstDash val="solid"/>
              <a:miter lim="800000"/>
              <a:headEnd len="sm" w="sm" type="none"/>
              <a:tailEnd len="med" w="med" type="triangle"/>
            </a:ln>
          </p:spPr>
        </p:cxnSp>
        <p:cxnSp>
          <p:nvCxnSpPr>
            <p:cNvPr id="952" name="Google Shape;952;p34"/>
            <p:cNvCxnSpPr/>
            <p:nvPr/>
          </p:nvCxnSpPr>
          <p:spPr>
            <a:xfrm rot="-5400000">
              <a:off x="5928259" y="4568744"/>
              <a:ext cx="2284611" cy="0"/>
            </a:xfrm>
            <a:prstGeom prst="straightConnector1">
              <a:avLst/>
            </a:prstGeom>
            <a:noFill/>
            <a:ln cap="flat" cmpd="sng" w="28575">
              <a:solidFill>
                <a:srgbClr val="66A1FE"/>
              </a:solidFill>
              <a:prstDash val="dot"/>
              <a:miter lim="800000"/>
              <a:headEnd len="sm" w="sm" type="none"/>
              <a:tailEnd len="sm" w="sm" type="none"/>
            </a:ln>
          </p:spPr>
        </p:cxnSp>
        <p:sp>
          <p:nvSpPr>
            <p:cNvPr id="953" name="Google Shape;953;p34"/>
            <p:cNvSpPr/>
            <p:nvPr/>
          </p:nvSpPr>
          <p:spPr>
            <a:xfrm>
              <a:off x="5806933" y="4314362"/>
              <a:ext cx="1243752" cy="721348"/>
            </a:xfrm>
            <a:prstGeom prst="rect">
              <a:avLst/>
            </a:prstGeom>
            <a:noFill/>
            <a:ln>
              <a:noFill/>
            </a:ln>
          </p:spPr>
          <p:txBody>
            <a:bodyPr anchorCtr="0" anchor="t" bIns="37125" lIns="74275" spcFirstLastPara="1" rIns="74275" wrap="square" tIns="37125">
              <a:spAutoFit/>
            </a:bodyPr>
            <a:lstStyle/>
            <a:p>
              <a:pPr indent="-247597" lvl="0" marL="247597" marR="0" rtl="0" algn="l">
                <a:spcBef>
                  <a:spcPts val="0"/>
                </a:spcBef>
                <a:spcAft>
                  <a:spcPts val="0"/>
                </a:spcAft>
                <a:buNone/>
              </a:pPr>
              <a:r>
                <a:rPr lang="en-US" sz="1400">
                  <a:solidFill>
                    <a:schemeClr val="dk1"/>
                  </a:solidFill>
                  <a:latin typeface="Arial"/>
                  <a:ea typeface="Arial"/>
                  <a:cs typeface="Arial"/>
                  <a:sym typeface="Arial"/>
                </a:rPr>
                <a:t>Thời gian không hoạt động</a:t>
              </a:r>
              <a:endParaRPr sz="1400">
                <a:solidFill>
                  <a:srgbClr val="66A1FE"/>
                </a:solidFill>
                <a:latin typeface="Arial"/>
                <a:ea typeface="Arial"/>
                <a:cs typeface="Arial"/>
                <a:sym typeface="Arial"/>
              </a:endParaRPr>
            </a:p>
          </p:txBody>
        </p:sp>
        <p:cxnSp>
          <p:nvCxnSpPr>
            <p:cNvPr id="954" name="Google Shape;954;p34"/>
            <p:cNvCxnSpPr/>
            <p:nvPr/>
          </p:nvCxnSpPr>
          <p:spPr>
            <a:xfrm rot="-5400000">
              <a:off x="4656961" y="4568744"/>
              <a:ext cx="2284611" cy="0"/>
            </a:xfrm>
            <a:prstGeom prst="straightConnector1">
              <a:avLst/>
            </a:prstGeom>
            <a:noFill/>
            <a:ln cap="flat" cmpd="sng" w="28575">
              <a:solidFill>
                <a:srgbClr val="66A1FE"/>
              </a:solidFill>
              <a:prstDash val="dot"/>
              <a:miter lim="800000"/>
              <a:headEnd len="sm" w="sm" type="none"/>
              <a:tailEnd len="sm" w="sm" type="none"/>
            </a:ln>
          </p:spPr>
        </p:cxn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35"/>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Big Data trên Đám mây công cộng </a:t>
            </a:r>
            <a:endParaRPr/>
          </a:p>
        </p:txBody>
      </p:sp>
      <p:sp>
        <p:nvSpPr>
          <p:cNvPr id="961" name="Google Shape;961;p35"/>
          <p:cNvSpPr txBox="1"/>
          <p:nvPr>
            <p:ph idx="2" type="body"/>
          </p:nvPr>
        </p:nvSpPr>
        <p:spPr>
          <a:xfrm>
            <a:off x="535872" y="1415106"/>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t>Các mẫu khối lượng công việc trong điện toán đám mây</a:t>
            </a:r>
            <a:endParaRPr sz="3000"/>
          </a:p>
        </p:txBody>
      </p:sp>
      <p:sp>
        <p:nvSpPr>
          <p:cNvPr id="962" name="Google Shape;962;p3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963" name="Google Shape;963;p35"/>
          <p:cNvSpPr txBox="1"/>
          <p:nvPr>
            <p:ph idx="4" type="body"/>
          </p:nvPr>
        </p:nvSpPr>
        <p:spPr>
          <a:xfrm>
            <a:off x="535872" y="2226568"/>
            <a:ext cx="4103861"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Công ty phát triển nhanh chóng</a:t>
            </a:r>
            <a:endParaRPr/>
          </a:p>
          <a:p>
            <a:pPr indent="-182563" lvl="1" marL="360363" rtl="0" algn="l">
              <a:lnSpc>
                <a:spcPct val="138461"/>
              </a:lnSpc>
              <a:spcBef>
                <a:spcPts val="500"/>
              </a:spcBef>
              <a:spcAft>
                <a:spcPts val="0"/>
              </a:spcAft>
              <a:buClr>
                <a:srgbClr val="262626"/>
              </a:buClr>
              <a:buSzPts val="1040"/>
              <a:buChar char="•"/>
            </a:pPr>
            <a:r>
              <a:rPr lang="en-US"/>
              <a:t>Thách thức lớn đối với bộ phận CNTT để theo kịp với sự tăng trưởng</a:t>
            </a:r>
            <a:endParaRPr/>
          </a:p>
          <a:p>
            <a:pPr indent="-182563" lvl="1" marL="360363" rtl="0" algn="l">
              <a:lnSpc>
                <a:spcPct val="138461"/>
              </a:lnSpc>
              <a:spcBef>
                <a:spcPts val="500"/>
              </a:spcBef>
              <a:spcAft>
                <a:spcPts val="0"/>
              </a:spcAft>
              <a:buClr>
                <a:srgbClr val="262626"/>
              </a:buClr>
              <a:buSzPts val="1040"/>
              <a:buChar char="•"/>
            </a:pPr>
            <a:r>
              <a:rPr lang="en-US"/>
              <a:t>Khả năng mất cơ hội kinh doanh</a:t>
            </a:r>
            <a:endParaRPr/>
          </a:p>
          <a:p>
            <a:pPr indent="-182563" lvl="1" marL="360363" rtl="0" algn="l">
              <a:lnSpc>
                <a:spcPct val="138461"/>
              </a:lnSpc>
              <a:spcBef>
                <a:spcPts val="500"/>
              </a:spcBef>
              <a:spcAft>
                <a:spcPts val="0"/>
              </a:spcAft>
              <a:buClr>
                <a:srgbClr val="262626"/>
              </a:buClr>
              <a:buSzPts val="1040"/>
              <a:buChar char="•"/>
            </a:pPr>
            <a:r>
              <a:rPr lang="en-US"/>
              <a:t>Các vấn đề dịch vụ khách hàng tiềm năng</a:t>
            </a:r>
            <a:endParaRPr/>
          </a:p>
        </p:txBody>
      </p:sp>
      <p:grpSp>
        <p:nvGrpSpPr>
          <p:cNvPr id="964" name="Google Shape;964;p35"/>
          <p:cNvGrpSpPr/>
          <p:nvPr/>
        </p:nvGrpSpPr>
        <p:grpSpPr>
          <a:xfrm>
            <a:off x="3921240" y="2759010"/>
            <a:ext cx="5011345" cy="3482327"/>
            <a:chOff x="3921240" y="2759010"/>
            <a:chExt cx="5011345" cy="3482327"/>
          </a:xfrm>
        </p:grpSpPr>
        <p:grpSp>
          <p:nvGrpSpPr>
            <p:cNvPr id="965" name="Google Shape;965;p35"/>
            <p:cNvGrpSpPr/>
            <p:nvPr/>
          </p:nvGrpSpPr>
          <p:grpSpPr>
            <a:xfrm>
              <a:off x="3921240" y="2759010"/>
              <a:ext cx="5011345" cy="3482327"/>
              <a:chOff x="3514840" y="2636115"/>
              <a:chExt cx="5011345" cy="3482327"/>
            </a:xfrm>
          </p:grpSpPr>
          <p:sp>
            <p:nvSpPr>
              <p:cNvPr id="966" name="Google Shape;966;p35"/>
              <p:cNvSpPr/>
              <p:nvPr/>
            </p:nvSpPr>
            <p:spPr>
              <a:xfrm>
                <a:off x="4420526" y="2636115"/>
                <a:ext cx="4105659" cy="456112"/>
              </a:xfrm>
              <a:prstGeom prst="roundRect">
                <a:avLst>
                  <a:gd fmla="val 50000" name="adj"/>
                </a:avLst>
              </a:prstGeom>
              <a:solidFill>
                <a:srgbClr val="66A1FE"/>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Phát triển nhanh</a:t>
                </a:r>
                <a:endParaRPr sz="1600">
                  <a:solidFill>
                    <a:schemeClr val="lt1"/>
                  </a:solidFill>
                  <a:latin typeface="Arial"/>
                  <a:ea typeface="Arial"/>
                  <a:cs typeface="Arial"/>
                  <a:sym typeface="Arial"/>
                </a:endParaRPr>
              </a:p>
            </p:txBody>
          </p:sp>
          <p:cxnSp>
            <p:nvCxnSpPr>
              <p:cNvPr id="967" name="Google Shape;967;p35"/>
              <p:cNvCxnSpPr/>
              <p:nvPr/>
            </p:nvCxnSpPr>
            <p:spPr>
              <a:xfrm flipH="1" rot="5400000">
                <a:off x="3197319" y="4463572"/>
                <a:ext cx="2520000" cy="5"/>
              </a:xfrm>
              <a:prstGeom prst="straightConnector1">
                <a:avLst/>
              </a:prstGeom>
              <a:noFill/>
              <a:ln cap="flat" cmpd="sng" w="25400">
                <a:solidFill>
                  <a:srgbClr val="0043B2"/>
                </a:solidFill>
                <a:prstDash val="solid"/>
                <a:miter lim="800000"/>
                <a:headEnd len="sm" w="sm" type="none"/>
                <a:tailEnd len="med" w="med" type="triangle"/>
              </a:ln>
            </p:spPr>
          </p:cxnSp>
          <p:cxnSp>
            <p:nvCxnSpPr>
              <p:cNvPr id="968" name="Google Shape;968;p35"/>
              <p:cNvCxnSpPr/>
              <p:nvPr/>
            </p:nvCxnSpPr>
            <p:spPr>
              <a:xfrm>
                <a:off x="4457318" y="5708070"/>
                <a:ext cx="4019857" cy="2979"/>
              </a:xfrm>
              <a:prstGeom prst="straightConnector1">
                <a:avLst/>
              </a:prstGeom>
              <a:noFill/>
              <a:ln cap="flat" cmpd="sng" w="25400">
                <a:solidFill>
                  <a:srgbClr val="0043B2"/>
                </a:solidFill>
                <a:prstDash val="solid"/>
                <a:miter lim="800000"/>
                <a:headEnd len="sm" w="sm" type="none"/>
                <a:tailEnd len="med" w="med" type="triangle"/>
              </a:ln>
            </p:spPr>
          </p:cxnSp>
          <p:sp>
            <p:nvSpPr>
              <p:cNvPr id="969" name="Google Shape;969;p35"/>
              <p:cNvSpPr txBox="1"/>
              <p:nvPr/>
            </p:nvSpPr>
            <p:spPr>
              <a:xfrm>
                <a:off x="6124845" y="5779888"/>
                <a:ext cx="101983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43B2"/>
                    </a:solidFill>
                    <a:latin typeface="Arial"/>
                    <a:ea typeface="Arial"/>
                    <a:cs typeface="Arial"/>
                    <a:sym typeface="Arial"/>
                  </a:rPr>
                  <a:t>Thời gian</a:t>
                </a:r>
                <a:endParaRPr sz="2000">
                  <a:solidFill>
                    <a:srgbClr val="0043B2"/>
                  </a:solidFill>
                  <a:latin typeface="Arial"/>
                  <a:ea typeface="Arial"/>
                  <a:cs typeface="Arial"/>
                  <a:sym typeface="Arial"/>
                </a:endParaRPr>
              </a:p>
            </p:txBody>
          </p:sp>
          <p:sp>
            <p:nvSpPr>
              <p:cNvPr id="970" name="Google Shape;970;p35"/>
              <p:cNvSpPr txBox="1"/>
              <p:nvPr/>
            </p:nvSpPr>
            <p:spPr>
              <a:xfrm>
                <a:off x="3514840" y="4278909"/>
                <a:ext cx="104227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43B2"/>
                    </a:solidFill>
                    <a:latin typeface="Arial"/>
                    <a:ea typeface="Arial"/>
                    <a:cs typeface="Arial"/>
                    <a:sym typeface="Arial"/>
                  </a:rPr>
                  <a:t>Tính toán</a:t>
                </a:r>
                <a:endParaRPr sz="1600">
                  <a:solidFill>
                    <a:srgbClr val="0043B2"/>
                  </a:solidFill>
                  <a:latin typeface="Arial"/>
                  <a:ea typeface="Arial"/>
                  <a:cs typeface="Arial"/>
                  <a:sym typeface="Arial"/>
                </a:endParaRPr>
              </a:p>
            </p:txBody>
          </p:sp>
        </p:grpSp>
        <p:sp>
          <p:nvSpPr>
            <p:cNvPr id="971" name="Google Shape;971;p35"/>
            <p:cNvSpPr/>
            <p:nvPr/>
          </p:nvSpPr>
          <p:spPr>
            <a:xfrm>
              <a:off x="4863716" y="3744576"/>
              <a:ext cx="3888000" cy="2051970"/>
            </a:xfrm>
            <a:custGeom>
              <a:rect b="b" l="l" r="r" t="t"/>
              <a:pathLst>
                <a:path extrusionOk="0" h="991253" w="3149600">
                  <a:moveTo>
                    <a:pt x="0" y="991253"/>
                  </a:moveTo>
                  <a:cubicBezTo>
                    <a:pt x="623993" y="979471"/>
                    <a:pt x="1080347" y="947529"/>
                    <a:pt x="1605280" y="782320"/>
                  </a:cubicBezTo>
                  <a:cubicBezTo>
                    <a:pt x="2130213" y="617111"/>
                    <a:pt x="2642446" y="325966"/>
                    <a:pt x="3149600" y="0"/>
                  </a:cubicBezTo>
                </a:path>
              </a:pathLst>
            </a:custGeom>
            <a:noFill/>
            <a:ln cap="flat" cmpd="sng" w="76200">
              <a:solidFill>
                <a:srgbClr val="0043B2"/>
              </a:solidFill>
              <a:prstDash val="solid"/>
              <a:round/>
              <a:headEnd len="sm" w="sm" type="none"/>
              <a:tailEnd len="sm" w="sm" type="none"/>
            </a:ln>
          </p:spPr>
          <p:txBody>
            <a:bodyPr anchorCtr="0" anchor="ctr" bIns="37125" lIns="74275" spcFirstLastPara="1" rIns="74275" wrap="square" tIns="37125">
              <a:noAutofit/>
            </a:bodyPr>
            <a:lstStyle/>
            <a:p>
              <a:pPr indent="0" lvl="0" marL="0" marR="0" rtl="0" algn="ctr">
                <a:spcBef>
                  <a:spcPts val="0"/>
                </a:spcBef>
                <a:spcAft>
                  <a:spcPts val="0"/>
                </a:spcAft>
                <a:buNone/>
              </a:pPr>
              <a:r>
                <a:t/>
              </a:r>
              <a:endParaRPr sz="1463">
                <a:solidFill>
                  <a:schemeClr val="dk1"/>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36"/>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Big Data trên Đám mây công cộng </a:t>
            </a:r>
            <a:endParaRPr/>
          </a:p>
        </p:txBody>
      </p:sp>
      <p:sp>
        <p:nvSpPr>
          <p:cNvPr id="978" name="Google Shape;978;p36"/>
          <p:cNvSpPr txBox="1"/>
          <p:nvPr>
            <p:ph idx="2" type="body"/>
          </p:nvPr>
        </p:nvSpPr>
        <p:spPr>
          <a:xfrm>
            <a:off x="535872" y="1385370"/>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t>Các mẫu khối lượng công việc trong điện toán đám mây</a:t>
            </a:r>
            <a:endParaRPr sz="3000"/>
          </a:p>
        </p:txBody>
      </p:sp>
      <p:sp>
        <p:nvSpPr>
          <p:cNvPr id="979" name="Google Shape;979;p3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980" name="Google Shape;980;p3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Sự kiện bất ngờ</a:t>
            </a:r>
            <a:endParaRPr/>
          </a:p>
          <a:p>
            <a:pPr indent="-182563" lvl="1" marL="360363" rtl="0" algn="l">
              <a:lnSpc>
                <a:spcPct val="138461"/>
              </a:lnSpc>
              <a:spcBef>
                <a:spcPts val="500"/>
              </a:spcBef>
              <a:spcAft>
                <a:spcPts val="0"/>
              </a:spcAft>
              <a:buClr>
                <a:srgbClr val="262626"/>
              </a:buClr>
              <a:buSzPts val="1040"/>
              <a:buChar char="•"/>
            </a:pPr>
            <a:r>
              <a:rPr lang="en-US"/>
              <a:t>Nhu cầu cao bất ngờ</a:t>
            </a:r>
            <a:endParaRPr/>
          </a:p>
          <a:p>
            <a:pPr indent="-182563" lvl="1" marL="360363" rtl="0" algn="l">
              <a:lnSpc>
                <a:spcPct val="138461"/>
              </a:lnSpc>
              <a:spcBef>
                <a:spcPts val="500"/>
              </a:spcBef>
              <a:spcAft>
                <a:spcPts val="0"/>
              </a:spcAft>
              <a:buClr>
                <a:srgbClr val="262626"/>
              </a:buClr>
              <a:buSzPts val="1040"/>
              <a:buChar char="•"/>
            </a:pPr>
            <a:r>
              <a:rPr lang="en-US"/>
              <a:t>Mất cơ hội kinh doanh</a:t>
            </a:r>
            <a:endParaRPr/>
          </a:p>
          <a:p>
            <a:pPr indent="-182563" lvl="1" marL="360363" rtl="0" algn="l">
              <a:lnSpc>
                <a:spcPct val="138461"/>
              </a:lnSpc>
              <a:spcBef>
                <a:spcPts val="500"/>
              </a:spcBef>
              <a:spcAft>
                <a:spcPts val="0"/>
              </a:spcAft>
              <a:buClr>
                <a:srgbClr val="262626"/>
              </a:buClr>
              <a:buSzPts val="1040"/>
              <a:buChar char="•"/>
            </a:pPr>
            <a:r>
              <a:rPr lang="en-US"/>
              <a:t>Công suất bị lãng phí nếu nhu cầu suy yếu</a:t>
            </a:r>
            <a:endParaRPr/>
          </a:p>
        </p:txBody>
      </p:sp>
      <p:grpSp>
        <p:nvGrpSpPr>
          <p:cNvPr id="981" name="Google Shape;981;p36"/>
          <p:cNvGrpSpPr/>
          <p:nvPr/>
        </p:nvGrpSpPr>
        <p:grpSpPr>
          <a:xfrm>
            <a:off x="3921240" y="2759010"/>
            <a:ext cx="5051620" cy="3426014"/>
            <a:chOff x="3921240" y="2759010"/>
            <a:chExt cx="5051620" cy="3426014"/>
          </a:xfrm>
        </p:grpSpPr>
        <p:grpSp>
          <p:nvGrpSpPr>
            <p:cNvPr id="982" name="Google Shape;982;p36"/>
            <p:cNvGrpSpPr/>
            <p:nvPr/>
          </p:nvGrpSpPr>
          <p:grpSpPr>
            <a:xfrm>
              <a:off x="3921240" y="2759010"/>
              <a:ext cx="5011345" cy="3426014"/>
              <a:chOff x="3514840" y="2636115"/>
              <a:chExt cx="5011345" cy="3426014"/>
            </a:xfrm>
          </p:grpSpPr>
          <p:sp>
            <p:nvSpPr>
              <p:cNvPr id="983" name="Google Shape;983;p36"/>
              <p:cNvSpPr/>
              <p:nvPr/>
            </p:nvSpPr>
            <p:spPr>
              <a:xfrm>
                <a:off x="4420526" y="2636115"/>
                <a:ext cx="4105659" cy="456112"/>
              </a:xfrm>
              <a:prstGeom prst="roundRect">
                <a:avLst>
                  <a:gd fmla="val 50000" name="adj"/>
                </a:avLst>
              </a:prstGeom>
              <a:solidFill>
                <a:srgbClr val="66A1FE"/>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Sự bùng nổ không thể đoán trước</a:t>
                </a:r>
                <a:endParaRPr sz="1600">
                  <a:solidFill>
                    <a:schemeClr val="lt1"/>
                  </a:solidFill>
                  <a:latin typeface="Arial"/>
                  <a:ea typeface="Arial"/>
                  <a:cs typeface="Arial"/>
                  <a:sym typeface="Arial"/>
                </a:endParaRPr>
              </a:p>
            </p:txBody>
          </p:sp>
          <p:cxnSp>
            <p:nvCxnSpPr>
              <p:cNvPr id="984" name="Google Shape;984;p36"/>
              <p:cNvCxnSpPr/>
              <p:nvPr/>
            </p:nvCxnSpPr>
            <p:spPr>
              <a:xfrm flipH="1" rot="5400000">
                <a:off x="3197319" y="4463572"/>
                <a:ext cx="2520000" cy="5"/>
              </a:xfrm>
              <a:prstGeom prst="straightConnector1">
                <a:avLst/>
              </a:prstGeom>
              <a:noFill/>
              <a:ln cap="flat" cmpd="sng" w="25400">
                <a:solidFill>
                  <a:srgbClr val="0043B2"/>
                </a:solidFill>
                <a:prstDash val="solid"/>
                <a:miter lim="800000"/>
                <a:headEnd len="sm" w="sm" type="none"/>
                <a:tailEnd len="med" w="med" type="triangle"/>
              </a:ln>
            </p:spPr>
          </p:cxnSp>
          <p:cxnSp>
            <p:nvCxnSpPr>
              <p:cNvPr id="985" name="Google Shape;985;p36"/>
              <p:cNvCxnSpPr/>
              <p:nvPr/>
            </p:nvCxnSpPr>
            <p:spPr>
              <a:xfrm>
                <a:off x="4457318" y="5708070"/>
                <a:ext cx="4019857" cy="2979"/>
              </a:xfrm>
              <a:prstGeom prst="straightConnector1">
                <a:avLst/>
              </a:prstGeom>
              <a:noFill/>
              <a:ln cap="flat" cmpd="sng" w="25400">
                <a:solidFill>
                  <a:srgbClr val="0043B2"/>
                </a:solidFill>
                <a:prstDash val="solid"/>
                <a:miter lim="800000"/>
                <a:headEnd len="sm" w="sm" type="none"/>
                <a:tailEnd len="med" w="med" type="triangle"/>
              </a:ln>
            </p:spPr>
          </p:cxnSp>
          <p:sp>
            <p:nvSpPr>
              <p:cNvPr id="986" name="Google Shape;986;p36"/>
              <p:cNvSpPr txBox="1"/>
              <p:nvPr/>
            </p:nvSpPr>
            <p:spPr>
              <a:xfrm>
                <a:off x="5892182" y="5723575"/>
                <a:ext cx="101983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43B2"/>
                    </a:solidFill>
                    <a:latin typeface="Arial"/>
                    <a:ea typeface="Arial"/>
                    <a:cs typeface="Arial"/>
                    <a:sym typeface="Arial"/>
                  </a:rPr>
                  <a:t>Thời gian</a:t>
                </a:r>
                <a:endParaRPr sz="2000">
                  <a:solidFill>
                    <a:srgbClr val="0043B2"/>
                  </a:solidFill>
                  <a:latin typeface="Arial"/>
                  <a:ea typeface="Arial"/>
                  <a:cs typeface="Arial"/>
                  <a:sym typeface="Arial"/>
                </a:endParaRPr>
              </a:p>
            </p:txBody>
          </p:sp>
          <p:sp>
            <p:nvSpPr>
              <p:cNvPr id="987" name="Google Shape;987;p36"/>
              <p:cNvSpPr txBox="1"/>
              <p:nvPr/>
            </p:nvSpPr>
            <p:spPr>
              <a:xfrm>
                <a:off x="3514840" y="4278909"/>
                <a:ext cx="104227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43B2"/>
                    </a:solidFill>
                    <a:latin typeface="Arial"/>
                    <a:ea typeface="Arial"/>
                    <a:cs typeface="Arial"/>
                    <a:sym typeface="Arial"/>
                  </a:rPr>
                  <a:t>Tính toán</a:t>
                </a:r>
                <a:endParaRPr sz="1600">
                  <a:solidFill>
                    <a:srgbClr val="0043B2"/>
                  </a:solidFill>
                  <a:latin typeface="Arial"/>
                  <a:ea typeface="Arial"/>
                  <a:cs typeface="Arial"/>
                  <a:sym typeface="Arial"/>
                </a:endParaRPr>
              </a:p>
            </p:txBody>
          </p:sp>
        </p:grpSp>
        <p:grpSp>
          <p:nvGrpSpPr>
            <p:cNvPr id="988" name="Google Shape;988;p36"/>
            <p:cNvGrpSpPr/>
            <p:nvPr/>
          </p:nvGrpSpPr>
          <p:grpSpPr>
            <a:xfrm>
              <a:off x="6149617" y="3878292"/>
              <a:ext cx="2823243" cy="837907"/>
              <a:chOff x="6505371" y="5259439"/>
              <a:chExt cx="2322737" cy="719573"/>
            </a:xfrm>
          </p:grpSpPr>
          <p:cxnSp>
            <p:nvCxnSpPr>
              <p:cNvPr id="989" name="Google Shape;989;p36"/>
              <p:cNvCxnSpPr/>
              <p:nvPr/>
            </p:nvCxnSpPr>
            <p:spPr>
              <a:xfrm>
                <a:off x="7600265" y="5975286"/>
                <a:ext cx="1227843" cy="2508"/>
              </a:xfrm>
              <a:prstGeom prst="straightConnector1">
                <a:avLst/>
              </a:prstGeom>
              <a:noFill/>
              <a:ln cap="flat" cmpd="sng" w="76200">
                <a:solidFill>
                  <a:srgbClr val="0043B2"/>
                </a:solidFill>
                <a:prstDash val="solid"/>
                <a:miter lim="800000"/>
                <a:headEnd len="sm" w="sm" type="none"/>
                <a:tailEnd len="med" w="med" type="triangle"/>
              </a:ln>
            </p:spPr>
          </p:cxnSp>
          <p:sp>
            <p:nvSpPr>
              <p:cNvPr id="990" name="Google Shape;990;p36"/>
              <p:cNvSpPr/>
              <p:nvPr/>
            </p:nvSpPr>
            <p:spPr>
              <a:xfrm>
                <a:off x="6505371" y="5259439"/>
                <a:ext cx="1084149" cy="719573"/>
              </a:xfrm>
              <a:custGeom>
                <a:rect b="b" l="l" r="r" t="t"/>
                <a:pathLst>
                  <a:path extrusionOk="0" h="670561" w="1595120">
                    <a:moveTo>
                      <a:pt x="0" y="660401"/>
                    </a:moveTo>
                    <a:cubicBezTo>
                      <a:pt x="52751" y="295052"/>
                      <a:pt x="239160" y="6256"/>
                      <a:pt x="751840" y="1"/>
                    </a:cubicBezTo>
                    <a:cubicBezTo>
                      <a:pt x="1344371" y="-846"/>
                      <a:pt x="1560060" y="339939"/>
                      <a:pt x="1595120" y="670561"/>
                    </a:cubicBezTo>
                  </a:path>
                </a:pathLst>
              </a:custGeom>
              <a:noFill/>
              <a:ln cap="flat" cmpd="sng" w="762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3">
                  <a:solidFill>
                    <a:schemeClr val="dk1"/>
                  </a:solidFill>
                  <a:latin typeface="Arial"/>
                  <a:ea typeface="Arial"/>
                  <a:cs typeface="Arial"/>
                  <a:sym typeface="Arial"/>
                </a:endParaRPr>
              </a:p>
            </p:txBody>
          </p:sp>
        </p:grpSp>
        <p:cxnSp>
          <p:nvCxnSpPr>
            <p:cNvPr id="991" name="Google Shape;991;p36"/>
            <p:cNvCxnSpPr/>
            <p:nvPr/>
          </p:nvCxnSpPr>
          <p:spPr>
            <a:xfrm rot="10800000">
              <a:off x="4953001" y="4711862"/>
              <a:ext cx="1233487" cy="0"/>
            </a:xfrm>
            <a:prstGeom prst="straightConnector1">
              <a:avLst/>
            </a:prstGeom>
            <a:noFill/>
            <a:ln cap="flat" cmpd="sng" w="76200">
              <a:solidFill>
                <a:srgbClr val="0043B2"/>
              </a:solidFill>
              <a:prstDash val="solid"/>
              <a:miter lim="800000"/>
              <a:headEnd len="sm" w="sm" type="none"/>
              <a:tailEnd len="sm" w="sm" type="none"/>
            </a:ln>
          </p:spPr>
        </p:cxn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37"/>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Big Data trên Đám mây công cộng </a:t>
            </a:r>
            <a:endParaRPr/>
          </a:p>
        </p:txBody>
      </p:sp>
      <p:sp>
        <p:nvSpPr>
          <p:cNvPr id="998" name="Google Shape;998;p37"/>
          <p:cNvSpPr txBox="1"/>
          <p:nvPr>
            <p:ph idx="2" type="body"/>
          </p:nvPr>
        </p:nvSpPr>
        <p:spPr>
          <a:xfrm>
            <a:off x="535872" y="1369918"/>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t>Các mẫu khối lượng công việc trong điện toán đám mây</a:t>
            </a:r>
            <a:endParaRPr sz="3000"/>
          </a:p>
        </p:txBody>
      </p:sp>
      <p:sp>
        <p:nvSpPr>
          <p:cNvPr id="999" name="Google Shape;999;p3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1000" name="Google Shape;1000;p3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Điện toán đỉnh theo mùa</a:t>
            </a:r>
            <a:endParaRPr/>
          </a:p>
          <a:p>
            <a:pPr indent="-182563" lvl="1" marL="360363" rtl="0" algn="l">
              <a:lnSpc>
                <a:spcPct val="138461"/>
              </a:lnSpc>
              <a:spcBef>
                <a:spcPts val="500"/>
              </a:spcBef>
              <a:spcAft>
                <a:spcPts val="0"/>
              </a:spcAft>
              <a:buClr>
                <a:srgbClr val="262626"/>
              </a:buClr>
              <a:buSzPts val="1040"/>
              <a:buChar char="•"/>
            </a:pPr>
            <a:r>
              <a:rPr lang="en-US"/>
              <a:t>Đỉnh và đáy theo mùa</a:t>
            </a:r>
            <a:endParaRPr/>
          </a:p>
          <a:p>
            <a:pPr indent="-182563" lvl="1" marL="360363" rtl="0" algn="l">
              <a:lnSpc>
                <a:spcPct val="138461"/>
              </a:lnSpc>
              <a:spcBef>
                <a:spcPts val="500"/>
              </a:spcBef>
              <a:spcAft>
                <a:spcPts val="0"/>
              </a:spcAft>
              <a:buClr>
                <a:srgbClr val="262626"/>
              </a:buClr>
              <a:buSzPts val="1040"/>
              <a:buChar char="•"/>
            </a:pPr>
            <a:r>
              <a:rPr lang="en-US"/>
              <a:t>Dự phòng tiến thoái lưỡng nan</a:t>
            </a:r>
            <a:endParaRPr/>
          </a:p>
          <a:p>
            <a:pPr indent="-182563" lvl="1" marL="360363" rtl="0" algn="l">
              <a:lnSpc>
                <a:spcPct val="138461"/>
              </a:lnSpc>
              <a:spcBef>
                <a:spcPts val="500"/>
              </a:spcBef>
              <a:spcAft>
                <a:spcPts val="0"/>
              </a:spcAft>
              <a:buClr>
                <a:srgbClr val="262626"/>
              </a:buClr>
              <a:buSzPts val="1040"/>
              <a:buChar char="•"/>
            </a:pPr>
            <a:r>
              <a:rPr lang="en-US"/>
              <a:t>Công suất bị lãng phí hoặc Mất việc kinh doanh</a:t>
            </a:r>
            <a:endParaRPr/>
          </a:p>
        </p:txBody>
      </p:sp>
      <p:sp>
        <p:nvSpPr>
          <p:cNvPr id="1001" name="Google Shape;1001;p37"/>
          <p:cNvSpPr/>
          <p:nvPr/>
        </p:nvSpPr>
        <p:spPr>
          <a:xfrm>
            <a:off x="4826926" y="2759010"/>
            <a:ext cx="4105659" cy="456112"/>
          </a:xfrm>
          <a:prstGeom prst="roundRect">
            <a:avLst>
              <a:gd fmla="val 50000" name="adj"/>
            </a:avLst>
          </a:prstGeom>
          <a:solidFill>
            <a:srgbClr val="66A1FE"/>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600">
                <a:solidFill>
                  <a:schemeClr val="lt1"/>
                </a:solidFill>
                <a:latin typeface="Arial"/>
                <a:ea typeface="Arial"/>
                <a:cs typeface="Arial"/>
                <a:sym typeface="Arial"/>
              </a:rPr>
              <a:t>Sự bùng nổ có thể đoán trước</a:t>
            </a:r>
            <a:endParaRPr sz="1600">
              <a:solidFill>
                <a:schemeClr val="lt1"/>
              </a:solidFill>
              <a:latin typeface="Arial"/>
              <a:ea typeface="Arial"/>
              <a:cs typeface="Arial"/>
              <a:sym typeface="Arial"/>
            </a:endParaRPr>
          </a:p>
        </p:txBody>
      </p:sp>
      <p:cxnSp>
        <p:nvCxnSpPr>
          <p:cNvPr id="1002" name="Google Shape;1002;p37"/>
          <p:cNvCxnSpPr/>
          <p:nvPr/>
        </p:nvCxnSpPr>
        <p:spPr>
          <a:xfrm flipH="1" rot="5400000">
            <a:off x="3603719" y="4586467"/>
            <a:ext cx="2520000" cy="5"/>
          </a:xfrm>
          <a:prstGeom prst="straightConnector1">
            <a:avLst/>
          </a:prstGeom>
          <a:noFill/>
          <a:ln cap="flat" cmpd="sng" w="25400">
            <a:solidFill>
              <a:srgbClr val="0043B2"/>
            </a:solidFill>
            <a:prstDash val="solid"/>
            <a:miter lim="800000"/>
            <a:headEnd len="sm" w="sm" type="none"/>
            <a:tailEnd len="med" w="med" type="triangle"/>
          </a:ln>
        </p:spPr>
      </p:cxnSp>
      <p:cxnSp>
        <p:nvCxnSpPr>
          <p:cNvPr id="1003" name="Google Shape;1003;p37"/>
          <p:cNvCxnSpPr/>
          <p:nvPr/>
        </p:nvCxnSpPr>
        <p:spPr>
          <a:xfrm>
            <a:off x="4863718" y="5830965"/>
            <a:ext cx="4019857" cy="2979"/>
          </a:xfrm>
          <a:prstGeom prst="straightConnector1">
            <a:avLst/>
          </a:prstGeom>
          <a:noFill/>
          <a:ln cap="flat" cmpd="sng" w="25400">
            <a:solidFill>
              <a:srgbClr val="0043B2"/>
            </a:solidFill>
            <a:prstDash val="solid"/>
            <a:miter lim="800000"/>
            <a:headEnd len="sm" w="sm" type="none"/>
            <a:tailEnd len="med" w="med" type="triangle"/>
          </a:ln>
        </p:spPr>
      </p:cxnSp>
      <p:sp>
        <p:nvSpPr>
          <p:cNvPr id="1004" name="Google Shape;1004;p37"/>
          <p:cNvSpPr txBox="1"/>
          <p:nvPr/>
        </p:nvSpPr>
        <p:spPr>
          <a:xfrm>
            <a:off x="6363730" y="5876373"/>
            <a:ext cx="101983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43B2"/>
                </a:solidFill>
                <a:latin typeface="Arial"/>
                <a:ea typeface="Arial"/>
                <a:cs typeface="Arial"/>
                <a:sym typeface="Arial"/>
              </a:rPr>
              <a:t>Thời gian</a:t>
            </a:r>
            <a:endParaRPr sz="2000">
              <a:solidFill>
                <a:srgbClr val="0043B2"/>
              </a:solidFill>
              <a:latin typeface="Arial"/>
              <a:ea typeface="Arial"/>
              <a:cs typeface="Arial"/>
              <a:sym typeface="Arial"/>
            </a:endParaRPr>
          </a:p>
        </p:txBody>
      </p:sp>
      <p:sp>
        <p:nvSpPr>
          <p:cNvPr id="1005" name="Google Shape;1005;p37"/>
          <p:cNvSpPr txBox="1"/>
          <p:nvPr/>
        </p:nvSpPr>
        <p:spPr>
          <a:xfrm>
            <a:off x="3921240" y="4401804"/>
            <a:ext cx="104227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43B2"/>
                </a:solidFill>
                <a:latin typeface="Arial"/>
                <a:ea typeface="Arial"/>
                <a:cs typeface="Arial"/>
                <a:sym typeface="Arial"/>
              </a:rPr>
              <a:t>Tính toán</a:t>
            </a:r>
            <a:endParaRPr sz="1600">
              <a:solidFill>
                <a:srgbClr val="0043B2"/>
              </a:solidFill>
              <a:latin typeface="Arial"/>
              <a:ea typeface="Arial"/>
              <a:cs typeface="Arial"/>
              <a:sym typeface="Arial"/>
            </a:endParaRPr>
          </a:p>
        </p:txBody>
      </p:sp>
      <p:sp>
        <p:nvSpPr>
          <p:cNvPr id="1006" name="Google Shape;1006;p37"/>
          <p:cNvSpPr/>
          <p:nvPr/>
        </p:nvSpPr>
        <p:spPr>
          <a:xfrm>
            <a:off x="4893366" y="4138695"/>
            <a:ext cx="3882334" cy="1152659"/>
          </a:xfrm>
          <a:custGeom>
            <a:rect b="b" l="l" r="r" t="t"/>
            <a:pathLst>
              <a:path extrusionOk="0" h="773650" w="2153326">
                <a:moveTo>
                  <a:pt x="0" y="768389"/>
                </a:moveTo>
                <a:cubicBezTo>
                  <a:pt x="137636" y="445026"/>
                  <a:pt x="265588" y="-336"/>
                  <a:pt x="405716" y="0"/>
                </a:cubicBezTo>
                <a:cubicBezTo>
                  <a:pt x="545844" y="336"/>
                  <a:pt x="687648" y="769164"/>
                  <a:pt x="840771" y="770407"/>
                </a:cubicBezTo>
                <a:cubicBezTo>
                  <a:pt x="993894" y="771650"/>
                  <a:pt x="1165651" y="6919"/>
                  <a:pt x="1324452" y="7459"/>
                </a:cubicBezTo>
                <a:cubicBezTo>
                  <a:pt x="1483253" y="7999"/>
                  <a:pt x="1609648" y="775196"/>
                  <a:pt x="1793580" y="773648"/>
                </a:cubicBezTo>
                <a:cubicBezTo>
                  <a:pt x="1952859" y="772100"/>
                  <a:pt x="2105335" y="476631"/>
                  <a:pt x="2153326" y="363105"/>
                </a:cubicBezTo>
              </a:path>
            </a:pathLst>
          </a:custGeom>
          <a:noFill/>
          <a:ln cap="flat" cmpd="sng" w="762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3">
              <a:solidFill>
                <a:schemeClr val="dk1"/>
              </a:solidFill>
              <a:latin typeface="Arial"/>
              <a:ea typeface="Arial"/>
              <a:cs typeface="Arial"/>
              <a:sym typeface="Arial"/>
            </a:endParaRPr>
          </a:p>
        </p:txBody>
      </p:sp>
      <p:cxnSp>
        <p:nvCxnSpPr>
          <p:cNvPr id="1007" name="Google Shape;1007;p37"/>
          <p:cNvCxnSpPr/>
          <p:nvPr/>
        </p:nvCxnSpPr>
        <p:spPr>
          <a:xfrm>
            <a:off x="4864329" y="5004335"/>
            <a:ext cx="3935278" cy="3174"/>
          </a:xfrm>
          <a:prstGeom prst="straightConnector1">
            <a:avLst/>
          </a:prstGeom>
          <a:noFill/>
          <a:ln cap="flat" cmpd="sng" w="28575">
            <a:solidFill>
              <a:srgbClr val="66A1FE"/>
            </a:solidFill>
            <a:prstDash val="dot"/>
            <a:miter lim="800000"/>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38"/>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Big Data trên Đám mây công cộng </a:t>
            </a:r>
            <a:endParaRPr/>
          </a:p>
        </p:txBody>
      </p:sp>
      <p:sp>
        <p:nvSpPr>
          <p:cNvPr id="1014" name="Google Shape;1014;p3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Dịch vụ Big Data trên Amazon AWS</a:t>
            </a:r>
            <a:endParaRPr/>
          </a:p>
        </p:txBody>
      </p:sp>
      <p:sp>
        <p:nvSpPr>
          <p:cNvPr id="1015" name="Google Shape;1015;p3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grpSp>
        <p:nvGrpSpPr>
          <p:cNvPr id="1016" name="Google Shape;1016;p38"/>
          <p:cNvGrpSpPr/>
          <p:nvPr/>
        </p:nvGrpSpPr>
        <p:grpSpPr>
          <a:xfrm>
            <a:off x="1901017" y="2085608"/>
            <a:ext cx="7566988" cy="4101592"/>
            <a:chOff x="1160167" y="2172208"/>
            <a:chExt cx="7566988" cy="4101592"/>
          </a:xfrm>
        </p:grpSpPr>
        <p:grpSp>
          <p:nvGrpSpPr>
            <p:cNvPr id="1017" name="Google Shape;1017;p38"/>
            <p:cNvGrpSpPr/>
            <p:nvPr/>
          </p:nvGrpSpPr>
          <p:grpSpPr>
            <a:xfrm>
              <a:off x="1160167" y="2172208"/>
              <a:ext cx="7566988" cy="4101592"/>
              <a:chOff x="1160167" y="2172208"/>
              <a:chExt cx="7566988" cy="4101592"/>
            </a:xfrm>
          </p:grpSpPr>
          <p:pic>
            <p:nvPicPr>
              <p:cNvPr id="1018" name="Google Shape;1018;p38"/>
              <p:cNvPicPr preferRelativeResize="0"/>
              <p:nvPr/>
            </p:nvPicPr>
            <p:blipFill rotWithShape="1">
              <a:blip r:embed="rId3">
                <a:alphaModFix/>
              </a:blip>
              <a:srcRect b="0" l="0" r="0" t="0"/>
              <a:stretch/>
            </p:blipFill>
            <p:spPr>
              <a:xfrm>
                <a:off x="1160167" y="2172208"/>
                <a:ext cx="7566988" cy="4101592"/>
              </a:xfrm>
              <a:prstGeom prst="rect">
                <a:avLst/>
              </a:prstGeom>
              <a:noFill/>
              <a:ln>
                <a:noFill/>
              </a:ln>
            </p:spPr>
          </p:pic>
          <p:grpSp>
            <p:nvGrpSpPr>
              <p:cNvPr id="1019" name="Google Shape;1019;p38"/>
              <p:cNvGrpSpPr/>
              <p:nvPr/>
            </p:nvGrpSpPr>
            <p:grpSpPr>
              <a:xfrm>
                <a:off x="1331117" y="3192305"/>
                <a:ext cx="6965094" cy="3070670"/>
                <a:chOff x="1331117" y="3192305"/>
                <a:chExt cx="6965094" cy="3070670"/>
              </a:xfrm>
            </p:grpSpPr>
            <p:sp>
              <p:nvSpPr>
                <p:cNvPr id="1020" name="Google Shape;1020;p38"/>
                <p:cNvSpPr txBox="1"/>
                <p:nvPr/>
              </p:nvSpPr>
              <p:spPr>
                <a:xfrm>
                  <a:off x="1419225" y="3756514"/>
                  <a:ext cx="1057276"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Kết nối trực tiếp</a:t>
                  </a:r>
                  <a:endParaRPr sz="900">
                    <a:solidFill>
                      <a:srgbClr val="0043B2"/>
                    </a:solidFill>
                    <a:latin typeface="Arial"/>
                    <a:ea typeface="Arial"/>
                    <a:cs typeface="Arial"/>
                    <a:sym typeface="Arial"/>
                  </a:endParaRPr>
                </a:p>
              </p:txBody>
            </p:sp>
            <p:sp>
              <p:nvSpPr>
                <p:cNvPr id="1021" name="Google Shape;1021;p38"/>
                <p:cNvSpPr txBox="1"/>
                <p:nvPr/>
              </p:nvSpPr>
              <p:spPr>
                <a:xfrm>
                  <a:off x="2414588" y="3836461"/>
                  <a:ext cx="105727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Quả cầu tuyết AWS</a:t>
                  </a:r>
                  <a:endParaRPr sz="900">
                    <a:solidFill>
                      <a:srgbClr val="0043B2"/>
                    </a:solidFill>
                    <a:latin typeface="Arial"/>
                    <a:ea typeface="Arial"/>
                    <a:cs typeface="Arial"/>
                    <a:sym typeface="Arial"/>
                  </a:endParaRPr>
                </a:p>
              </p:txBody>
            </p:sp>
            <p:sp>
              <p:nvSpPr>
                <p:cNvPr id="1022" name="Google Shape;1022;p38"/>
                <p:cNvSpPr txBox="1"/>
                <p:nvPr/>
              </p:nvSpPr>
              <p:spPr>
                <a:xfrm>
                  <a:off x="1331117" y="4812572"/>
                  <a:ext cx="1204913"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Amazon Kinesis</a:t>
                  </a:r>
                  <a:endParaRPr sz="900">
                    <a:solidFill>
                      <a:srgbClr val="0043B2"/>
                    </a:solidFill>
                    <a:latin typeface="Arial"/>
                    <a:ea typeface="Arial"/>
                    <a:cs typeface="Arial"/>
                    <a:sym typeface="Arial"/>
                  </a:endParaRPr>
                </a:p>
              </p:txBody>
            </p:sp>
            <p:sp>
              <p:nvSpPr>
                <p:cNvPr id="1023" name="Google Shape;1023;p38"/>
                <p:cNvSpPr txBox="1"/>
                <p:nvPr/>
              </p:nvSpPr>
              <p:spPr>
                <a:xfrm>
                  <a:off x="2567615" y="4812572"/>
                  <a:ext cx="751221"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AWS IoT</a:t>
                  </a:r>
                  <a:endParaRPr sz="900">
                    <a:solidFill>
                      <a:srgbClr val="0043B2"/>
                    </a:solidFill>
                    <a:latin typeface="Arial"/>
                    <a:ea typeface="Arial"/>
                    <a:cs typeface="Arial"/>
                    <a:sym typeface="Arial"/>
                  </a:endParaRPr>
                </a:p>
              </p:txBody>
            </p:sp>
            <p:sp>
              <p:nvSpPr>
                <p:cNvPr id="1024" name="Google Shape;1024;p38"/>
                <p:cNvSpPr txBox="1"/>
                <p:nvPr/>
              </p:nvSpPr>
              <p:spPr>
                <a:xfrm>
                  <a:off x="4031175" y="3805048"/>
                  <a:ext cx="479631"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S3</a:t>
                  </a:r>
                  <a:endParaRPr sz="900">
                    <a:solidFill>
                      <a:srgbClr val="0043B2"/>
                    </a:solidFill>
                    <a:latin typeface="Arial"/>
                    <a:ea typeface="Arial"/>
                    <a:cs typeface="Arial"/>
                    <a:sym typeface="Arial"/>
                  </a:endParaRPr>
                </a:p>
              </p:txBody>
            </p:sp>
            <p:sp>
              <p:nvSpPr>
                <p:cNvPr id="1025" name="Google Shape;1025;p38"/>
                <p:cNvSpPr txBox="1"/>
                <p:nvPr/>
              </p:nvSpPr>
              <p:spPr>
                <a:xfrm>
                  <a:off x="4787903" y="3756978"/>
                  <a:ext cx="751221"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Amazon</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Glacier</a:t>
                  </a:r>
                  <a:endParaRPr sz="900">
                    <a:solidFill>
                      <a:srgbClr val="0043B2"/>
                    </a:solidFill>
                    <a:latin typeface="Arial"/>
                    <a:ea typeface="Arial"/>
                    <a:cs typeface="Arial"/>
                    <a:sym typeface="Arial"/>
                  </a:endParaRPr>
                </a:p>
              </p:txBody>
            </p:sp>
            <p:sp>
              <p:nvSpPr>
                <p:cNvPr id="1026" name="Google Shape;1026;p38"/>
                <p:cNvSpPr txBox="1"/>
                <p:nvPr/>
              </p:nvSpPr>
              <p:spPr>
                <a:xfrm>
                  <a:off x="3762452" y="4868708"/>
                  <a:ext cx="1017076"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Dynamo DB</a:t>
                  </a:r>
                  <a:endParaRPr sz="900">
                    <a:solidFill>
                      <a:srgbClr val="0043B2"/>
                    </a:solidFill>
                    <a:latin typeface="Arial"/>
                    <a:ea typeface="Arial"/>
                    <a:cs typeface="Arial"/>
                    <a:sym typeface="Arial"/>
                  </a:endParaRPr>
                </a:p>
              </p:txBody>
            </p:sp>
            <p:sp>
              <p:nvSpPr>
                <p:cNvPr id="1027" name="Google Shape;1027;p38"/>
                <p:cNvSpPr txBox="1"/>
                <p:nvPr/>
              </p:nvSpPr>
              <p:spPr>
                <a:xfrm>
                  <a:off x="4629018" y="4822097"/>
                  <a:ext cx="1085982"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Dịch vụ Elaticsearch của Amazon</a:t>
                  </a:r>
                  <a:endParaRPr sz="800">
                    <a:solidFill>
                      <a:srgbClr val="0043B2"/>
                    </a:solidFill>
                    <a:latin typeface="Arial"/>
                    <a:ea typeface="Arial"/>
                    <a:cs typeface="Arial"/>
                    <a:sym typeface="Arial"/>
                  </a:endParaRPr>
                </a:p>
              </p:txBody>
            </p:sp>
            <p:sp>
              <p:nvSpPr>
                <p:cNvPr id="1028" name="Google Shape;1028;p38"/>
                <p:cNvSpPr txBox="1"/>
                <p:nvPr/>
              </p:nvSpPr>
              <p:spPr>
                <a:xfrm>
                  <a:off x="6587704" y="3201831"/>
                  <a:ext cx="479631"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EMR</a:t>
                  </a:r>
                  <a:endParaRPr sz="900">
                    <a:solidFill>
                      <a:srgbClr val="0043B2"/>
                    </a:solidFill>
                    <a:latin typeface="Arial"/>
                    <a:ea typeface="Arial"/>
                    <a:cs typeface="Arial"/>
                    <a:sym typeface="Arial"/>
                  </a:endParaRPr>
                </a:p>
              </p:txBody>
            </p:sp>
            <p:sp>
              <p:nvSpPr>
                <p:cNvPr id="1029" name="Google Shape;1029;p38"/>
                <p:cNvSpPr txBox="1"/>
                <p:nvPr/>
              </p:nvSpPr>
              <p:spPr>
                <a:xfrm>
                  <a:off x="7091298" y="3192305"/>
                  <a:ext cx="1204913"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Amazon Athena</a:t>
                  </a:r>
                  <a:endParaRPr sz="900">
                    <a:solidFill>
                      <a:srgbClr val="0043B2"/>
                    </a:solidFill>
                    <a:latin typeface="Arial"/>
                    <a:ea typeface="Arial"/>
                    <a:cs typeface="Arial"/>
                    <a:sym typeface="Arial"/>
                  </a:endParaRPr>
                </a:p>
              </p:txBody>
            </p:sp>
            <p:sp>
              <p:nvSpPr>
                <p:cNvPr id="1030" name="Google Shape;1030;p38"/>
                <p:cNvSpPr txBox="1"/>
                <p:nvPr/>
              </p:nvSpPr>
              <p:spPr>
                <a:xfrm>
                  <a:off x="6464615" y="4016000"/>
                  <a:ext cx="725807"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Amazon</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Redshift</a:t>
                  </a:r>
                  <a:endParaRPr sz="900">
                    <a:solidFill>
                      <a:srgbClr val="0043B2"/>
                    </a:solidFill>
                    <a:latin typeface="Arial"/>
                    <a:ea typeface="Arial"/>
                    <a:cs typeface="Arial"/>
                    <a:sym typeface="Arial"/>
                  </a:endParaRPr>
                </a:p>
              </p:txBody>
            </p:sp>
            <p:sp>
              <p:nvSpPr>
                <p:cNvPr id="1031" name="Google Shape;1031;p38"/>
                <p:cNvSpPr txBox="1"/>
                <p:nvPr/>
              </p:nvSpPr>
              <p:spPr>
                <a:xfrm>
                  <a:off x="7412735" y="3987311"/>
                  <a:ext cx="725807"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Học máy Amazon</a:t>
                  </a:r>
                  <a:endParaRPr sz="800">
                    <a:solidFill>
                      <a:srgbClr val="0043B2"/>
                    </a:solidFill>
                    <a:latin typeface="Arial"/>
                    <a:ea typeface="Arial"/>
                    <a:cs typeface="Arial"/>
                    <a:sym typeface="Arial"/>
                  </a:endParaRPr>
                </a:p>
              </p:txBody>
            </p:sp>
            <p:sp>
              <p:nvSpPr>
                <p:cNvPr id="1032" name="Google Shape;1032;p38"/>
                <p:cNvSpPr txBox="1"/>
                <p:nvPr/>
              </p:nvSpPr>
              <p:spPr>
                <a:xfrm>
                  <a:off x="6634915" y="4947039"/>
                  <a:ext cx="479631"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EC2</a:t>
                  </a:r>
                  <a:endParaRPr sz="900">
                    <a:solidFill>
                      <a:srgbClr val="0043B2"/>
                    </a:solidFill>
                    <a:latin typeface="Arial"/>
                    <a:ea typeface="Arial"/>
                    <a:cs typeface="Arial"/>
                    <a:sym typeface="Arial"/>
                  </a:endParaRPr>
                </a:p>
              </p:txBody>
            </p:sp>
            <p:sp>
              <p:nvSpPr>
                <p:cNvPr id="1033" name="Google Shape;1033;p38"/>
                <p:cNvSpPr txBox="1"/>
                <p:nvPr/>
              </p:nvSpPr>
              <p:spPr>
                <a:xfrm>
                  <a:off x="7396825" y="4919600"/>
                  <a:ext cx="757626"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QuickSight</a:t>
                  </a:r>
                  <a:endParaRPr sz="900">
                    <a:solidFill>
                      <a:srgbClr val="0043B2"/>
                    </a:solidFill>
                    <a:latin typeface="Arial"/>
                    <a:ea typeface="Arial"/>
                    <a:cs typeface="Arial"/>
                    <a:sym typeface="Arial"/>
                  </a:endParaRPr>
                </a:p>
              </p:txBody>
            </p:sp>
            <p:sp>
              <p:nvSpPr>
                <p:cNvPr id="1034" name="Google Shape;1034;p38"/>
                <p:cNvSpPr txBox="1"/>
                <p:nvPr/>
              </p:nvSpPr>
              <p:spPr>
                <a:xfrm>
                  <a:off x="6967042" y="5696205"/>
                  <a:ext cx="757626"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Lambda</a:t>
                  </a:r>
                  <a:endParaRPr sz="900">
                    <a:solidFill>
                      <a:srgbClr val="0043B2"/>
                    </a:solidFill>
                    <a:latin typeface="Arial"/>
                    <a:ea typeface="Arial"/>
                    <a:cs typeface="Arial"/>
                    <a:sym typeface="Arial"/>
                  </a:endParaRPr>
                </a:p>
              </p:txBody>
            </p:sp>
            <p:sp>
              <p:nvSpPr>
                <p:cNvPr id="1035" name="Google Shape;1035;p38"/>
                <p:cNvSpPr txBox="1"/>
                <p:nvPr/>
              </p:nvSpPr>
              <p:spPr>
                <a:xfrm>
                  <a:off x="5768975" y="5849465"/>
                  <a:ext cx="1295631"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Đường ống dữ liệu AWS</a:t>
                  </a:r>
                  <a:endParaRPr sz="900">
                    <a:solidFill>
                      <a:srgbClr val="0043B2"/>
                    </a:solidFill>
                    <a:latin typeface="Arial"/>
                    <a:ea typeface="Arial"/>
                    <a:cs typeface="Arial"/>
                    <a:sym typeface="Arial"/>
                  </a:endParaRPr>
                </a:p>
              </p:txBody>
            </p:sp>
            <p:sp>
              <p:nvSpPr>
                <p:cNvPr id="1036" name="Google Shape;1036;p38"/>
                <p:cNvSpPr txBox="1"/>
                <p:nvPr/>
              </p:nvSpPr>
              <p:spPr>
                <a:xfrm>
                  <a:off x="2549998" y="5849465"/>
                  <a:ext cx="2040000" cy="369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Dịch vụ di chuyển cơ sở dữ liệu AWS</a:t>
                  </a:r>
                  <a:endParaRPr sz="900">
                    <a:solidFill>
                      <a:srgbClr val="0043B2"/>
                    </a:solidFill>
                    <a:latin typeface="Arial"/>
                    <a:ea typeface="Arial"/>
                    <a:cs typeface="Arial"/>
                    <a:sym typeface="Arial"/>
                  </a:endParaRPr>
                </a:p>
              </p:txBody>
            </p:sp>
            <p:sp>
              <p:nvSpPr>
                <p:cNvPr id="1037" name="Google Shape;1037;p38"/>
                <p:cNvSpPr txBox="1"/>
                <p:nvPr/>
              </p:nvSpPr>
              <p:spPr>
                <a:xfrm>
                  <a:off x="4690930" y="6032143"/>
                  <a:ext cx="751221"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Keo AWS</a:t>
                  </a:r>
                  <a:endParaRPr sz="900">
                    <a:solidFill>
                      <a:srgbClr val="0043B2"/>
                    </a:solidFill>
                    <a:latin typeface="Arial"/>
                    <a:ea typeface="Arial"/>
                    <a:cs typeface="Arial"/>
                    <a:sym typeface="Arial"/>
                  </a:endParaRPr>
                </a:p>
              </p:txBody>
            </p:sp>
          </p:grpSp>
        </p:grpSp>
        <p:grpSp>
          <p:nvGrpSpPr>
            <p:cNvPr id="1038" name="Google Shape;1038;p38"/>
            <p:cNvGrpSpPr/>
            <p:nvPr/>
          </p:nvGrpSpPr>
          <p:grpSpPr>
            <a:xfrm>
              <a:off x="1905000" y="2225040"/>
              <a:ext cx="5921090" cy="523220"/>
              <a:chOff x="1905000" y="2209800"/>
              <a:chExt cx="5921090" cy="523220"/>
            </a:xfrm>
          </p:grpSpPr>
          <p:sp>
            <p:nvSpPr>
              <p:cNvPr id="1039" name="Google Shape;1039;p38"/>
              <p:cNvSpPr txBox="1"/>
              <p:nvPr/>
            </p:nvSpPr>
            <p:spPr>
              <a:xfrm>
                <a:off x="1905000" y="2209800"/>
                <a:ext cx="876300"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Thu thập</a:t>
                </a:r>
                <a:endParaRPr sz="1400">
                  <a:solidFill>
                    <a:srgbClr val="0043B2"/>
                  </a:solidFill>
                  <a:latin typeface="Arial"/>
                  <a:ea typeface="Arial"/>
                  <a:cs typeface="Arial"/>
                  <a:sym typeface="Arial"/>
                </a:endParaRPr>
              </a:p>
            </p:txBody>
          </p:sp>
          <p:sp>
            <p:nvSpPr>
              <p:cNvPr id="1040" name="Google Shape;1040;p38"/>
              <p:cNvSpPr txBox="1"/>
              <p:nvPr/>
            </p:nvSpPr>
            <p:spPr>
              <a:xfrm>
                <a:off x="4305300" y="2209800"/>
                <a:ext cx="876300"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Lưu trữ</a:t>
                </a:r>
                <a:endParaRPr sz="1400">
                  <a:solidFill>
                    <a:srgbClr val="0043B2"/>
                  </a:solidFill>
                  <a:latin typeface="Arial"/>
                  <a:ea typeface="Arial"/>
                  <a:cs typeface="Arial"/>
                  <a:sym typeface="Arial"/>
                </a:endParaRPr>
              </a:p>
            </p:txBody>
          </p:sp>
          <p:sp>
            <p:nvSpPr>
              <p:cNvPr id="1041" name="Google Shape;1041;p38"/>
              <p:cNvSpPr txBox="1"/>
              <p:nvPr/>
            </p:nvSpPr>
            <p:spPr>
              <a:xfrm>
                <a:off x="6827520" y="2209800"/>
                <a:ext cx="998570"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Phân tích</a:t>
                </a:r>
                <a:endParaRPr sz="1400">
                  <a:solidFill>
                    <a:srgbClr val="0043B2"/>
                  </a:solidFill>
                  <a:latin typeface="Arial"/>
                  <a:ea typeface="Arial"/>
                  <a:cs typeface="Arial"/>
                  <a:sym typeface="Arial"/>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39"/>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Big Data trên Đám mây công cộng </a:t>
            </a:r>
            <a:endParaRPr/>
          </a:p>
        </p:txBody>
      </p:sp>
      <p:sp>
        <p:nvSpPr>
          <p:cNvPr id="1048" name="Google Shape;1048;p3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Big Data trên Amazon AWS</a:t>
            </a:r>
            <a:endParaRPr/>
          </a:p>
        </p:txBody>
      </p:sp>
      <p:sp>
        <p:nvSpPr>
          <p:cNvPr id="1049" name="Google Shape;1049;p3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1050" name="Google Shape;1050;p3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Phân tích Big Data theo yêu cầu</a:t>
            </a:r>
            <a:endParaRPr/>
          </a:p>
        </p:txBody>
      </p:sp>
      <p:grpSp>
        <p:nvGrpSpPr>
          <p:cNvPr id="1051" name="Google Shape;1051;p39"/>
          <p:cNvGrpSpPr/>
          <p:nvPr/>
        </p:nvGrpSpPr>
        <p:grpSpPr>
          <a:xfrm>
            <a:off x="839076" y="3139676"/>
            <a:ext cx="7924184" cy="2875169"/>
            <a:chOff x="642755" y="3026694"/>
            <a:chExt cx="7924184" cy="2875169"/>
          </a:xfrm>
        </p:grpSpPr>
        <p:pic>
          <p:nvPicPr>
            <p:cNvPr id="1052" name="Google Shape;1052;p39"/>
            <p:cNvPicPr preferRelativeResize="0"/>
            <p:nvPr/>
          </p:nvPicPr>
          <p:blipFill rotWithShape="1">
            <a:blip r:embed="rId3">
              <a:alphaModFix/>
            </a:blip>
            <a:srcRect b="0" l="0" r="0" t="0"/>
            <a:stretch/>
          </p:blipFill>
          <p:spPr>
            <a:xfrm>
              <a:off x="642754" y="3026694"/>
              <a:ext cx="7873294" cy="2679948"/>
            </a:xfrm>
            <a:prstGeom prst="rect">
              <a:avLst/>
            </a:prstGeom>
            <a:noFill/>
            <a:ln>
              <a:noFill/>
            </a:ln>
          </p:spPr>
        </p:pic>
        <p:sp>
          <p:nvSpPr>
            <p:cNvPr id="1053" name="Google Shape;1053;p39"/>
            <p:cNvSpPr txBox="1"/>
            <p:nvPr/>
          </p:nvSpPr>
          <p:spPr>
            <a:xfrm>
              <a:off x="897997" y="4031197"/>
              <a:ext cx="1642003"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Dữ liệu đơn đặt hàng, hàng tồn kho và xu hướng từ nhiều địa điểm trực tuyến và thực tế</a:t>
              </a:r>
              <a:endParaRPr sz="900">
                <a:solidFill>
                  <a:srgbClr val="0043B2"/>
                </a:solidFill>
                <a:latin typeface="Arial"/>
                <a:ea typeface="Arial"/>
                <a:cs typeface="Arial"/>
                <a:sym typeface="Arial"/>
              </a:endParaRPr>
            </a:p>
          </p:txBody>
        </p:sp>
        <p:sp>
          <p:nvSpPr>
            <p:cNvPr id="1054" name="Google Shape;1054;p39"/>
            <p:cNvSpPr txBox="1"/>
            <p:nvPr/>
          </p:nvSpPr>
          <p:spPr>
            <a:xfrm>
              <a:off x="2540000" y="4031197"/>
              <a:ext cx="1019703" cy="5078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Dữ liệu được tải lên S3 để dàn dựng</a:t>
              </a:r>
              <a:endParaRPr sz="900">
                <a:solidFill>
                  <a:srgbClr val="0043B2"/>
                </a:solidFill>
                <a:latin typeface="Arial"/>
                <a:ea typeface="Arial"/>
                <a:cs typeface="Arial"/>
                <a:sym typeface="Arial"/>
              </a:endParaRPr>
            </a:p>
          </p:txBody>
        </p:sp>
        <p:sp>
          <p:nvSpPr>
            <p:cNvPr id="1055" name="Google Shape;1055;p39"/>
            <p:cNvSpPr txBox="1"/>
            <p:nvPr/>
          </p:nvSpPr>
          <p:spPr>
            <a:xfrm>
              <a:off x="3783895" y="4031197"/>
              <a:ext cx="1591018"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Amazon EMR với các phiên bản spot được dùng để sắp xếp, tổng hợp và nối các bộ dữ liệu</a:t>
              </a:r>
              <a:endParaRPr sz="900">
                <a:solidFill>
                  <a:srgbClr val="0043B2"/>
                </a:solidFill>
                <a:latin typeface="Arial"/>
                <a:ea typeface="Arial"/>
                <a:cs typeface="Arial"/>
                <a:sym typeface="Arial"/>
              </a:endParaRPr>
            </a:p>
          </p:txBody>
        </p:sp>
        <p:sp>
          <p:nvSpPr>
            <p:cNvPr id="1056" name="Google Shape;1056;p39"/>
            <p:cNvSpPr txBox="1"/>
            <p:nvPr/>
          </p:nvSpPr>
          <p:spPr>
            <a:xfrm>
              <a:off x="5492425" y="4031197"/>
              <a:ext cx="1384326" cy="5078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Dữ liệu đã xử lý được tải vào Amazon Redshift</a:t>
              </a:r>
              <a:endParaRPr sz="900">
                <a:solidFill>
                  <a:srgbClr val="0043B2"/>
                </a:solidFill>
                <a:latin typeface="Arial"/>
                <a:ea typeface="Arial"/>
                <a:cs typeface="Arial"/>
                <a:sym typeface="Arial"/>
              </a:endParaRPr>
            </a:p>
          </p:txBody>
        </p:sp>
        <p:sp>
          <p:nvSpPr>
            <p:cNvPr id="1057" name="Google Shape;1057;p39"/>
            <p:cNvSpPr txBox="1"/>
            <p:nvPr/>
          </p:nvSpPr>
          <p:spPr>
            <a:xfrm>
              <a:off x="7047603" y="4031197"/>
              <a:ext cx="1443935" cy="5078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Báo cáo, ứng dụng kinh doanh và kinh doanh thông minh</a:t>
              </a:r>
              <a:endParaRPr sz="900">
                <a:solidFill>
                  <a:srgbClr val="0043B2"/>
                </a:solidFill>
                <a:latin typeface="Arial"/>
                <a:ea typeface="Arial"/>
                <a:cs typeface="Arial"/>
                <a:sym typeface="Arial"/>
              </a:endParaRPr>
            </a:p>
          </p:txBody>
        </p:sp>
        <p:grpSp>
          <p:nvGrpSpPr>
            <p:cNvPr id="1058" name="Google Shape;1058;p39"/>
            <p:cNvGrpSpPr/>
            <p:nvPr/>
          </p:nvGrpSpPr>
          <p:grpSpPr>
            <a:xfrm>
              <a:off x="1985008" y="3482198"/>
              <a:ext cx="751200" cy="277002"/>
              <a:chOff x="1985008" y="3482198"/>
              <a:chExt cx="751200" cy="277002"/>
            </a:xfrm>
          </p:grpSpPr>
          <p:sp>
            <p:nvSpPr>
              <p:cNvPr id="1059" name="Google Shape;1059;p39"/>
              <p:cNvSpPr/>
              <p:nvPr/>
            </p:nvSpPr>
            <p:spPr>
              <a:xfrm>
                <a:off x="2070100" y="3667125"/>
                <a:ext cx="581025" cy="920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60" name="Google Shape;1060;p39"/>
              <p:cNvSpPr txBox="1"/>
              <p:nvPr/>
            </p:nvSpPr>
            <p:spPr>
              <a:xfrm>
                <a:off x="1985008" y="3482198"/>
                <a:ext cx="751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
                    <a:solidFill>
                      <a:srgbClr val="0043B2"/>
                    </a:solidFill>
                    <a:latin typeface="Arial"/>
                    <a:ea typeface="Arial"/>
                    <a:cs typeface="Arial"/>
                    <a:sym typeface="Arial"/>
                  </a:rPr>
                  <a:t>CẬP NHẬT BATCH</a:t>
                </a:r>
                <a:endParaRPr sz="600">
                  <a:solidFill>
                    <a:srgbClr val="0043B2"/>
                  </a:solidFill>
                  <a:latin typeface="Arial"/>
                  <a:ea typeface="Arial"/>
                  <a:cs typeface="Arial"/>
                  <a:sym typeface="Arial"/>
                </a:endParaRPr>
              </a:p>
            </p:txBody>
          </p:sp>
        </p:grpSp>
        <p:grpSp>
          <p:nvGrpSpPr>
            <p:cNvPr id="1061" name="Google Shape;1061;p39"/>
            <p:cNvGrpSpPr/>
            <p:nvPr/>
          </p:nvGrpSpPr>
          <p:grpSpPr>
            <a:xfrm>
              <a:off x="2849561" y="5255532"/>
              <a:ext cx="5717377" cy="646331"/>
              <a:chOff x="2849561" y="5255532"/>
              <a:chExt cx="5717377" cy="646331"/>
            </a:xfrm>
          </p:grpSpPr>
          <p:sp>
            <p:nvSpPr>
              <p:cNvPr id="1062" name="Google Shape;1062;p39"/>
              <p:cNvSpPr txBox="1"/>
              <p:nvPr/>
            </p:nvSpPr>
            <p:spPr>
              <a:xfrm>
                <a:off x="2849561" y="5255532"/>
                <a:ext cx="2160588"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Dữ liệu thời gian thực được tải và xử lý bằng Amazon Kinesis Streams</a:t>
                </a:r>
                <a:endParaRPr sz="900">
                  <a:solidFill>
                    <a:srgbClr val="0043B2"/>
                  </a:solidFill>
                  <a:latin typeface="Arial"/>
                  <a:ea typeface="Arial"/>
                  <a:cs typeface="Arial"/>
                  <a:sym typeface="Arial"/>
                </a:endParaRPr>
              </a:p>
            </p:txBody>
          </p:sp>
          <p:sp>
            <p:nvSpPr>
              <p:cNvPr id="1063" name="Google Shape;1063;p39"/>
              <p:cNvSpPr txBox="1"/>
              <p:nvPr/>
            </p:nvSpPr>
            <p:spPr>
              <a:xfrm>
                <a:off x="5374913" y="5255532"/>
                <a:ext cx="1345510" cy="5078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Dữ liệu thời gian thực là đã tải lên DynamoDB</a:t>
                </a:r>
                <a:endParaRPr sz="900">
                  <a:solidFill>
                    <a:srgbClr val="0043B2"/>
                  </a:solidFill>
                  <a:latin typeface="Arial"/>
                  <a:ea typeface="Arial"/>
                  <a:cs typeface="Arial"/>
                  <a:sym typeface="Arial"/>
                </a:endParaRPr>
              </a:p>
            </p:txBody>
          </p:sp>
          <p:sp>
            <p:nvSpPr>
              <p:cNvPr id="1064" name="Google Shape;1064;p39"/>
              <p:cNvSpPr txBox="1"/>
              <p:nvPr/>
            </p:nvSpPr>
            <p:spPr>
              <a:xfrm>
                <a:off x="6782225" y="5255532"/>
                <a:ext cx="1784713"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Thông tin cập nhật ngay lập tức có sẵn trực tuyến cho người dùng doanh nghiệp và khách hàng</a:t>
                </a:r>
                <a:endParaRPr sz="900">
                  <a:solidFill>
                    <a:srgbClr val="0043B2"/>
                  </a:solidFill>
                  <a:latin typeface="Arial"/>
                  <a:ea typeface="Arial"/>
                  <a:cs typeface="Arial"/>
                  <a:sym typeface="Arial"/>
                </a:endParaRPr>
              </a:p>
            </p:txBody>
          </p:sp>
        </p:grpSp>
        <p:grpSp>
          <p:nvGrpSpPr>
            <p:cNvPr id="1065" name="Google Shape;1065;p39"/>
            <p:cNvGrpSpPr/>
            <p:nvPr/>
          </p:nvGrpSpPr>
          <p:grpSpPr>
            <a:xfrm>
              <a:off x="1933417" y="4822346"/>
              <a:ext cx="1007586" cy="276999"/>
              <a:chOff x="1933417" y="4822346"/>
              <a:chExt cx="1007586" cy="276999"/>
            </a:xfrm>
          </p:grpSpPr>
          <p:sp>
            <p:nvSpPr>
              <p:cNvPr id="1066" name="Google Shape;1066;p39"/>
              <p:cNvSpPr/>
              <p:nvPr/>
            </p:nvSpPr>
            <p:spPr>
              <a:xfrm>
                <a:off x="2012156" y="4867275"/>
                <a:ext cx="921544" cy="952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67" name="Google Shape;1067;p39"/>
              <p:cNvSpPr txBox="1"/>
              <p:nvPr/>
            </p:nvSpPr>
            <p:spPr>
              <a:xfrm>
                <a:off x="1933417" y="4822346"/>
                <a:ext cx="1007586"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
                    <a:solidFill>
                      <a:srgbClr val="0043B2"/>
                    </a:solidFill>
                    <a:latin typeface="Arial"/>
                    <a:ea typeface="Arial"/>
                    <a:cs typeface="Arial"/>
                    <a:sym typeface="Arial"/>
                  </a:rPr>
                  <a:t>STREAMING THỜI GIAN THỰC</a:t>
                </a:r>
                <a:endParaRPr sz="600">
                  <a:solidFill>
                    <a:srgbClr val="0043B2"/>
                  </a:solidFill>
                  <a:latin typeface="Arial"/>
                  <a:ea typeface="Arial"/>
                  <a:cs typeface="Arial"/>
                  <a:sym typeface="Arial"/>
                </a:endParaRPr>
              </a:p>
            </p:txBody>
          </p:sp>
        </p:grpSp>
      </p:grpSp>
      <p:sp>
        <p:nvSpPr>
          <p:cNvPr id="1068" name="Google Shape;1068;p3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bán cấu trúc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4"/>
          <p:cNvSpPr txBox="1"/>
          <p:nvPr>
            <p:ph idx="1" type="body"/>
          </p:nvPr>
        </p:nvSpPr>
        <p:spPr>
          <a:xfrm>
            <a:off x="985322" y="2764034"/>
            <a:ext cx="7339527" cy="132993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400"/>
              <a:buNone/>
            </a:pPr>
            <a:r>
              <a:rPr lang="en-US" sz="4400">
                <a:solidFill>
                  <a:schemeClr val="dk1"/>
                </a:solidFill>
              </a:rPr>
              <a:t>Xử lý Big Data</a:t>
            </a:r>
            <a:endParaRPr/>
          </a:p>
        </p:txBody>
      </p:sp>
      <p:sp>
        <p:nvSpPr>
          <p:cNvPr id="96" name="Google Shape;96;p4"/>
          <p:cNvSpPr txBox="1"/>
          <p:nvPr>
            <p:ph idx="2" type="body"/>
          </p:nvPr>
        </p:nvSpPr>
        <p:spPr>
          <a:xfrm>
            <a:off x="985322" y="2213818"/>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1.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40"/>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Big Data trên Đám mây công cộng </a:t>
            </a:r>
            <a:endParaRPr/>
          </a:p>
        </p:txBody>
      </p:sp>
      <p:sp>
        <p:nvSpPr>
          <p:cNvPr id="1075" name="Google Shape;1075;p4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Big Data trên Amazon AWS</a:t>
            </a:r>
            <a:endParaRPr/>
          </a:p>
        </p:txBody>
      </p:sp>
      <p:sp>
        <p:nvSpPr>
          <p:cNvPr id="1076" name="Google Shape;1076;p4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1077" name="Google Shape;1077;p4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Phân tích luồng nhấp chuột</a:t>
            </a:r>
            <a:endParaRPr/>
          </a:p>
        </p:txBody>
      </p:sp>
      <p:grpSp>
        <p:nvGrpSpPr>
          <p:cNvPr id="1078" name="Google Shape;1078;p40"/>
          <p:cNvGrpSpPr/>
          <p:nvPr/>
        </p:nvGrpSpPr>
        <p:grpSpPr>
          <a:xfrm>
            <a:off x="588553" y="3197660"/>
            <a:ext cx="8922394" cy="2101556"/>
            <a:chOff x="423219" y="3232725"/>
            <a:chExt cx="8922394" cy="2101556"/>
          </a:xfrm>
        </p:grpSpPr>
        <p:pic>
          <p:nvPicPr>
            <p:cNvPr id="1079" name="Google Shape;1079;p40"/>
            <p:cNvPicPr preferRelativeResize="0"/>
            <p:nvPr/>
          </p:nvPicPr>
          <p:blipFill rotWithShape="1">
            <a:blip r:embed="rId3">
              <a:alphaModFix/>
            </a:blip>
            <a:srcRect b="0" l="0" r="0" t="0"/>
            <a:stretch/>
          </p:blipFill>
          <p:spPr>
            <a:xfrm>
              <a:off x="423219" y="3232725"/>
              <a:ext cx="8922394" cy="2101556"/>
            </a:xfrm>
            <a:prstGeom prst="rect">
              <a:avLst/>
            </a:prstGeom>
            <a:noFill/>
            <a:ln>
              <a:noFill/>
            </a:ln>
          </p:spPr>
        </p:pic>
        <p:grpSp>
          <p:nvGrpSpPr>
            <p:cNvPr id="1080" name="Google Shape;1080;p40"/>
            <p:cNvGrpSpPr/>
            <p:nvPr/>
          </p:nvGrpSpPr>
          <p:grpSpPr>
            <a:xfrm>
              <a:off x="449612" y="4592213"/>
              <a:ext cx="8582202" cy="507831"/>
              <a:chOff x="449612" y="4592213"/>
              <a:chExt cx="8582202" cy="507831"/>
            </a:xfrm>
          </p:grpSpPr>
          <p:sp>
            <p:nvSpPr>
              <p:cNvPr id="1081" name="Google Shape;1081;p40"/>
              <p:cNvSpPr txBox="1"/>
              <p:nvPr/>
            </p:nvSpPr>
            <p:spPr>
              <a:xfrm>
                <a:off x="449612" y="4592213"/>
                <a:ext cx="1642003"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Gửi dữ liệu luồng nhấp chuột tới Kinesis Streams</a:t>
                </a:r>
                <a:endParaRPr sz="900">
                  <a:solidFill>
                    <a:srgbClr val="0043B2"/>
                  </a:solidFill>
                  <a:latin typeface="Arial"/>
                  <a:ea typeface="Arial"/>
                  <a:cs typeface="Arial"/>
                  <a:sym typeface="Arial"/>
                </a:endParaRPr>
              </a:p>
            </p:txBody>
          </p:sp>
          <p:sp>
            <p:nvSpPr>
              <p:cNvPr id="1082" name="Google Shape;1082;p40"/>
              <p:cNvSpPr txBox="1"/>
              <p:nvPr/>
            </p:nvSpPr>
            <p:spPr>
              <a:xfrm>
                <a:off x="2569609" y="4592213"/>
                <a:ext cx="1642003" cy="5078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Kinesis Streams lưu trữ và hiển thị dữ liệu luồng nhấp chuột để xử lý</a:t>
                </a:r>
                <a:endParaRPr sz="900">
                  <a:solidFill>
                    <a:srgbClr val="0043B2"/>
                  </a:solidFill>
                  <a:latin typeface="Arial"/>
                  <a:ea typeface="Arial"/>
                  <a:cs typeface="Arial"/>
                  <a:sym typeface="Arial"/>
                </a:endParaRPr>
              </a:p>
            </p:txBody>
          </p:sp>
          <p:sp>
            <p:nvSpPr>
              <p:cNvPr id="1083" name="Google Shape;1083;p40"/>
              <p:cNvSpPr txBox="1"/>
              <p:nvPr/>
            </p:nvSpPr>
            <p:spPr>
              <a:xfrm>
                <a:off x="4637293" y="4592213"/>
                <a:ext cx="2106407" cy="5078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Ứng dụng tùy chỉnh được xây dựng trên Thư viện khách kinesis đưa ra các đề xuất nội dung theo thời gian thực</a:t>
                </a:r>
                <a:endParaRPr sz="900">
                  <a:solidFill>
                    <a:srgbClr val="0043B2"/>
                  </a:solidFill>
                  <a:latin typeface="Arial"/>
                  <a:ea typeface="Arial"/>
                  <a:cs typeface="Arial"/>
                  <a:sym typeface="Arial"/>
                </a:endParaRPr>
              </a:p>
            </p:txBody>
          </p:sp>
          <p:sp>
            <p:nvSpPr>
              <p:cNvPr id="1084" name="Google Shape;1084;p40"/>
              <p:cNvSpPr txBox="1"/>
              <p:nvPr/>
            </p:nvSpPr>
            <p:spPr>
              <a:xfrm>
                <a:off x="7389811" y="4592213"/>
                <a:ext cx="1642003"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Người đọc thấy các đề xuất nội dung được cá nhân hóa</a:t>
                </a:r>
                <a:endParaRPr sz="900">
                  <a:solidFill>
                    <a:srgbClr val="0043B2"/>
                  </a:solidFill>
                  <a:latin typeface="Arial"/>
                  <a:ea typeface="Arial"/>
                  <a:cs typeface="Arial"/>
                  <a:sym typeface="Arial"/>
                </a:endParaRPr>
              </a:p>
            </p:txBody>
          </p:sp>
        </p:grpSp>
        <p:sp>
          <p:nvSpPr>
            <p:cNvPr id="1085" name="Google Shape;1085;p40"/>
            <p:cNvSpPr txBox="1"/>
            <p:nvPr/>
          </p:nvSpPr>
          <p:spPr>
            <a:xfrm>
              <a:off x="3015008" y="4175781"/>
              <a:ext cx="751204" cy="21544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STREAMS</a:t>
              </a:r>
              <a:endParaRPr sz="800">
                <a:solidFill>
                  <a:srgbClr val="0043B2"/>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41"/>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Big Data trên Đám mây công cộng </a:t>
            </a:r>
            <a:endParaRPr/>
          </a:p>
        </p:txBody>
      </p:sp>
      <p:sp>
        <p:nvSpPr>
          <p:cNvPr id="1092" name="Google Shape;1092;p4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Big Data trên Amazon AWS</a:t>
            </a:r>
            <a:endParaRPr/>
          </a:p>
        </p:txBody>
      </p:sp>
      <p:sp>
        <p:nvSpPr>
          <p:cNvPr id="1093" name="Google Shape;1093;p4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1094" name="Google Shape;1094;p4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Trích xuất, chuyển đổi và tải theo hướng sự kiện</a:t>
            </a:r>
            <a:endParaRPr/>
          </a:p>
        </p:txBody>
      </p:sp>
      <p:grpSp>
        <p:nvGrpSpPr>
          <p:cNvPr id="1095" name="Google Shape;1095;p41"/>
          <p:cNvGrpSpPr/>
          <p:nvPr/>
        </p:nvGrpSpPr>
        <p:grpSpPr>
          <a:xfrm>
            <a:off x="911864" y="3245036"/>
            <a:ext cx="8068778" cy="2267260"/>
            <a:chOff x="911864" y="3245036"/>
            <a:chExt cx="8068778" cy="2267260"/>
          </a:xfrm>
        </p:grpSpPr>
        <p:pic>
          <p:nvPicPr>
            <p:cNvPr id="1096" name="Google Shape;1096;p41"/>
            <p:cNvPicPr preferRelativeResize="0"/>
            <p:nvPr/>
          </p:nvPicPr>
          <p:blipFill rotWithShape="1">
            <a:blip r:embed="rId3">
              <a:alphaModFix/>
            </a:blip>
            <a:srcRect b="0" l="0" r="0" t="0"/>
            <a:stretch/>
          </p:blipFill>
          <p:spPr>
            <a:xfrm>
              <a:off x="911864" y="3245036"/>
              <a:ext cx="8068778" cy="2267260"/>
            </a:xfrm>
            <a:prstGeom prst="rect">
              <a:avLst/>
            </a:prstGeom>
            <a:noFill/>
            <a:ln>
              <a:noFill/>
            </a:ln>
          </p:spPr>
        </p:pic>
        <p:grpSp>
          <p:nvGrpSpPr>
            <p:cNvPr id="1097" name="Google Shape;1097;p41"/>
            <p:cNvGrpSpPr/>
            <p:nvPr/>
          </p:nvGrpSpPr>
          <p:grpSpPr>
            <a:xfrm>
              <a:off x="1086433" y="3417941"/>
              <a:ext cx="7790987" cy="2030150"/>
              <a:chOff x="1086433" y="3417941"/>
              <a:chExt cx="7790987" cy="2030150"/>
            </a:xfrm>
          </p:grpSpPr>
          <p:sp>
            <p:nvSpPr>
              <p:cNvPr id="1098" name="Google Shape;1098;p41"/>
              <p:cNvSpPr txBox="1"/>
              <p:nvPr/>
            </p:nvSpPr>
            <p:spPr>
              <a:xfrm>
                <a:off x="1086433" y="4940260"/>
                <a:ext cx="932867" cy="5078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Đơn đặt hàng trực tuyến được đặt</a:t>
                </a:r>
                <a:endParaRPr sz="900">
                  <a:solidFill>
                    <a:srgbClr val="0043B2"/>
                  </a:solidFill>
                  <a:latin typeface="Arial"/>
                  <a:ea typeface="Arial"/>
                  <a:cs typeface="Arial"/>
                  <a:sym typeface="Arial"/>
                </a:endParaRPr>
              </a:p>
            </p:txBody>
          </p:sp>
          <p:sp>
            <p:nvSpPr>
              <p:cNvPr id="1099" name="Google Shape;1099;p41"/>
              <p:cNvSpPr txBox="1"/>
              <p:nvPr/>
            </p:nvSpPr>
            <p:spPr>
              <a:xfrm>
                <a:off x="2244669" y="4940260"/>
                <a:ext cx="1504367" cy="5078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Dữ liệu đặt hàng được lưu trữ trong cơ sở dữ liệu hoạt động</a:t>
                </a:r>
                <a:endParaRPr sz="900">
                  <a:solidFill>
                    <a:srgbClr val="0043B2"/>
                  </a:solidFill>
                  <a:latin typeface="Arial"/>
                  <a:ea typeface="Arial"/>
                  <a:cs typeface="Arial"/>
                  <a:sym typeface="Arial"/>
                </a:endParaRPr>
              </a:p>
            </p:txBody>
          </p:sp>
          <p:sp>
            <p:nvSpPr>
              <p:cNvPr id="1100" name="Google Shape;1100;p41"/>
              <p:cNvSpPr txBox="1"/>
              <p:nvPr/>
            </p:nvSpPr>
            <p:spPr>
              <a:xfrm>
                <a:off x="4770381" y="4940260"/>
                <a:ext cx="2163819"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Lambda chạy mã chuyển đổi dữ liệu và tải kết quả vào kho dữ liệu</a:t>
                </a:r>
                <a:endParaRPr sz="900">
                  <a:solidFill>
                    <a:srgbClr val="0043B2"/>
                  </a:solidFill>
                  <a:latin typeface="Arial"/>
                  <a:ea typeface="Arial"/>
                  <a:cs typeface="Arial"/>
                  <a:sym typeface="Arial"/>
                </a:endParaRPr>
              </a:p>
            </p:txBody>
          </p:sp>
          <p:sp>
            <p:nvSpPr>
              <p:cNvPr id="1101" name="Google Shape;1101;p41"/>
              <p:cNvSpPr txBox="1"/>
              <p:nvPr/>
            </p:nvSpPr>
            <p:spPr>
              <a:xfrm>
                <a:off x="7247467" y="4901110"/>
                <a:ext cx="1629953"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Phân tích được tạo từ </a:t>
                </a:r>
                <a:endParaRPr sz="900">
                  <a:solidFill>
                    <a:srgbClr val="0043B2"/>
                  </a:solidFill>
                  <a:latin typeface="Arial"/>
                  <a:ea typeface="Arial"/>
                  <a:cs typeface="Arial"/>
                  <a:sym typeface="Arial"/>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dữ liệu</a:t>
                </a:r>
                <a:endParaRPr sz="900">
                  <a:solidFill>
                    <a:srgbClr val="0043B2"/>
                  </a:solidFill>
                  <a:latin typeface="Arial"/>
                  <a:ea typeface="Arial"/>
                  <a:cs typeface="Arial"/>
                  <a:sym typeface="Arial"/>
                </a:endParaRPr>
              </a:p>
            </p:txBody>
          </p:sp>
          <p:grpSp>
            <p:nvGrpSpPr>
              <p:cNvPr id="1102" name="Google Shape;1102;p41"/>
              <p:cNvGrpSpPr/>
              <p:nvPr/>
            </p:nvGrpSpPr>
            <p:grpSpPr>
              <a:xfrm>
                <a:off x="2487556" y="4660280"/>
                <a:ext cx="4554995" cy="230832"/>
                <a:chOff x="2487556" y="4634880"/>
                <a:chExt cx="4554995" cy="230832"/>
              </a:xfrm>
            </p:grpSpPr>
            <p:sp>
              <p:nvSpPr>
                <p:cNvPr id="1103" name="Google Shape;1103;p41"/>
                <p:cNvSpPr txBox="1"/>
                <p:nvPr/>
              </p:nvSpPr>
              <p:spPr>
                <a:xfrm>
                  <a:off x="2487556" y="4634880"/>
                  <a:ext cx="932867"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DyanamoDB</a:t>
                  </a:r>
                  <a:endParaRPr sz="900">
                    <a:solidFill>
                      <a:srgbClr val="0043B2"/>
                    </a:solidFill>
                    <a:latin typeface="Arial"/>
                    <a:ea typeface="Arial"/>
                    <a:cs typeface="Arial"/>
                    <a:sym typeface="Arial"/>
                  </a:endParaRPr>
                </a:p>
              </p:txBody>
            </p:sp>
            <p:sp>
              <p:nvSpPr>
                <p:cNvPr id="1104" name="Google Shape;1104;p41"/>
                <p:cNvSpPr txBox="1"/>
                <p:nvPr/>
              </p:nvSpPr>
              <p:spPr>
                <a:xfrm>
                  <a:off x="4598456" y="4634880"/>
                  <a:ext cx="932867"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Lambda</a:t>
                  </a:r>
                  <a:endParaRPr sz="900">
                    <a:solidFill>
                      <a:srgbClr val="0043B2"/>
                    </a:solidFill>
                    <a:latin typeface="Arial"/>
                    <a:ea typeface="Arial"/>
                    <a:cs typeface="Arial"/>
                    <a:sym typeface="Arial"/>
                  </a:endParaRPr>
                </a:p>
              </p:txBody>
            </p:sp>
            <p:sp>
              <p:nvSpPr>
                <p:cNvPr id="1105" name="Google Shape;1105;p41"/>
                <p:cNvSpPr txBox="1"/>
                <p:nvPr/>
              </p:nvSpPr>
              <p:spPr>
                <a:xfrm>
                  <a:off x="6109684" y="4634880"/>
                  <a:ext cx="932867"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Redshift</a:t>
                  </a:r>
                  <a:endParaRPr sz="900">
                    <a:solidFill>
                      <a:srgbClr val="0043B2"/>
                    </a:solidFill>
                    <a:latin typeface="Arial"/>
                    <a:ea typeface="Arial"/>
                    <a:cs typeface="Arial"/>
                    <a:sym typeface="Arial"/>
                  </a:endParaRPr>
                </a:p>
              </p:txBody>
            </p:sp>
          </p:grpSp>
          <p:sp>
            <p:nvSpPr>
              <p:cNvPr id="1106" name="Google Shape;1106;p41"/>
              <p:cNvSpPr txBox="1"/>
              <p:nvPr/>
            </p:nvSpPr>
            <p:spPr>
              <a:xfrm>
                <a:off x="3534723" y="3821678"/>
                <a:ext cx="907103"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Lambda được kích hoạt</a:t>
                </a:r>
                <a:endParaRPr sz="900">
                  <a:solidFill>
                    <a:srgbClr val="0043B2"/>
                  </a:solidFill>
                  <a:latin typeface="Arial"/>
                  <a:ea typeface="Arial"/>
                  <a:cs typeface="Arial"/>
                  <a:sym typeface="Arial"/>
                </a:endParaRPr>
              </a:p>
            </p:txBody>
          </p:sp>
          <p:sp>
            <p:nvSpPr>
              <p:cNvPr id="1107" name="Google Shape;1107;p41"/>
              <p:cNvSpPr txBox="1"/>
              <p:nvPr/>
            </p:nvSpPr>
            <p:spPr>
              <a:xfrm>
                <a:off x="3878361" y="3417941"/>
                <a:ext cx="2074763"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Ví dụ: Kho dữ liệu bán lẻ ETL</a:t>
                </a:r>
                <a:endParaRPr sz="900">
                  <a:solidFill>
                    <a:srgbClr val="0043B2"/>
                  </a:solidFill>
                  <a:latin typeface="Arial"/>
                  <a:ea typeface="Arial"/>
                  <a:cs typeface="Arial"/>
                  <a:sym typeface="Arial"/>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43"/>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Big Data trên Đám mây công cộng </a:t>
            </a:r>
            <a:endParaRPr/>
          </a:p>
        </p:txBody>
      </p:sp>
      <p:sp>
        <p:nvSpPr>
          <p:cNvPr id="1114" name="Google Shape;1114;p4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Big Data trên Microsoft Azure</a:t>
            </a:r>
            <a:endParaRPr/>
          </a:p>
        </p:txBody>
      </p:sp>
      <p:sp>
        <p:nvSpPr>
          <p:cNvPr id="1115" name="Google Shape;1115;p4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1116" name="Google Shape;1116;p4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Tiền xử lý và Phân tích dữ liệu</a:t>
            </a:r>
            <a:endParaRPr/>
          </a:p>
        </p:txBody>
      </p:sp>
      <p:grpSp>
        <p:nvGrpSpPr>
          <p:cNvPr id="1117" name="Google Shape;1117;p43"/>
          <p:cNvGrpSpPr/>
          <p:nvPr/>
        </p:nvGrpSpPr>
        <p:grpSpPr>
          <a:xfrm>
            <a:off x="822625" y="2450261"/>
            <a:ext cx="7568407" cy="3745319"/>
            <a:chOff x="822625" y="2450261"/>
            <a:chExt cx="7568407" cy="3745319"/>
          </a:xfrm>
        </p:grpSpPr>
        <p:pic>
          <p:nvPicPr>
            <p:cNvPr id="1118" name="Google Shape;1118;p43"/>
            <p:cNvPicPr preferRelativeResize="0"/>
            <p:nvPr/>
          </p:nvPicPr>
          <p:blipFill rotWithShape="1">
            <a:blip r:embed="rId3">
              <a:alphaModFix/>
            </a:blip>
            <a:srcRect b="13169" l="0" r="0" t="14807"/>
            <a:stretch/>
          </p:blipFill>
          <p:spPr>
            <a:xfrm>
              <a:off x="822625" y="2450261"/>
              <a:ext cx="7568407" cy="3630635"/>
            </a:xfrm>
            <a:prstGeom prst="rect">
              <a:avLst/>
            </a:prstGeom>
            <a:noFill/>
            <a:ln>
              <a:noFill/>
            </a:ln>
          </p:spPr>
        </p:pic>
        <p:grpSp>
          <p:nvGrpSpPr>
            <p:cNvPr id="1119" name="Google Shape;1119;p43"/>
            <p:cNvGrpSpPr/>
            <p:nvPr/>
          </p:nvGrpSpPr>
          <p:grpSpPr>
            <a:xfrm>
              <a:off x="901514" y="2482216"/>
              <a:ext cx="7396105" cy="3713364"/>
              <a:chOff x="901514" y="2482216"/>
              <a:chExt cx="7396105" cy="3713364"/>
            </a:xfrm>
          </p:grpSpPr>
          <p:sp>
            <p:nvSpPr>
              <p:cNvPr id="1120" name="Google Shape;1120;p43"/>
              <p:cNvSpPr txBox="1"/>
              <p:nvPr/>
            </p:nvSpPr>
            <p:spPr>
              <a:xfrm>
                <a:off x="947234" y="5687749"/>
                <a:ext cx="1123540" cy="5078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Ứng dụng doanh nghiệp/tùy chỉnh (có cấu trúc)</a:t>
                </a:r>
                <a:endParaRPr sz="900">
                  <a:solidFill>
                    <a:srgbClr val="0043B2"/>
                  </a:solidFill>
                  <a:latin typeface="Arial"/>
                  <a:ea typeface="Arial"/>
                  <a:cs typeface="Arial"/>
                  <a:sym typeface="Arial"/>
                </a:endParaRPr>
              </a:p>
            </p:txBody>
          </p:sp>
          <p:sp>
            <p:nvSpPr>
              <p:cNvPr id="1121" name="Google Shape;1121;p43"/>
              <p:cNvSpPr txBox="1"/>
              <p:nvPr/>
            </p:nvSpPr>
            <p:spPr>
              <a:xfrm>
                <a:off x="2202907" y="3645026"/>
                <a:ext cx="534688"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Nhập</a:t>
                </a:r>
                <a:endParaRPr sz="900">
                  <a:solidFill>
                    <a:srgbClr val="0043B2"/>
                  </a:solidFill>
                  <a:latin typeface="Arial"/>
                  <a:ea typeface="Arial"/>
                  <a:cs typeface="Arial"/>
                  <a:sym typeface="Arial"/>
                </a:endParaRPr>
              </a:p>
            </p:txBody>
          </p:sp>
          <p:sp>
            <p:nvSpPr>
              <p:cNvPr id="1122" name="Google Shape;1122;p43"/>
              <p:cNvSpPr txBox="1"/>
              <p:nvPr/>
            </p:nvSpPr>
            <p:spPr>
              <a:xfrm>
                <a:off x="3290887" y="3653962"/>
                <a:ext cx="58749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Lưu trữ</a:t>
                </a:r>
                <a:endParaRPr sz="900">
                  <a:solidFill>
                    <a:srgbClr val="0043B2"/>
                  </a:solidFill>
                  <a:latin typeface="Arial"/>
                  <a:ea typeface="Arial"/>
                  <a:cs typeface="Arial"/>
                  <a:sym typeface="Arial"/>
                </a:endParaRPr>
              </a:p>
            </p:txBody>
          </p:sp>
          <p:sp>
            <p:nvSpPr>
              <p:cNvPr id="1123" name="Google Shape;1123;p43"/>
              <p:cNvSpPr txBox="1"/>
              <p:nvPr/>
            </p:nvSpPr>
            <p:spPr>
              <a:xfrm>
                <a:off x="3906954" y="3049860"/>
                <a:ext cx="708695"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PolyBase</a:t>
                </a:r>
                <a:endParaRPr sz="900">
                  <a:solidFill>
                    <a:srgbClr val="0043B2"/>
                  </a:solidFill>
                  <a:latin typeface="Arial"/>
                  <a:ea typeface="Arial"/>
                  <a:cs typeface="Arial"/>
                  <a:sym typeface="Arial"/>
                </a:endParaRPr>
              </a:p>
            </p:txBody>
          </p:sp>
          <p:sp>
            <p:nvSpPr>
              <p:cNvPr id="1124" name="Google Shape;1124;p43"/>
              <p:cNvSpPr txBox="1"/>
              <p:nvPr/>
            </p:nvSpPr>
            <p:spPr>
              <a:xfrm>
                <a:off x="4634701" y="3645026"/>
                <a:ext cx="88747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Chuẩn bị và đào tạo</a:t>
                </a:r>
                <a:endParaRPr sz="900">
                  <a:solidFill>
                    <a:srgbClr val="0043B2"/>
                  </a:solidFill>
                  <a:latin typeface="Arial"/>
                  <a:ea typeface="Arial"/>
                  <a:cs typeface="Arial"/>
                  <a:sym typeface="Arial"/>
                </a:endParaRPr>
              </a:p>
            </p:txBody>
          </p:sp>
          <p:sp>
            <p:nvSpPr>
              <p:cNvPr id="1125" name="Google Shape;1125;p43"/>
              <p:cNvSpPr txBox="1"/>
              <p:nvPr/>
            </p:nvSpPr>
            <p:spPr>
              <a:xfrm>
                <a:off x="2227180" y="4564187"/>
                <a:ext cx="1063707" cy="338554"/>
              </a:xfrm>
              <a:prstGeom prst="rect">
                <a:avLst/>
              </a:prstGeom>
              <a:solidFill>
                <a:srgbClr val="F3F3F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Nhà máy dữ liệu Azure</a:t>
                </a:r>
                <a:endParaRPr sz="800">
                  <a:solidFill>
                    <a:srgbClr val="0043B2"/>
                  </a:solidFill>
                  <a:latin typeface="Arial"/>
                  <a:ea typeface="Arial"/>
                  <a:cs typeface="Arial"/>
                  <a:sym typeface="Arial"/>
                </a:endParaRPr>
              </a:p>
            </p:txBody>
          </p:sp>
          <p:sp>
            <p:nvSpPr>
              <p:cNvPr id="1126" name="Google Shape;1126;p43"/>
              <p:cNvSpPr txBox="1"/>
              <p:nvPr/>
            </p:nvSpPr>
            <p:spPr>
              <a:xfrm>
                <a:off x="3471683" y="4564187"/>
                <a:ext cx="1063707" cy="338554"/>
              </a:xfrm>
              <a:prstGeom prst="rect">
                <a:avLst/>
              </a:prstGeom>
              <a:solidFill>
                <a:srgbClr val="F3F3F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Bộ lưu trữ hồ dữ liệu Azure</a:t>
                </a:r>
                <a:endParaRPr sz="800">
                  <a:solidFill>
                    <a:srgbClr val="0043B2"/>
                  </a:solidFill>
                  <a:latin typeface="Arial"/>
                  <a:ea typeface="Arial"/>
                  <a:cs typeface="Arial"/>
                  <a:sym typeface="Arial"/>
                </a:endParaRPr>
              </a:p>
            </p:txBody>
          </p:sp>
          <p:sp>
            <p:nvSpPr>
              <p:cNvPr id="1127" name="Google Shape;1127;p43"/>
              <p:cNvSpPr txBox="1"/>
              <p:nvPr/>
            </p:nvSpPr>
            <p:spPr>
              <a:xfrm>
                <a:off x="4716186" y="4533409"/>
                <a:ext cx="1094063" cy="492443"/>
              </a:xfrm>
              <a:prstGeom prst="rect">
                <a:avLst/>
              </a:prstGeom>
              <a:solidFill>
                <a:srgbClr val="F3F3F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Azure Databricks</a:t>
                </a:r>
                <a:endParaRPr/>
              </a:p>
              <a:p>
                <a:pPr indent="0" lvl="0" marL="0" marR="0" rtl="0" algn="ctr">
                  <a:spcBef>
                    <a:spcPts val="0"/>
                  </a:spcBef>
                  <a:spcAft>
                    <a:spcPts val="0"/>
                  </a:spcAft>
                  <a:buNone/>
                </a:pPr>
                <a:r>
                  <a:rPr lang="en-US" sz="600">
                    <a:solidFill>
                      <a:srgbClr val="0043B2"/>
                    </a:solidFill>
                    <a:latin typeface="Arial"/>
                    <a:ea typeface="Arial"/>
                    <a:cs typeface="Arial"/>
                    <a:sym typeface="Arial"/>
                  </a:rPr>
                  <a:t>(python, Scala, Spark SQL, SparkR, Spark ML, SparklyR)</a:t>
                </a:r>
                <a:endParaRPr/>
              </a:p>
            </p:txBody>
          </p:sp>
          <p:sp>
            <p:nvSpPr>
              <p:cNvPr id="1128" name="Google Shape;1128;p43"/>
              <p:cNvSpPr txBox="1"/>
              <p:nvPr/>
            </p:nvSpPr>
            <p:spPr>
              <a:xfrm>
                <a:off x="5979991" y="3340697"/>
                <a:ext cx="1063707" cy="338554"/>
              </a:xfrm>
              <a:prstGeom prst="rect">
                <a:avLst/>
              </a:prstGeom>
              <a:solidFill>
                <a:srgbClr val="F3F3F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Phân tích Synapse Azure</a:t>
                </a:r>
                <a:endParaRPr/>
              </a:p>
            </p:txBody>
          </p:sp>
          <p:sp>
            <p:nvSpPr>
              <p:cNvPr id="1129" name="Google Shape;1129;p43"/>
              <p:cNvSpPr txBox="1"/>
              <p:nvPr/>
            </p:nvSpPr>
            <p:spPr>
              <a:xfrm>
                <a:off x="7233912" y="3340697"/>
                <a:ext cx="1063707" cy="338554"/>
              </a:xfrm>
              <a:prstGeom prst="rect">
                <a:avLst/>
              </a:prstGeom>
              <a:solidFill>
                <a:srgbClr val="F3F3F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Dịch vụ phân tích Azure</a:t>
                </a:r>
                <a:endParaRPr/>
              </a:p>
            </p:txBody>
          </p:sp>
          <p:sp>
            <p:nvSpPr>
              <p:cNvPr id="1130" name="Google Shape;1130;p43"/>
              <p:cNvSpPr txBox="1"/>
              <p:nvPr/>
            </p:nvSpPr>
            <p:spPr>
              <a:xfrm>
                <a:off x="7233912" y="4556907"/>
                <a:ext cx="1030839" cy="215444"/>
              </a:xfrm>
              <a:prstGeom prst="rect">
                <a:avLst/>
              </a:prstGeom>
              <a:solidFill>
                <a:srgbClr val="F3F3F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rgbClr val="0043B2"/>
                    </a:solidFill>
                  </a:rPr>
                  <a:t>Power </a:t>
                </a:r>
                <a:r>
                  <a:rPr lang="en-US" sz="800">
                    <a:solidFill>
                      <a:srgbClr val="0043B2"/>
                    </a:solidFill>
                    <a:latin typeface="Arial"/>
                    <a:ea typeface="Arial"/>
                    <a:cs typeface="Arial"/>
                    <a:sym typeface="Arial"/>
                  </a:rPr>
                  <a:t>BI</a:t>
                </a:r>
                <a:endParaRPr/>
              </a:p>
            </p:txBody>
          </p:sp>
          <p:sp>
            <p:nvSpPr>
              <p:cNvPr id="1131" name="Google Shape;1131;p43"/>
              <p:cNvSpPr txBox="1"/>
              <p:nvPr/>
            </p:nvSpPr>
            <p:spPr>
              <a:xfrm>
                <a:off x="5865691" y="2482216"/>
                <a:ext cx="1018503"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Làm mẫu và phục vụ</a:t>
                </a:r>
                <a:endParaRPr sz="900">
                  <a:solidFill>
                    <a:srgbClr val="0043B2"/>
                  </a:solidFill>
                  <a:latin typeface="Arial"/>
                  <a:ea typeface="Arial"/>
                  <a:cs typeface="Arial"/>
                  <a:sym typeface="Arial"/>
                </a:endParaRPr>
              </a:p>
            </p:txBody>
          </p:sp>
          <p:grpSp>
            <p:nvGrpSpPr>
              <p:cNvPr id="1132" name="Google Shape;1132;p43"/>
              <p:cNvGrpSpPr/>
              <p:nvPr/>
            </p:nvGrpSpPr>
            <p:grpSpPr>
              <a:xfrm>
                <a:off x="901514" y="3340697"/>
                <a:ext cx="1192903" cy="507831"/>
                <a:chOff x="901514" y="3340697"/>
                <a:chExt cx="1192903" cy="507831"/>
              </a:xfrm>
            </p:grpSpPr>
            <p:sp>
              <p:nvSpPr>
                <p:cNvPr id="1133" name="Google Shape;1133;p43"/>
                <p:cNvSpPr/>
                <p:nvPr/>
              </p:nvSpPr>
              <p:spPr>
                <a:xfrm>
                  <a:off x="1006178" y="3350708"/>
                  <a:ext cx="983576" cy="3285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4" name="Google Shape;1134;p43"/>
                <p:cNvSpPr txBox="1"/>
                <p:nvPr/>
              </p:nvSpPr>
              <p:spPr>
                <a:xfrm>
                  <a:off x="901514" y="3340697"/>
                  <a:ext cx="1192903" cy="5078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Nhật ký, tệp và Phương tiện (không có cấu trúc)</a:t>
                  </a:r>
                  <a:endParaRPr sz="900">
                    <a:solidFill>
                      <a:srgbClr val="0043B2"/>
                    </a:solidFill>
                    <a:latin typeface="Arial"/>
                    <a:ea typeface="Arial"/>
                    <a:cs typeface="Arial"/>
                    <a:sym typeface="Arial"/>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42"/>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Big Data trên Đám mây công cộng </a:t>
            </a:r>
            <a:endParaRPr/>
          </a:p>
        </p:txBody>
      </p:sp>
      <p:sp>
        <p:nvSpPr>
          <p:cNvPr id="1141" name="Google Shape;1141;p4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Big Data trên Microsoft Azure</a:t>
            </a:r>
            <a:endParaRPr/>
          </a:p>
        </p:txBody>
      </p:sp>
      <p:sp>
        <p:nvSpPr>
          <p:cNvPr id="1142" name="Google Shape;1142;p4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1143" name="Google Shape;1143;p4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Công cụ Big Data trong Microsoft Azure</a:t>
            </a:r>
            <a:endParaRPr/>
          </a:p>
        </p:txBody>
      </p:sp>
      <p:grpSp>
        <p:nvGrpSpPr>
          <p:cNvPr id="1144" name="Google Shape;1144;p42"/>
          <p:cNvGrpSpPr/>
          <p:nvPr/>
        </p:nvGrpSpPr>
        <p:grpSpPr>
          <a:xfrm>
            <a:off x="702365" y="2812880"/>
            <a:ext cx="8587441" cy="3296374"/>
            <a:chOff x="702365" y="2812880"/>
            <a:chExt cx="8587441" cy="3296374"/>
          </a:xfrm>
        </p:grpSpPr>
        <p:grpSp>
          <p:nvGrpSpPr>
            <p:cNvPr id="1145" name="Google Shape;1145;p42"/>
            <p:cNvGrpSpPr/>
            <p:nvPr/>
          </p:nvGrpSpPr>
          <p:grpSpPr>
            <a:xfrm>
              <a:off x="702365" y="2812881"/>
              <a:ext cx="2295414" cy="3296372"/>
              <a:chOff x="702365" y="2812881"/>
              <a:chExt cx="2295414" cy="3296372"/>
            </a:xfrm>
          </p:grpSpPr>
          <p:sp>
            <p:nvSpPr>
              <p:cNvPr id="1146" name="Google Shape;1146;p42"/>
              <p:cNvSpPr/>
              <p:nvPr/>
            </p:nvSpPr>
            <p:spPr>
              <a:xfrm>
                <a:off x="702365" y="2976871"/>
                <a:ext cx="2295414" cy="3132382"/>
              </a:xfrm>
              <a:prstGeom prst="roundRect">
                <a:avLst>
                  <a:gd fmla="val 6375"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7" name="Google Shape;1147;p42"/>
              <p:cNvSpPr/>
              <p:nvPr/>
            </p:nvSpPr>
            <p:spPr>
              <a:xfrm>
                <a:off x="1123588" y="2812881"/>
                <a:ext cx="1501791" cy="327978"/>
              </a:xfrm>
              <a:prstGeom prst="roundRect">
                <a:avLst>
                  <a:gd fmla="val 322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Nhập</a:t>
                </a:r>
                <a:endParaRPr sz="1400">
                  <a:solidFill>
                    <a:srgbClr val="0043B2"/>
                  </a:solidFill>
                  <a:latin typeface="Arial"/>
                  <a:ea typeface="Arial"/>
                  <a:cs typeface="Arial"/>
                  <a:sym typeface="Arial"/>
                </a:endParaRPr>
              </a:p>
            </p:txBody>
          </p:sp>
          <p:grpSp>
            <p:nvGrpSpPr>
              <p:cNvPr id="1148" name="Google Shape;1148;p42"/>
              <p:cNvGrpSpPr/>
              <p:nvPr/>
            </p:nvGrpSpPr>
            <p:grpSpPr>
              <a:xfrm>
                <a:off x="794647" y="3168064"/>
                <a:ext cx="2053011" cy="2918694"/>
                <a:chOff x="794647" y="3168064"/>
                <a:chExt cx="2053011" cy="2918694"/>
              </a:xfrm>
            </p:grpSpPr>
            <p:pic>
              <p:nvPicPr>
                <p:cNvPr descr="MS Azure를 활용한 빅 데이터 시나리오 아키텍처 - BESPINGLOBAL" id="1149" name="Google Shape;1149;p42"/>
                <p:cNvPicPr preferRelativeResize="0"/>
                <p:nvPr/>
              </p:nvPicPr>
              <p:blipFill rotWithShape="1">
                <a:blip r:embed="rId3">
                  <a:alphaModFix/>
                </a:blip>
                <a:srcRect b="32813" l="2223" r="77176" t="12650"/>
                <a:stretch/>
              </p:blipFill>
              <p:spPr>
                <a:xfrm>
                  <a:off x="841863" y="3168064"/>
                  <a:ext cx="1956912" cy="2914092"/>
                </a:xfrm>
                <a:prstGeom prst="rect">
                  <a:avLst/>
                </a:prstGeom>
                <a:noFill/>
                <a:ln>
                  <a:noFill/>
                </a:ln>
              </p:spPr>
            </p:pic>
            <p:grpSp>
              <p:nvGrpSpPr>
                <p:cNvPr id="1150" name="Google Shape;1150;p42"/>
                <p:cNvGrpSpPr/>
                <p:nvPr/>
              </p:nvGrpSpPr>
              <p:grpSpPr>
                <a:xfrm>
                  <a:off x="794647" y="3777564"/>
                  <a:ext cx="2053011" cy="2309194"/>
                  <a:chOff x="794647" y="3777564"/>
                  <a:chExt cx="2053011" cy="2309194"/>
                </a:xfrm>
              </p:grpSpPr>
              <p:sp>
                <p:nvSpPr>
                  <p:cNvPr id="1151" name="Google Shape;1151;p42"/>
                  <p:cNvSpPr txBox="1"/>
                  <p:nvPr/>
                </p:nvSpPr>
                <p:spPr>
                  <a:xfrm>
                    <a:off x="794647" y="3777564"/>
                    <a:ext cx="932867"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Nhà máy dữ liệu Azure</a:t>
                    </a:r>
                    <a:endParaRPr sz="900">
                      <a:solidFill>
                        <a:srgbClr val="0043B2"/>
                      </a:solidFill>
                      <a:latin typeface="Arial"/>
                      <a:ea typeface="Arial"/>
                      <a:cs typeface="Arial"/>
                      <a:sym typeface="Arial"/>
                    </a:endParaRPr>
                  </a:p>
                </p:txBody>
              </p:sp>
              <p:sp>
                <p:nvSpPr>
                  <p:cNvPr id="1152" name="Google Shape;1152;p42"/>
                  <p:cNvSpPr txBox="1"/>
                  <p:nvPr/>
                </p:nvSpPr>
                <p:spPr>
                  <a:xfrm>
                    <a:off x="1914791" y="3777564"/>
                    <a:ext cx="932867" cy="5078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Dịch vụ xuất nhập khẩu Azure</a:t>
                    </a:r>
                    <a:endParaRPr sz="900">
                      <a:solidFill>
                        <a:srgbClr val="0043B2"/>
                      </a:solidFill>
                      <a:latin typeface="Arial"/>
                      <a:ea typeface="Arial"/>
                      <a:cs typeface="Arial"/>
                      <a:sym typeface="Arial"/>
                    </a:endParaRPr>
                  </a:p>
                </p:txBody>
              </p:sp>
              <p:sp>
                <p:nvSpPr>
                  <p:cNvPr id="1153" name="Google Shape;1153;p42"/>
                  <p:cNvSpPr txBox="1"/>
                  <p:nvPr/>
                </p:nvSpPr>
                <p:spPr>
                  <a:xfrm>
                    <a:off x="794647" y="4789842"/>
                    <a:ext cx="932867"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Azure CLI</a:t>
                    </a:r>
                    <a:endParaRPr sz="900">
                      <a:solidFill>
                        <a:srgbClr val="0043B2"/>
                      </a:solidFill>
                      <a:latin typeface="Arial"/>
                      <a:ea typeface="Arial"/>
                      <a:cs typeface="Arial"/>
                      <a:sym typeface="Arial"/>
                    </a:endParaRPr>
                  </a:p>
                </p:txBody>
              </p:sp>
              <p:sp>
                <p:nvSpPr>
                  <p:cNvPr id="1154" name="Google Shape;1154;p42"/>
                  <p:cNvSpPr txBox="1"/>
                  <p:nvPr/>
                </p:nvSpPr>
                <p:spPr>
                  <a:xfrm>
                    <a:off x="1914791" y="4789842"/>
                    <a:ext cx="932867"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Azure SDK</a:t>
                    </a:r>
                    <a:endParaRPr sz="900">
                      <a:solidFill>
                        <a:srgbClr val="0043B2"/>
                      </a:solidFill>
                      <a:latin typeface="Arial"/>
                      <a:ea typeface="Arial"/>
                      <a:cs typeface="Arial"/>
                      <a:sym typeface="Arial"/>
                    </a:endParaRPr>
                  </a:p>
                </p:txBody>
              </p:sp>
              <p:sp>
                <p:nvSpPr>
                  <p:cNvPr id="1155" name="Google Shape;1155;p42"/>
                  <p:cNvSpPr txBox="1"/>
                  <p:nvPr/>
                </p:nvSpPr>
                <p:spPr>
                  <a:xfrm>
                    <a:off x="794647" y="5717426"/>
                    <a:ext cx="932867"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Azure</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IoT HUB</a:t>
                    </a:r>
                    <a:endParaRPr sz="900">
                      <a:solidFill>
                        <a:srgbClr val="0043B2"/>
                      </a:solidFill>
                      <a:latin typeface="Arial"/>
                      <a:ea typeface="Arial"/>
                      <a:cs typeface="Arial"/>
                      <a:sym typeface="Arial"/>
                    </a:endParaRPr>
                  </a:p>
                </p:txBody>
              </p:sp>
              <p:sp>
                <p:nvSpPr>
                  <p:cNvPr id="1156" name="Google Shape;1156;p42"/>
                  <p:cNvSpPr txBox="1"/>
                  <p:nvPr/>
                </p:nvSpPr>
                <p:spPr>
                  <a:xfrm>
                    <a:off x="1914791" y="5717426"/>
                    <a:ext cx="932867"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Azure</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Event HUBS</a:t>
                    </a:r>
                    <a:endParaRPr sz="900">
                      <a:solidFill>
                        <a:srgbClr val="0043B2"/>
                      </a:solidFill>
                      <a:latin typeface="Arial"/>
                      <a:ea typeface="Arial"/>
                      <a:cs typeface="Arial"/>
                      <a:sym typeface="Arial"/>
                    </a:endParaRPr>
                  </a:p>
                </p:txBody>
              </p:sp>
            </p:grpSp>
          </p:grpSp>
        </p:grpSp>
        <p:grpSp>
          <p:nvGrpSpPr>
            <p:cNvPr id="1157" name="Google Shape;1157;p42"/>
            <p:cNvGrpSpPr/>
            <p:nvPr/>
          </p:nvGrpSpPr>
          <p:grpSpPr>
            <a:xfrm>
              <a:off x="3152086" y="2812881"/>
              <a:ext cx="1939180" cy="3296373"/>
              <a:chOff x="3194126" y="2812881"/>
              <a:chExt cx="1939180" cy="3296373"/>
            </a:xfrm>
          </p:grpSpPr>
          <p:sp>
            <p:nvSpPr>
              <p:cNvPr id="1158" name="Google Shape;1158;p42"/>
              <p:cNvSpPr/>
              <p:nvPr/>
            </p:nvSpPr>
            <p:spPr>
              <a:xfrm>
                <a:off x="3194126" y="2976872"/>
                <a:ext cx="1939180" cy="3132382"/>
              </a:xfrm>
              <a:prstGeom prst="roundRect">
                <a:avLst>
                  <a:gd fmla="val 6375"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59" name="Google Shape;1159;p42"/>
              <p:cNvSpPr/>
              <p:nvPr/>
            </p:nvSpPr>
            <p:spPr>
              <a:xfrm>
                <a:off x="3399035" y="2812881"/>
                <a:ext cx="1501791" cy="327978"/>
              </a:xfrm>
              <a:prstGeom prst="roundRect">
                <a:avLst>
                  <a:gd fmla="val 322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Lưu trữ</a:t>
                </a:r>
                <a:endParaRPr sz="1400">
                  <a:solidFill>
                    <a:srgbClr val="0043B2"/>
                  </a:solidFill>
                  <a:latin typeface="Arial"/>
                  <a:ea typeface="Arial"/>
                  <a:cs typeface="Arial"/>
                  <a:sym typeface="Arial"/>
                </a:endParaRPr>
              </a:p>
            </p:txBody>
          </p:sp>
          <p:grpSp>
            <p:nvGrpSpPr>
              <p:cNvPr id="1160" name="Google Shape;1160;p42"/>
              <p:cNvGrpSpPr/>
              <p:nvPr/>
            </p:nvGrpSpPr>
            <p:grpSpPr>
              <a:xfrm>
                <a:off x="3654095" y="3427005"/>
                <a:ext cx="1054087" cy="2379862"/>
                <a:chOff x="3654095" y="3427005"/>
                <a:chExt cx="1054087" cy="2379862"/>
              </a:xfrm>
            </p:grpSpPr>
            <p:grpSp>
              <p:nvGrpSpPr>
                <p:cNvPr id="1161" name="Google Shape;1161;p42"/>
                <p:cNvGrpSpPr/>
                <p:nvPr/>
              </p:nvGrpSpPr>
              <p:grpSpPr>
                <a:xfrm>
                  <a:off x="3718743" y="3427005"/>
                  <a:ext cx="932867" cy="1189931"/>
                  <a:chOff x="3718743" y="3427005"/>
                  <a:chExt cx="932867" cy="1189931"/>
                </a:xfrm>
              </p:grpSpPr>
              <p:pic>
                <p:nvPicPr>
                  <p:cNvPr descr="MS Azure를 활용한 빅 데이터 시나리오 아키텍처 - BESPINGLOBAL" id="1162" name="Google Shape;1162;p42"/>
                  <p:cNvPicPr preferRelativeResize="0"/>
                  <p:nvPr/>
                </p:nvPicPr>
                <p:blipFill rotWithShape="1">
                  <a:blip r:embed="rId3">
                    <a:alphaModFix/>
                  </a:blip>
                  <a:srcRect b="45552" l="26951" r="64020" t="33092"/>
                  <a:stretch/>
                </p:blipFill>
                <p:spPr>
                  <a:xfrm>
                    <a:off x="3733996" y="3427005"/>
                    <a:ext cx="894284" cy="1189931"/>
                  </a:xfrm>
                  <a:prstGeom prst="rect">
                    <a:avLst/>
                  </a:prstGeom>
                  <a:noFill/>
                  <a:ln>
                    <a:noFill/>
                  </a:ln>
                </p:spPr>
              </p:pic>
              <p:sp>
                <p:nvSpPr>
                  <p:cNvPr id="1163" name="Google Shape;1163;p42"/>
                  <p:cNvSpPr txBox="1"/>
                  <p:nvPr/>
                </p:nvSpPr>
                <p:spPr>
                  <a:xfrm>
                    <a:off x="3718743" y="4195663"/>
                    <a:ext cx="932867"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Lưu trữ Azure BLOBS</a:t>
                    </a:r>
                    <a:endParaRPr sz="900">
                      <a:solidFill>
                        <a:srgbClr val="0043B2"/>
                      </a:solidFill>
                      <a:latin typeface="Arial"/>
                      <a:ea typeface="Arial"/>
                      <a:cs typeface="Arial"/>
                      <a:sym typeface="Arial"/>
                    </a:endParaRPr>
                  </a:p>
                </p:txBody>
              </p:sp>
            </p:grpSp>
            <p:grpSp>
              <p:nvGrpSpPr>
                <p:cNvPr id="1164" name="Google Shape;1164;p42"/>
                <p:cNvGrpSpPr/>
                <p:nvPr/>
              </p:nvGrpSpPr>
              <p:grpSpPr>
                <a:xfrm>
                  <a:off x="3654095" y="4616936"/>
                  <a:ext cx="1054087" cy="1189931"/>
                  <a:chOff x="3654095" y="4616936"/>
                  <a:chExt cx="1054087" cy="1189931"/>
                </a:xfrm>
              </p:grpSpPr>
              <p:pic>
                <p:nvPicPr>
                  <p:cNvPr descr="MS Azure를 활용한 빅 데이터 시나리오 아키텍처 - BESPINGLOBAL" id="1165" name="Google Shape;1165;p42"/>
                  <p:cNvPicPr preferRelativeResize="0"/>
                  <p:nvPr/>
                </p:nvPicPr>
                <p:blipFill rotWithShape="1">
                  <a:blip r:embed="rId3">
                    <a:alphaModFix/>
                  </a:blip>
                  <a:srcRect b="45552" l="38015" r="51344" t="33092"/>
                  <a:stretch/>
                </p:blipFill>
                <p:spPr>
                  <a:xfrm>
                    <a:off x="3654095" y="4616936"/>
                    <a:ext cx="1054087" cy="1189931"/>
                  </a:xfrm>
                  <a:prstGeom prst="rect">
                    <a:avLst/>
                  </a:prstGeom>
                  <a:noFill/>
                  <a:ln>
                    <a:noFill/>
                  </a:ln>
                </p:spPr>
              </p:pic>
              <p:sp>
                <p:nvSpPr>
                  <p:cNvPr id="1166" name="Google Shape;1166;p42"/>
                  <p:cNvSpPr txBox="1"/>
                  <p:nvPr/>
                </p:nvSpPr>
                <p:spPr>
                  <a:xfrm>
                    <a:off x="3701837" y="5348094"/>
                    <a:ext cx="932867"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Azure Data</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Lake Store</a:t>
                    </a:r>
                    <a:endParaRPr sz="900">
                      <a:solidFill>
                        <a:srgbClr val="0043B2"/>
                      </a:solidFill>
                      <a:latin typeface="Arial"/>
                      <a:ea typeface="Arial"/>
                      <a:cs typeface="Arial"/>
                      <a:sym typeface="Arial"/>
                    </a:endParaRPr>
                  </a:p>
                </p:txBody>
              </p:sp>
            </p:grpSp>
          </p:grpSp>
        </p:grpSp>
        <p:grpSp>
          <p:nvGrpSpPr>
            <p:cNvPr id="1167" name="Google Shape;1167;p42"/>
            <p:cNvGrpSpPr/>
            <p:nvPr/>
          </p:nvGrpSpPr>
          <p:grpSpPr>
            <a:xfrm>
              <a:off x="5245346" y="2812880"/>
              <a:ext cx="1939180" cy="3296373"/>
              <a:chOff x="5318916" y="2812880"/>
              <a:chExt cx="1939180" cy="3296373"/>
            </a:xfrm>
          </p:grpSpPr>
          <p:sp>
            <p:nvSpPr>
              <p:cNvPr id="1168" name="Google Shape;1168;p42"/>
              <p:cNvSpPr/>
              <p:nvPr/>
            </p:nvSpPr>
            <p:spPr>
              <a:xfrm>
                <a:off x="5318916" y="2976871"/>
                <a:ext cx="1939180" cy="3132382"/>
              </a:xfrm>
              <a:prstGeom prst="roundRect">
                <a:avLst>
                  <a:gd fmla="val 6375"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69" name="Google Shape;1169;p42"/>
              <p:cNvSpPr/>
              <p:nvPr/>
            </p:nvSpPr>
            <p:spPr>
              <a:xfrm>
                <a:off x="5523825" y="2812880"/>
                <a:ext cx="1501791" cy="327978"/>
              </a:xfrm>
              <a:prstGeom prst="roundRect">
                <a:avLst>
                  <a:gd fmla="val 322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Xử lý</a:t>
                </a:r>
                <a:endParaRPr sz="1400">
                  <a:solidFill>
                    <a:srgbClr val="0043B2"/>
                  </a:solidFill>
                  <a:latin typeface="Arial"/>
                  <a:ea typeface="Arial"/>
                  <a:cs typeface="Arial"/>
                  <a:sym typeface="Arial"/>
                </a:endParaRPr>
              </a:p>
            </p:txBody>
          </p:sp>
          <p:grpSp>
            <p:nvGrpSpPr>
              <p:cNvPr id="1170" name="Google Shape;1170;p42"/>
              <p:cNvGrpSpPr/>
              <p:nvPr/>
            </p:nvGrpSpPr>
            <p:grpSpPr>
              <a:xfrm>
                <a:off x="5324251" y="3165398"/>
                <a:ext cx="1930605" cy="2940412"/>
                <a:chOff x="5324251" y="3165398"/>
                <a:chExt cx="1930605" cy="2940412"/>
              </a:xfrm>
            </p:grpSpPr>
            <p:pic>
              <p:nvPicPr>
                <p:cNvPr descr="MS Azure를 활용한 빅 데이터 시나리오 아키텍처 - BESPINGLOBAL" id="1171" name="Google Shape;1171;p42"/>
                <p:cNvPicPr preferRelativeResize="0"/>
                <p:nvPr/>
              </p:nvPicPr>
              <p:blipFill rotWithShape="1">
                <a:blip r:embed="rId3">
                  <a:alphaModFix/>
                </a:blip>
                <a:srcRect b="21016" l="51207" r="25443" t="12019"/>
                <a:stretch/>
              </p:blipFill>
              <p:spPr>
                <a:xfrm>
                  <a:off x="5417756" y="3165398"/>
                  <a:ext cx="1791223" cy="2889610"/>
                </a:xfrm>
                <a:prstGeom prst="rect">
                  <a:avLst/>
                </a:prstGeom>
                <a:noFill/>
                <a:ln>
                  <a:noFill/>
                </a:ln>
              </p:spPr>
            </p:pic>
            <p:sp>
              <p:nvSpPr>
                <p:cNvPr id="1172" name="Google Shape;1172;p42"/>
                <p:cNvSpPr txBox="1"/>
                <p:nvPr/>
              </p:nvSpPr>
              <p:spPr>
                <a:xfrm>
                  <a:off x="5803718" y="3676343"/>
                  <a:ext cx="1019298"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Kho dữ liệu Azure SQL</a:t>
                  </a:r>
                  <a:endParaRPr sz="800">
                    <a:solidFill>
                      <a:srgbClr val="0043B2"/>
                    </a:solidFill>
                    <a:latin typeface="Arial"/>
                    <a:ea typeface="Arial"/>
                    <a:cs typeface="Arial"/>
                    <a:sym typeface="Arial"/>
                  </a:endParaRPr>
                </a:p>
              </p:txBody>
            </p:sp>
            <p:sp>
              <p:nvSpPr>
                <p:cNvPr id="1173" name="Google Shape;1173;p42"/>
                <p:cNvSpPr txBox="1"/>
                <p:nvPr/>
              </p:nvSpPr>
              <p:spPr>
                <a:xfrm>
                  <a:off x="5366211" y="4669104"/>
                  <a:ext cx="932867"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Phân tích hồ dữ liệu Azure</a:t>
                  </a:r>
                  <a:endParaRPr sz="800">
                    <a:solidFill>
                      <a:srgbClr val="0043B2"/>
                    </a:solidFill>
                    <a:latin typeface="Arial"/>
                    <a:ea typeface="Arial"/>
                    <a:cs typeface="Arial"/>
                    <a:sym typeface="Arial"/>
                  </a:endParaRPr>
                </a:p>
              </p:txBody>
            </p:sp>
            <p:sp>
              <p:nvSpPr>
                <p:cNvPr id="1174" name="Google Shape;1174;p42"/>
                <p:cNvSpPr txBox="1"/>
                <p:nvPr/>
              </p:nvSpPr>
              <p:spPr>
                <a:xfrm>
                  <a:off x="6207919" y="4669104"/>
                  <a:ext cx="1038316"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Azure HDInsight</a:t>
                  </a:r>
                  <a:endParaRPr/>
                </a:p>
                <a:p>
                  <a:pPr indent="0" lvl="0" marL="0" marR="0" rtl="0" algn="ctr">
                    <a:spcBef>
                      <a:spcPts val="0"/>
                    </a:spcBef>
                    <a:spcAft>
                      <a:spcPts val="0"/>
                    </a:spcAft>
                    <a:buNone/>
                  </a:pPr>
                  <a:r>
                    <a:rPr lang="en-US" sz="800">
                      <a:solidFill>
                        <a:srgbClr val="0043B2"/>
                      </a:solidFill>
                      <a:latin typeface="Arial"/>
                      <a:ea typeface="Arial"/>
                      <a:cs typeface="Arial"/>
                      <a:sym typeface="Arial"/>
                    </a:rPr>
                    <a:t>(HADOOP/SPARK)</a:t>
                  </a:r>
                  <a:endParaRPr sz="800">
                    <a:solidFill>
                      <a:srgbClr val="0043B2"/>
                    </a:solidFill>
                    <a:latin typeface="Arial"/>
                    <a:ea typeface="Arial"/>
                    <a:cs typeface="Arial"/>
                    <a:sym typeface="Arial"/>
                  </a:endParaRPr>
                </a:p>
              </p:txBody>
            </p:sp>
            <p:sp>
              <p:nvSpPr>
                <p:cNvPr id="1175" name="Google Shape;1175;p42"/>
                <p:cNvSpPr/>
                <p:nvPr/>
              </p:nvSpPr>
              <p:spPr>
                <a:xfrm>
                  <a:off x="5417756" y="5701698"/>
                  <a:ext cx="1766891" cy="33758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6" name="Google Shape;1176;p42"/>
                <p:cNvSpPr txBox="1"/>
                <p:nvPr/>
              </p:nvSpPr>
              <p:spPr>
                <a:xfrm>
                  <a:off x="5324251" y="5719627"/>
                  <a:ext cx="91130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Phân tích luồng Azure</a:t>
                  </a:r>
                  <a:endParaRPr sz="800">
                    <a:solidFill>
                      <a:srgbClr val="0043B2"/>
                    </a:solidFill>
                    <a:latin typeface="Arial"/>
                    <a:ea typeface="Arial"/>
                    <a:cs typeface="Arial"/>
                    <a:sym typeface="Arial"/>
                  </a:endParaRPr>
                </a:p>
              </p:txBody>
            </p:sp>
            <p:sp>
              <p:nvSpPr>
                <p:cNvPr id="1177" name="Google Shape;1177;p42"/>
                <p:cNvSpPr txBox="1"/>
                <p:nvPr/>
              </p:nvSpPr>
              <p:spPr>
                <a:xfrm>
                  <a:off x="6095521" y="5644145"/>
                  <a:ext cx="115933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Truyền phát STORM và SPARK trên Azure HDInsight</a:t>
                  </a:r>
                  <a:endParaRPr sz="800">
                    <a:solidFill>
                      <a:srgbClr val="0043B2"/>
                    </a:solidFill>
                    <a:latin typeface="Arial"/>
                    <a:ea typeface="Arial"/>
                    <a:cs typeface="Arial"/>
                    <a:sym typeface="Arial"/>
                  </a:endParaRPr>
                </a:p>
              </p:txBody>
            </p:sp>
          </p:grpSp>
        </p:grpSp>
        <p:grpSp>
          <p:nvGrpSpPr>
            <p:cNvPr id="1178" name="Google Shape;1178;p42"/>
            <p:cNvGrpSpPr/>
            <p:nvPr/>
          </p:nvGrpSpPr>
          <p:grpSpPr>
            <a:xfrm>
              <a:off x="7350626" y="2812880"/>
              <a:ext cx="1939180" cy="3296373"/>
              <a:chOff x="7445216" y="2812880"/>
              <a:chExt cx="1939180" cy="3296373"/>
            </a:xfrm>
          </p:grpSpPr>
          <p:sp>
            <p:nvSpPr>
              <p:cNvPr id="1179" name="Google Shape;1179;p42"/>
              <p:cNvSpPr/>
              <p:nvPr/>
            </p:nvSpPr>
            <p:spPr>
              <a:xfrm>
                <a:off x="7445216" y="2976871"/>
                <a:ext cx="1939180" cy="3132382"/>
              </a:xfrm>
              <a:prstGeom prst="roundRect">
                <a:avLst>
                  <a:gd fmla="val 6375"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80" name="Google Shape;1180;p42"/>
              <p:cNvSpPr/>
              <p:nvPr/>
            </p:nvSpPr>
            <p:spPr>
              <a:xfrm>
                <a:off x="7650125" y="2812880"/>
                <a:ext cx="1501791" cy="327978"/>
              </a:xfrm>
              <a:prstGeom prst="roundRect">
                <a:avLst>
                  <a:gd fmla="val 322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Mô hình/BI</a:t>
                </a:r>
                <a:endParaRPr/>
              </a:p>
            </p:txBody>
          </p:sp>
          <p:grpSp>
            <p:nvGrpSpPr>
              <p:cNvPr id="1181" name="Google Shape;1181;p42"/>
              <p:cNvGrpSpPr/>
              <p:nvPr/>
            </p:nvGrpSpPr>
            <p:grpSpPr>
              <a:xfrm>
                <a:off x="7830094" y="3466849"/>
                <a:ext cx="1195012" cy="2340018"/>
                <a:chOff x="7830094" y="3466849"/>
                <a:chExt cx="1195012" cy="2340018"/>
              </a:xfrm>
            </p:grpSpPr>
            <p:pic>
              <p:nvPicPr>
                <p:cNvPr descr="MS Azure를 활용한 빅 데이터 시나리오 아키텍처 - BESPINGLOBAL" id="1182" name="Google Shape;1182;p42"/>
                <p:cNvPicPr preferRelativeResize="0"/>
                <p:nvPr/>
              </p:nvPicPr>
              <p:blipFill rotWithShape="1">
                <a:blip r:embed="rId3">
                  <a:alphaModFix/>
                </a:blip>
                <a:srcRect b="46520" l="76651" r="12719" t="34165"/>
                <a:stretch/>
              </p:blipFill>
              <p:spPr>
                <a:xfrm>
                  <a:off x="7946533" y="3466849"/>
                  <a:ext cx="1052985" cy="1076213"/>
                </a:xfrm>
                <a:prstGeom prst="rect">
                  <a:avLst/>
                </a:prstGeom>
                <a:noFill/>
                <a:ln>
                  <a:noFill/>
                </a:ln>
              </p:spPr>
            </p:pic>
            <p:pic>
              <p:nvPicPr>
                <p:cNvPr descr="MS Azure를 활용한 빅 데이터 시나리오 아키텍처 - BESPINGLOBAL" id="1183" name="Google Shape;1183;p42"/>
                <p:cNvPicPr preferRelativeResize="0"/>
                <p:nvPr/>
              </p:nvPicPr>
              <p:blipFill rotWithShape="1">
                <a:blip r:embed="rId3">
                  <a:alphaModFix/>
                </a:blip>
                <a:srcRect b="46521" l="86787" r="1407" t="35114"/>
                <a:stretch/>
              </p:blipFill>
              <p:spPr>
                <a:xfrm>
                  <a:off x="7830094" y="4783492"/>
                  <a:ext cx="1169424" cy="1023375"/>
                </a:xfrm>
                <a:prstGeom prst="rect">
                  <a:avLst/>
                </a:prstGeom>
                <a:noFill/>
                <a:ln>
                  <a:noFill/>
                </a:ln>
              </p:spPr>
            </p:pic>
            <p:sp>
              <p:nvSpPr>
                <p:cNvPr id="1184" name="Google Shape;1184;p42"/>
                <p:cNvSpPr txBox="1"/>
                <p:nvPr/>
              </p:nvSpPr>
              <p:spPr>
                <a:xfrm>
                  <a:off x="7920944" y="4147499"/>
                  <a:ext cx="1104162"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Học máy Azure</a:t>
                  </a:r>
                  <a:endParaRPr/>
                </a:p>
              </p:txBody>
            </p:sp>
            <p:sp>
              <p:nvSpPr>
                <p:cNvPr id="1185" name="Google Shape;1185;p42"/>
                <p:cNvSpPr txBox="1"/>
                <p:nvPr/>
              </p:nvSpPr>
              <p:spPr>
                <a:xfrm>
                  <a:off x="7920592" y="5361458"/>
                  <a:ext cx="1104162"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Máy chủ ML</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44"/>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Big Data trên Đám mây công cộng </a:t>
            </a:r>
            <a:endParaRPr/>
          </a:p>
        </p:txBody>
      </p:sp>
      <p:sp>
        <p:nvSpPr>
          <p:cNvPr id="1192" name="Google Shape;1192;p4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Big Data trên Microsoft Azure</a:t>
            </a:r>
            <a:endParaRPr/>
          </a:p>
        </p:txBody>
      </p:sp>
      <p:sp>
        <p:nvSpPr>
          <p:cNvPr id="1193" name="Google Shape;1193;p4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1194" name="Google Shape;1194;p4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Đồng thời xử lý theo thời gian thực và hàng loạt</a:t>
            </a:r>
            <a:endParaRPr/>
          </a:p>
        </p:txBody>
      </p:sp>
      <p:grpSp>
        <p:nvGrpSpPr>
          <p:cNvPr id="1195" name="Google Shape;1195;p44"/>
          <p:cNvGrpSpPr/>
          <p:nvPr/>
        </p:nvGrpSpPr>
        <p:grpSpPr>
          <a:xfrm>
            <a:off x="1087167" y="2981688"/>
            <a:ext cx="7307216" cy="2924583"/>
            <a:chOff x="1087167" y="2981688"/>
            <a:chExt cx="7307216" cy="2924583"/>
          </a:xfrm>
        </p:grpSpPr>
        <p:pic>
          <p:nvPicPr>
            <p:cNvPr id="1196" name="Google Shape;1196;p44"/>
            <p:cNvPicPr preferRelativeResize="0"/>
            <p:nvPr/>
          </p:nvPicPr>
          <p:blipFill rotWithShape="1">
            <a:blip r:embed="rId3">
              <a:alphaModFix/>
            </a:blip>
            <a:srcRect b="0" l="0" r="1308" t="0"/>
            <a:stretch/>
          </p:blipFill>
          <p:spPr>
            <a:xfrm>
              <a:off x="1087167" y="2981688"/>
              <a:ext cx="7211014" cy="2924583"/>
            </a:xfrm>
            <a:prstGeom prst="rect">
              <a:avLst/>
            </a:prstGeom>
            <a:noFill/>
            <a:ln>
              <a:noFill/>
            </a:ln>
          </p:spPr>
        </p:pic>
        <p:sp>
          <p:nvSpPr>
            <p:cNvPr id="1197" name="Google Shape;1197;p44"/>
            <p:cNvSpPr txBox="1"/>
            <p:nvPr/>
          </p:nvSpPr>
          <p:spPr>
            <a:xfrm>
              <a:off x="1168130" y="3785435"/>
              <a:ext cx="1694133"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Dữ liệu nguồn (web &amp; di động)</a:t>
              </a:r>
              <a:endParaRPr sz="900">
                <a:solidFill>
                  <a:srgbClr val="0043B2"/>
                </a:solidFill>
                <a:latin typeface="Arial"/>
                <a:ea typeface="Arial"/>
                <a:cs typeface="Arial"/>
                <a:sym typeface="Arial"/>
              </a:endParaRPr>
            </a:p>
          </p:txBody>
        </p:sp>
        <p:sp>
          <p:nvSpPr>
            <p:cNvPr id="1198" name="Google Shape;1198;p44"/>
            <p:cNvSpPr txBox="1"/>
            <p:nvPr/>
          </p:nvSpPr>
          <p:spPr>
            <a:xfrm>
              <a:off x="3270478" y="3785435"/>
              <a:ext cx="1199603"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Lưu trữ Azure Blob</a:t>
              </a:r>
              <a:endParaRPr sz="900">
                <a:solidFill>
                  <a:srgbClr val="0043B2"/>
                </a:solidFill>
                <a:latin typeface="Arial"/>
                <a:ea typeface="Arial"/>
                <a:cs typeface="Arial"/>
                <a:sym typeface="Arial"/>
              </a:endParaRPr>
            </a:p>
          </p:txBody>
        </p:sp>
        <p:sp>
          <p:nvSpPr>
            <p:cNvPr id="1199" name="Google Shape;1199;p44"/>
            <p:cNvSpPr txBox="1"/>
            <p:nvPr/>
          </p:nvSpPr>
          <p:spPr>
            <a:xfrm>
              <a:off x="2628900" y="3053231"/>
              <a:ext cx="803504"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COLD PATH</a:t>
              </a:r>
              <a:endParaRPr sz="900">
                <a:solidFill>
                  <a:srgbClr val="0043B2"/>
                </a:solidFill>
                <a:latin typeface="Arial"/>
                <a:ea typeface="Arial"/>
                <a:cs typeface="Arial"/>
                <a:sym typeface="Arial"/>
              </a:endParaRPr>
            </a:p>
          </p:txBody>
        </p:sp>
        <p:sp>
          <p:nvSpPr>
            <p:cNvPr id="1200" name="Google Shape;1200;p44"/>
            <p:cNvSpPr txBox="1"/>
            <p:nvPr/>
          </p:nvSpPr>
          <p:spPr>
            <a:xfrm>
              <a:off x="4665225" y="3785435"/>
              <a:ext cx="1199603" cy="5078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Truy vấn tương tác HDInsight </a:t>
              </a:r>
              <a:endParaRPr sz="900">
                <a:solidFill>
                  <a:srgbClr val="0043B2"/>
                </a:solidFill>
                <a:latin typeface="Arial"/>
                <a:ea typeface="Arial"/>
                <a:cs typeface="Arial"/>
                <a:sym typeface="Arial"/>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(Hive LLAP)</a:t>
              </a:r>
              <a:endParaRPr sz="900">
                <a:solidFill>
                  <a:srgbClr val="0043B2"/>
                </a:solidFill>
                <a:latin typeface="Arial"/>
                <a:ea typeface="Arial"/>
                <a:cs typeface="Arial"/>
                <a:sym typeface="Arial"/>
              </a:endParaRPr>
            </a:p>
          </p:txBody>
        </p:sp>
        <p:sp>
          <p:nvSpPr>
            <p:cNvPr id="1201" name="Google Shape;1201;p44"/>
            <p:cNvSpPr txBox="1"/>
            <p:nvPr/>
          </p:nvSpPr>
          <p:spPr>
            <a:xfrm>
              <a:off x="6273043" y="3785435"/>
              <a:ext cx="1199603" cy="5078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Power BI </a:t>
              </a:r>
              <a:endParaRPr sz="900">
                <a:solidFill>
                  <a:srgbClr val="0043B2"/>
                </a:solidFill>
                <a:latin typeface="Arial"/>
                <a:ea typeface="Arial"/>
                <a:cs typeface="Arial"/>
                <a:sym typeface="Arial"/>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(Trình kết nối truy vấn tương tác HDI)</a:t>
              </a:r>
              <a:endParaRPr sz="900">
                <a:solidFill>
                  <a:srgbClr val="0043B2"/>
                </a:solidFill>
                <a:latin typeface="Arial"/>
                <a:ea typeface="Arial"/>
                <a:cs typeface="Arial"/>
                <a:sym typeface="Arial"/>
              </a:endParaRPr>
            </a:p>
          </p:txBody>
        </p:sp>
        <p:sp>
          <p:nvSpPr>
            <p:cNvPr id="1202" name="Google Shape;1202;p44"/>
            <p:cNvSpPr txBox="1"/>
            <p:nvPr/>
          </p:nvSpPr>
          <p:spPr>
            <a:xfrm>
              <a:off x="2081441" y="4655971"/>
              <a:ext cx="738188"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HOT PATH</a:t>
              </a:r>
              <a:endParaRPr sz="900">
                <a:solidFill>
                  <a:srgbClr val="0043B2"/>
                </a:solidFill>
                <a:latin typeface="Arial"/>
                <a:ea typeface="Arial"/>
                <a:cs typeface="Arial"/>
                <a:sym typeface="Arial"/>
              </a:endParaRPr>
            </a:p>
          </p:txBody>
        </p:sp>
        <p:sp>
          <p:nvSpPr>
            <p:cNvPr id="1203" name="Google Shape;1203;p44"/>
            <p:cNvSpPr txBox="1"/>
            <p:nvPr/>
          </p:nvSpPr>
          <p:spPr>
            <a:xfrm>
              <a:off x="2862263" y="5350464"/>
              <a:ext cx="1199603"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Trung tâm sự kiện Azure</a:t>
              </a:r>
              <a:endParaRPr sz="900">
                <a:solidFill>
                  <a:srgbClr val="0043B2"/>
                </a:solidFill>
                <a:latin typeface="Arial"/>
                <a:ea typeface="Arial"/>
                <a:cs typeface="Arial"/>
                <a:sym typeface="Arial"/>
              </a:endParaRPr>
            </a:p>
          </p:txBody>
        </p:sp>
        <p:sp>
          <p:nvSpPr>
            <p:cNvPr id="1204" name="Google Shape;1204;p44"/>
            <p:cNvSpPr txBox="1"/>
            <p:nvPr/>
          </p:nvSpPr>
          <p:spPr>
            <a:xfrm>
              <a:off x="4285949" y="5350464"/>
              <a:ext cx="1551013" cy="5078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Phân tích luồng Azure (Truy vấn cửa sổ để tổng hợp trước)</a:t>
              </a:r>
              <a:endParaRPr sz="900">
                <a:solidFill>
                  <a:srgbClr val="0043B2"/>
                </a:solidFill>
                <a:latin typeface="Arial"/>
                <a:ea typeface="Arial"/>
                <a:cs typeface="Arial"/>
                <a:sym typeface="Arial"/>
              </a:endParaRPr>
            </a:p>
          </p:txBody>
        </p:sp>
        <p:sp>
          <p:nvSpPr>
            <p:cNvPr id="1205" name="Google Shape;1205;p44"/>
            <p:cNvSpPr txBox="1"/>
            <p:nvPr/>
          </p:nvSpPr>
          <p:spPr>
            <a:xfrm>
              <a:off x="5719763" y="5350464"/>
              <a:ext cx="1647825"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Cơ sở dữ liệu Azure SQL</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(trong bộ nhớ columstore)</a:t>
              </a:r>
              <a:endParaRPr sz="900">
                <a:solidFill>
                  <a:srgbClr val="0043B2"/>
                </a:solidFill>
                <a:latin typeface="Arial"/>
                <a:ea typeface="Arial"/>
                <a:cs typeface="Arial"/>
                <a:sym typeface="Arial"/>
              </a:endParaRPr>
            </a:p>
          </p:txBody>
        </p:sp>
        <p:sp>
          <p:nvSpPr>
            <p:cNvPr id="1206" name="Google Shape;1206;p44"/>
            <p:cNvSpPr txBox="1"/>
            <p:nvPr/>
          </p:nvSpPr>
          <p:spPr>
            <a:xfrm>
              <a:off x="7656195" y="5350464"/>
              <a:ext cx="738188"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Power BI</a:t>
              </a:r>
              <a:endParaRPr sz="900">
                <a:solidFill>
                  <a:srgbClr val="0043B2"/>
                </a:solidFill>
                <a:latin typeface="Arial"/>
                <a:ea typeface="Arial"/>
                <a:cs typeface="Arial"/>
                <a:sym typeface="Aria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45"/>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Big Data trên Đám mây công cộng </a:t>
            </a:r>
            <a:endParaRPr/>
          </a:p>
        </p:txBody>
      </p:sp>
      <p:sp>
        <p:nvSpPr>
          <p:cNvPr id="1213" name="Google Shape;1213;p4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Big Data trên Microsoft Azure</a:t>
            </a:r>
            <a:endParaRPr/>
          </a:p>
        </p:txBody>
      </p:sp>
      <p:sp>
        <p:nvSpPr>
          <p:cNvPr id="1214" name="Google Shape;1214;p4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1215" name="Google Shape;1215;p4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Trích xuất chuyển đổi và nạp trên MS Azure</a:t>
            </a:r>
            <a:endParaRPr/>
          </a:p>
        </p:txBody>
      </p:sp>
      <p:grpSp>
        <p:nvGrpSpPr>
          <p:cNvPr id="1216" name="Google Shape;1216;p45"/>
          <p:cNvGrpSpPr/>
          <p:nvPr/>
        </p:nvGrpSpPr>
        <p:grpSpPr>
          <a:xfrm>
            <a:off x="862860" y="2854461"/>
            <a:ext cx="8690223" cy="3200400"/>
            <a:chOff x="596160" y="2854461"/>
            <a:chExt cx="8690223" cy="3200400"/>
          </a:xfrm>
        </p:grpSpPr>
        <p:pic>
          <p:nvPicPr>
            <p:cNvPr id="1217" name="Google Shape;1217;p45"/>
            <p:cNvPicPr preferRelativeResize="0"/>
            <p:nvPr/>
          </p:nvPicPr>
          <p:blipFill rotWithShape="1">
            <a:blip r:embed="rId3">
              <a:alphaModFix/>
            </a:blip>
            <a:srcRect b="0" l="0" r="0" t="0"/>
            <a:stretch/>
          </p:blipFill>
          <p:spPr>
            <a:xfrm>
              <a:off x="751983" y="2854461"/>
              <a:ext cx="8534400" cy="3200400"/>
            </a:xfrm>
            <a:prstGeom prst="rect">
              <a:avLst/>
            </a:prstGeom>
            <a:noFill/>
            <a:ln>
              <a:noFill/>
            </a:ln>
          </p:spPr>
        </p:pic>
        <p:grpSp>
          <p:nvGrpSpPr>
            <p:cNvPr id="1218" name="Google Shape;1218;p45"/>
            <p:cNvGrpSpPr/>
            <p:nvPr/>
          </p:nvGrpSpPr>
          <p:grpSpPr>
            <a:xfrm>
              <a:off x="596160" y="3640691"/>
              <a:ext cx="7813140" cy="1529897"/>
              <a:chOff x="596160" y="3640691"/>
              <a:chExt cx="7813140" cy="1529897"/>
            </a:xfrm>
          </p:grpSpPr>
          <p:sp>
            <p:nvSpPr>
              <p:cNvPr id="1219" name="Google Shape;1219;p45"/>
              <p:cNvSpPr txBox="1"/>
              <p:nvPr/>
            </p:nvSpPr>
            <p:spPr>
              <a:xfrm>
                <a:off x="2887982" y="4492107"/>
                <a:ext cx="991076" cy="5078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Lưu trữ Azure/Cửa hàng hồ dữ liệu</a:t>
                </a:r>
                <a:endParaRPr sz="900">
                  <a:solidFill>
                    <a:srgbClr val="0043B2"/>
                  </a:solidFill>
                  <a:latin typeface="Arial"/>
                  <a:ea typeface="Arial"/>
                  <a:cs typeface="Arial"/>
                  <a:sym typeface="Arial"/>
                </a:endParaRPr>
              </a:p>
            </p:txBody>
          </p:sp>
          <p:sp>
            <p:nvSpPr>
              <p:cNvPr id="1220" name="Google Shape;1220;p45"/>
              <p:cNvSpPr txBox="1"/>
              <p:nvPr/>
            </p:nvSpPr>
            <p:spPr>
              <a:xfrm>
                <a:off x="4952096" y="4561357"/>
                <a:ext cx="1199603"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Azure Databricks</a:t>
                </a:r>
                <a:endParaRPr sz="900">
                  <a:solidFill>
                    <a:srgbClr val="0043B2"/>
                  </a:solidFill>
                  <a:latin typeface="Arial"/>
                  <a:ea typeface="Arial"/>
                  <a:cs typeface="Arial"/>
                  <a:sym typeface="Arial"/>
                </a:endParaRPr>
              </a:p>
            </p:txBody>
          </p:sp>
          <p:sp>
            <p:nvSpPr>
              <p:cNvPr id="1221" name="Google Shape;1221;p45"/>
              <p:cNvSpPr txBox="1"/>
              <p:nvPr/>
            </p:nvSpPr>
            <p:spPr>
              <a:xfrm>
                <a:off x="7145210" y="4547341"/>
                <a:ext cx="1199603"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CSDL Azure SQL</a:t>
                </a:r>
                <a:endParaRPr sz="900">
                  <a:solidFill>
                    <a:srgbClr val="0043B2"/>
                  </a:solidFill>
                  <a:latin typeface="Arial"/>
                  <a:ea typeface="Arial"/>
                  <a:cs typeface="Arial"/>
                  <a:sym typeface="Arial"/>
                </a:endParaRPr>
              </a:p>
            </p:txBody>
          </p:sp>
          <p:sp>
            <p:nvSpPr>
              <p:cNvPr id="1222" name="Google Shape;1222;p45"/>
              <p:cNvSpPr txBox="1"/>
              <p:nvPr/>
            </p:nvSpPr>
            <p:spPr>
              <a:xfrm>
                <a:off x="1882140" y="4181494"/>
                <a:ext cx="702946" cy="21544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Nạp dữ liệu</a:t>
                </a:r>
                <a:endParaRPr sz="800">
                  <a:solidFill>
                    <a:srgbClr val="0043B2"/>
                  </a:solidFill>
                  <a:latin typeface="Arial"/>
                  <a:ea typeface="Arial"/>
                  <a:cs typeface="Arial"/>
                  <a:sym typeface="Arial"/>
                </a:endParaRPr>
              </a:p>
            </p:txBody>
          </p:sp>
          <p:sp>
            <p:nvSpPr>
              <p:cNvPr id="1223" name="Google Shape;1223;p45"/>
              <p:cNvSpPr txBox="1"/>
              <p:nvPr/>
            </p:nvSpPr>
            <p:spPr>
              <a:xfrm>
                <a:off x="2751931" y="3691545"/>
                <a:ext cx="1199603"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Lưu trữ dài hạn</a:t>
                </a:r>
                <a:endParaRPr sz="900">
                  <a:solidFill>
                    <a:srgbClr val="0043B2"/>
                  </a:solidFill>
                  <a:latin typeface="Arial"/>
                  <a:ea typeface="Arial"/>
                  <a:cs typeface="Arial"/>
                  <a:sym typeface="Arial"/>
                </a:endParaRPr>
              </a:p>
            </p:txBody>
          </p:sp>
          <p:sp>
            <p:nvSpPr>
              <p:cNvPr id="1224" name="Google Shape;1224;p45"/>
              <p:cNvSpPr txBox="1"/>
              <p:nvPr/>
            </p:nvSpPr>
            <p:spPr>
              <a:xfrm>
                <a:off x="4831080" y="3691545"/>
                <a:ext cx="1430655"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Trích xuất và chuyển đổi</a:t>
                </a:r>
                <a:endParaRPr sz="900">
                  <a:solidFill>
                    <a:srgbClr val="0043B2"/>
                  </a:solidFill>
                  <a:latin typeface="Arial"/>
                  <a:ea typeface="Arial"/>
                  <a:cs typeface="Arial"/>
                  <a:sym typeface="Arial"/>
                </a:endParaRPr>
              </a:p>
            </p:txBody>
          </p:sp>
          <p:sp>
            <p:nvSpPr>
              <p:cNvPr id="1225" name="Google Shape;1225;p45"/>
              <p:cNvSpPr txBox="1"/>
              <p:nvPr/>
            </p:nvSpPr>
            <p:spPr>
              <a:xfrm>
                <a:off x="7209697" y="3640691"/>
                <a:ext cx="1199603"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Tải vào sink</a:t>
                </a:r>
                <a:endParaRPr sz="900">
                  <a:solidFill>
                    <a:srgbClr val="0043B2"/>
                  </a:solidFill>
                  <a:latin typeface="Arial"/>
                  <a:ea typeface="Arial"/>
                  <a:cs typeface="Arial"/>
                  <a:sym typeface="Arial"/>
                </a:endParaRPr>
              </a:p>
            </p:txBody>
          </p:sp>
          <p:grpSp>
            <p:nvGrpSpPr>
              <p:cNvPr id="1226" name="Google Shape;1226;p45"/>
              <p:cNvGrpSpPr/>
              <p:nvPr/>
            </p:nvGrpSpPr>
            <p:grpSpPr>
              <a:xfrm>
                <a:off x="596160" y="4662757"/>
                <a:ext cx="1370484" cy="507831"/>
                <a:chOff x="596160" y="4694507"/>
                <a:chExt cx="1370484" cy="507831"/>
              </a:xfrm>
            </p:grpSpPr>
            <p:sp>
              <p:nvSpPr>
                <p:cNvPr id="1227" name="Google Shape;1227;p45"/>
                <p:cNvSpPr/>
                <p:nvPr/>
              </p:nvSpPr>
              <p:spPr>
                <a:xfrm>
                  <a:off x="796925" y="4727575"/>
                  <a:ext cx="968955" cy="3208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28" name="Google Shape;1228;p45"/>
                <p:cNvSpPr txBox="1"/>
                <p:nvPr/>
              </p:nvSpPr>
              <p:spPr>
                <a:xfrm>
                  <a:off x="596160" y="4694507"/>
                  <a:ext cx="1370484" cy="5078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Ứng dụng doanh nghiệp/tùy chỉnh</a:t>
                  </a:r>
                  <a:endParaRPr sz="900">
                    <a:solidFill>
                      <a:srgbClr val="0043B2"/>
                    </a:solidFill>
                    <a:latin typeface="Arial"/>
                    <a:ea typeface="Arial"/>
                    <a:cs typeface="Arial"/>
                    <a:sym typeface="Arial"/>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 (có cấu trúc)</a:t>
                  </a:r>
                  <a:endParaRPr sz="800">
                    <a:solidFill>
                      <a:srgbClr val="0043B2"/>
                    </a:solidFill>
                    <a:latin typeface="Arial"/>
                    <a:ea typeface="Arial"/>
                    <a:cs typeface="Arial"/>
                    <a:sym typeface="Arial"/>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46"/>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Thử nghiệm của giảng viên</a:t>
            </a:r>
            <a:endParaRPr/>
          </a:p>
        </p:txBody>
      </p:sp>
      <p:sp>
        <p:nvSpPr>
          <p:cNvPr id="1235" name="Google Shape;1235;p46"/>
          <p:cNvSpPr txBox="1"/>
          <p:nvPr>
            <p:ph idx="2" type="body"/>
          </p:nvPr>
        </p:nvSpPr>
        <p:spPr>
          <a:xfrm>
            <a:off x="535872" y="1523052"/>
            <a:ext cx="8796528" cy="49377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sz="3200"/>
              <a:t>[</a:t>
            </a:r>
            <a:r>
              <a:rPr lang="en-US"/>
              <a:t>Thử nghiệm</a:t>
            </a:r>
            <a:r>
              <a:rPr lang="en-US" sz="3200"/>
              <a:t>]</a:t>
            </a:r>
            <a:endParaRPr/>
          </a:p>
          <a:p>
            <a:pPr indent="0" lvl="0" marL="0" rtl="0" algn="l">
              <a:lnSpc>
                <a:spcPct val="100000"/>
              </a:lnSpc>
              <a:spcBef>
                <a:spcPts val="0"/>
              </a:spcBef>
              <a:spcAft>
                <a:spcPts val="0"/>
              </a:spcAft>
              <a:buClr>
                <a:srgbClr val="131313"/>
              </a:buClr>
              <a:buSzPts val="3200"/>
              <a:buNone/>
            </a:pPr>
            <a:r>
              <a:rPr lang="en-US"/>
              <a:t>Thử nghiệm AWS </a:t>
            </a:r>
            <a:endParaRPr/>
          </a:p>
          <a:p>
            <a:pPr indent="0" lvl="0" marL="0" rtl="0" algn="l">
              <a:lnSpc>
                <a:spcPct val="100000"/>
              </a:lnSpc>
              <a:spcBef>
                <a:spcPts val="0"/>
              </a:spcBef>
              <a:spcAft>
                <a:spcPts val="0"/>
              </a:spcAft>
              <a:buClr>
                <a:srgbClr val="131313"/>
              </a:buClr>
              <a:buSzPts val="3200"/>
              <a:buNone/>
            </a:pPr>
            <a:r>
              <a:rPr lang="en-US"/>
              <a:t>của giảng viên</a:t>
            </a:r>
            <a:endParaRPr sz="3200"/>
          </a:p>
        </p:txBody>
      </p:sp>
      <p:sp>
        <p:nvSpPr>
          <p:cNvPr id="1236" name="Google Shape;1236;p4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p:txBody>
      </p:sp>
      <p:grpSp>
        <p:nvGrpSpPr>
          <p:cNvPr id="1237" name="Google Shape;1237;p46"/>
          <p:cNvGrpSpPr/>
          <p:nvPr/>
        </p:nvGrpSpPr>
        <p:grpSpPr>
          <a:xfrm>
            <a:off x="5782600" y="2233614"/>
            <a:ext cx="3437990" cy="3962229"/>
            <a:chOff x="4401919" y="2167994"/>
            <a:chExt cx="3437990" cy="3962229"/>
          </a:xfrm>
        </p:grpSpPr>
        <p:grpSp>
          <p:nvGrpSpPr>
            <p:cNvPr id="1238" name="Google Shape;1238;p46"/>
            <p:cNvGrpSpPr/>
            <p:nvPr/>
          </p:nvGrpSpPr>
          <p:grpSpPr>
            <a:xfrm>
              <a:off x="4401919" y="2167994"/>
              <a:ext cx="3437990" cy="3962229"/>
              <a:chOff x="4401919" y="2167994"/>
              <a:chExt cx="3437990" cy="3962229"/>
            </a:xfrm>
          </p:grpSpPr>
          <p:grpSp>
            <p:nvGrpSpPr>
              <p:cNvPr id="1239" name="Google Shape;1239;p46"/>
              <p:cNvGrpSpPr/>
              <p:nvPr/>
            </p:nvGrpSpPr>
            <p:grpSpPr>
              <a:xfrm>
                <a:off x="4641130" y="2383352"/>
                <a:ext cx="2969068" cy="3746871"/>
                <a:chOff x="4641130" y="2383352"/>
                <a:chExt cx="2969068" cy="3746871"/>
              </a:xfrm>
            </p:grpSpPr>
            <p:sp>
              <p:nvSpPr>
                <p:cNvPr id="1240" name="Google Shape;1240;p46"/>
                <p:cNvSpPr/>
                <p:nvPr/>
              </p:nvSpPr>
              <p:spPr>
                <a:xfrm>
                  <a:off x="4641130" y="2383352"/>
                  <a:ext cx="2969068" cy="2969068"/>
                </a:xfrm>
                <a:prstGeom prst="ellipse">
                  <a:avLst/>
                </a:prstGeom>
                <a:solidFill>
                  <a:srgbClr val="CAD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41" name="Google Shape;1241;p46"/>
                <p:cNvPicPr preferRelativeResize="0"/>
                <p:nvPr/>
              </p:nvPicPr>
              <p:blipFill rotWithShape="1">
                <a:blip r:embed="rId3">
                  <a:alphaModFix/>
                </a:blip>
                <a:srcRect b="0" l="0" r="0" t="0"/>
                <a:stretch/>
              </p:blipFill>
              <p:spPr>
                <a:xfrm>
                  <a:off x="5515925" y="4518337"/>
                  <a:ext cx="1219478" cy="1611886"/>
                </a:xfrm>
                <a:prstGeom prst="rect">
                  <a:avLst/>
                </a:prstGeom>
                <a:noFill/>
                <a:ln>
                  <a:noFill/>
                </a:ln>
              </p:spPr>
            </p:pic>
          </p:grpSp>
          <p:grpSp>
            <p:nvGrpSpPr>
              <p:cNvPr id="1242" name="Google Shape;1242;p46"/>
              <p:cNvGrpSpPr/>
              <p:nvPr/>
            </p:nvGrpSpPr>
            <p:grpSpPr>
              <a:xfrm>
                <a:off x="4420634" y="3215388"/>
                <a:ext cx="478421" cy="478421"/>
                <a:chOff x="4119360" y="4255504"/>
                <a:chExt cx="478421" cy="478421"/>
              </a:xfrm>
            </p:grpSpPr>
            <p:sp>
              <p:nvSpPr>
                <p:cNvPr id="1243" name="Google Shape;1243;p46"/>
                <p:cNvSpPr/>
                <p:nvPr/>
              </p:nvSpPr>
              <p:spPr>
                <a:xfrm>
                  <a:off x="4119360" y="425550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44" name="Google Shape;1244;p46"/>
                <p:cNvPicPr preferRelativeResize="0"/>
                <p:nvPr/>
              </p:nvPicPr>
              <p:blipFill rotWithShape="1">
                <a:blip r:embed="rId4">
                  <a:alphaModFix/>
                </a:blip>
                <a:srcRect b="0" l="0" r="0" t="0"/>
                <a:stretch/>
              </p:blipFill>
              <p:spPr>
                <a:xfrm>
                  <a:off x="4201438" y="4393182"/>
                  <a:ext cx="314264" cy="203063"/>
                </a:xfrm>
                <a:prstGeom prst="rect">
                  <a:avLst/>
                </a:prstGeom>
                <a:noFill/>
                <a:ln>
                  <a:noFill/>
                </a:ln>
              </p:spPr>
            </p:pic>
          </p:grpSp>
          <p:grpSp>
            <p:nvGrpSpPr>
              <p:cNvPr id="1245" name="Google Shape;1245;p46"/>
              <p:cNvGrpSpPr/>
              <p:nvPr/>
            </p:nvGrpSpPr>
            <p:grpSpPr>
              <a:xfrm>
                <a:off x="4401919" y="3767007"/>
                <a:ext cx="478421" cy="478421"/>
                <a:chOff x="4466311" y="3598005"/>
                <a:chExt cx="478421" cy="478421"/>
              </a:xfrm>
            </p:grpSpPr>
            <p:sp>
              <p:nvSpPr>
                <p:cNvPr id="1246" name="Google Shape;1246;p46"/>
                <p:cNvSpPr/>
                <p:nvPr/>
              </p:nvSpPr>
              <p:spPr>
                <a:xfrm>
                  <a:off x="4466311" y="3598005"/>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247" name="Google Shape;1247;p46"/>
                <p:cNvGrpSpPr/>
                <p:nvPr/>
              </p:nvGrpSpPr>
              <p:grpSpPr>
                <a:xfrm>
                  <a:off x="4556408" y="3722669"/>
                  <a:ext cx="311620" cy="219568"/>
                  <a:chOff x="4550446" y="3712368"/>
                  <a:chExt cx="311620" cy="219568"/>
                </a:xfrm>
              </p:grpSpPr>
              <p:pic>
                <p:nvPicPr>
                  <p:cNvPr id="1248" name="Google Shape;1248;p46"/>
                  <p:cNvPicPr preferRelativeResize="0"/>
                  <p:nvPr/>
                </p:nvPicPr>
                <p:blipFill rotWithShape="1">
                  <a:blip r:embed="rId5">
                    <a:alphaModFix/>
                  </a:blip>
                  <a:srcRect b="0" l="0" r="0" t="0"/>
                  <a:stretch/>
                </p:blipFill>
                <p:spPr>
                  <a:xfrm>
                    <a:off x="4550446" y="3712369"/>
                    <a:ext cx="190176" cy="219567"/>
                  </a:xfrm>
                  <a:prstGeom prst="rect">
                    <a:avLst/>
                  </a:prstGeom>
                  <a:noFill/>
                  <a:ln>
                    <a:noFill/>
                  </a:ln>
                </p:spPr>
              </p:pic>
              <p:pic>
                <p:nvPicPr>
                  <p:cNvPr id="1249" name="Google Shape;1249;p46"/>
                  <p:cNvPicPr preferRelativeResize="0"/>
                  <p:nvPr/>
                </p:nvPicPr>
                <p:blipFill rotWithShape="1">
                  <a:blip r:embed="rId5">
                    <a:alphaModFix/>
                  </a:blip>
                  <a:srcRect b="0" l="0" r="0" t="0"/>
                  <a:stretch/>
                </p:blipFill>
                <p:spPr>
                  <a:xfrm>
                    <a:off x="4671890" y="3712368"/>
                    <a:ext cx="190176" cy="219567"/>
                  </a:xfrm>
                  <a:prstGeom prst="rect">
                    <a:avLst/>
                  </a:prstGeom>
                  <a:noFill/>
                  <a:ln>
                    <a:noFill/>
                  </a:ln>
                </p:spPr>
              </p:pic>
            </p:grpSp>
          </p:grpSp>
          <p:grpSp>
            <p:nvGrpSpPr>
              <p:cNvPr id="1250" name="Google Shape;1250;p46"/>
              <p:cNvGrpSpPr/>
              <p:nvPr/>
            </p:nvGrpSpPr>
            <p:grpSpPr>
              <a:xfrm>
                <a:off x="4656757" y="2730802"/>
                <a:ext cx="478421" cy="478421"/>
                <a:chOff x="5779974" y="3346111"/>
                <a:chExt cx="478421" cy="478421"/>
              </a:xfrm>
            </p:grpSpPr>
            <p:sp>
              <p:nvSpPr>
                <p:cNvPr id="1251" name="Google Shape;1251;p46"/>
                <p:cNvSpPr/>
                <p:nvPr/>
              </p:nvSpPr>
              <p:spPr>
                <a:xfrm>
                  <a:off x="5779974" y="334611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52" name="Google Shape;1252;p46"/>
                <p:cNvPicPr preferRelativeResize="0"/>
                <p:nvPr/>
              </p:nvPicPr>
              <p:blipFill rotWithShape="1">
                <a:blip r:embed="rId6">
                  <a:alphaModFix/>
                </a:blip>
                <a:srcRect b="0" l="0" r="0" t="0"/>
                <a:stretch/>
              </p:blipFill>
              <p:spPr>
                <a:xfrm>
                  <a:off x="5871995" y="3479362"/>
                  <a:ext cx="294284" cy="211885"/>
                </a:xfrm>
                <a:prstGeom prst="rect">
                  <a:avLst/>
                </a:prstGeom>
                <a:noFill/>
                <a:ln>
                  <a:noFill/>
                </a:ln>
              </p:spPr>
            </p:pic>
          </p:grpSp>
          <p:grpSp>
            <p:nvGrpSpPr>
              <p:cNvPr id="1253" name="Google Shape;1253;p46"/>
              <p:cNvGrpSpPr/>
              <p:nvPr/>
            </p:nvGrpSpPr>
            <p:grpSpPr>
              <a:xfrm>
                <a:off x="7040382" y="2725220"/>
                <a:ext cx="478421" cy="478421"/>
                <a:chOff x="6653952" y="3105086"/>
                <a:chExt cx="478421" cy="478421"/>
              </a:xfrm>
            </p:grpSpPr>
            <p:sp>
              <p:nvSpPr>
                <p:cNvPr id="1254" name="Google Shape;1254;p46"/>
                <p:cNvSpPr/>
                <p:nvPr/>
              </p:nvSpPr>
              <p:spPr>
                <a:xfrm>
                  <a:off x="6653952" y="3105086"/>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55" name="Google Shape;1255;p46"/>
                <p:cNvPicPr preferRelativeResize="0"/>
                <p:nvPr/>
              </p:nvPicPr>
              <p:blipFill rotWithShape="1">
                <a:blip r:embed="rId7">
                  <a:alphaModFix/>
                </a:blip>
                <a:srcRect b="0" l="0" r="0" t="0"/>
                <a:stretch/>
              </p:blipFill>
              <p:spPr>
                <a:xfrm>
                  <a:off x="6739427" y="3199418"/>
                  <a:ext cx="316993" cy="283465"/>
                </a:xfrm>
                <a:prstGeom prst="rect">
                  <a:avLst/>
                </a:prstGeom>
                <a:noFill/>
                <a:ln>
                  <a:noFill/>
                </a:ln>
              </p:spPr>
            </p:pic>
          </p:grpSp>
          <p:grpSp>
            <p:nvGrpSpPr>
              <p:cNvPr id="1256" name="Google Shape;1256;p46"/>
              <p:cNvGrpSpPr/>
              <p:nvPr/>
            </p:nvGrpSpPr>
            <p:grpSpPr>
              <a:xfrm>
                <a:off x="7214808" y="4305262"/>
                <a:ext cx="478421" cy="478421"/>
                <a:chOff x="6939282" y="3583507"/>
                <a:chExt cx="478421" cy="478421"/>
              </a:xfrm>
            </p:grpSpPr>
            <p:sp>
              <p:nvSpPr>
                <p:cNvPr id="1257" name="Google Shape;1257;p46"/>
                <p:cNvSpPr/>
                <p:nvPr/>
              </p:nvSpPr>
              <p:spPr>
                <a:xfrm>
                  <a:off x="6939282" y="3583507"/>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58" name="Google Shape;1258;p46"/>
                <p:cNvPicPr preferRelativeResize="0"/>
                <p:nvPr/>
              </p:nvPicPr>
              <p:blipFill rotWithShape="1">
                <a:blip r:embed="rId8">
                  <a:alphaModFix/>
                </a:blip>
                <a:srcRect b="0" l="0" r="0" t="0"/>
                <a:stretch/>
              </p:blipFill>
              <p:spPr>
                <a:xfrm>
                  <a:off x="7072937" y="3686551"/>
                  <a:ext cx="211109" cy="289297"/>
                </a:xfrm>
                <a:prstGeom prst="rect">
                  <a:avLst/>
                </a:prstGeom>
                <a:noFill/>
                <a:ln>
                  <a:noFill/>
                </a:ln>
              </p:spPr>
            </p:pic>
          </p:grpSp>
          <p:grpSp>
            <p:nvGrpSpPr>
              <p:cNvPr id="1259" name="Google Shape;1259;p46"/>
              <p:cNvGrpSpPr/>
              <p:nvPr/>
            </p:nvGrpSpPr>
            <p:grpSpPr>
              <a:xfrm>
                <a:off x="5052593" y="2375387"/>
                <a:ext cx="478421" cy="478421"/>
                <a:chOff x="4903300" y="2692339"/>
                <a:chExt cx="478421" cy="478421"/>
              </a:xfrm>
            </p:grpSpPr>
            <p:sp>
              <p:nvSpPr>
                <p:cNvPr id="1260" name="Google Shape;1260;p46"/>
                <p:cNvSpPr/>
                <p:nvPr/>
              </p:nvSpPr>
              <p:spPr>
                <a:xfrm>
                  <a:off x="4903300" y="26923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61" name="Google Shape;1261;p46"/>
                <p:cNvPicPr preferRelativeResize="0"/>
                <p:nvPr/>
              </p:nvPicPr>
              <p:blipFill rotWithShape="1">
                <a:blip r:embed="rId9">
                  <a:alphaModFix/>
                </a:blip>
                <a:srcRect b="0" l="0" r="0" t="0"/>
                <a:stretch/>
              </p:blipFill>
              <p:spPr>
                <a:xfrm>
                  <a:off x="5012210" y="2801249"/>
                  <a:ext cx="260600" cy="260600"/>
                </a:xfrm>
                <a:prstGeom prst="rect">
                  <a:avLst/>
                </a:prstGeom>
                <a:noFill/>
                <a:ln>
                  <a:noFill/>
                </a:ln>
              </p:spPr>
            </p:pic>
          </p:grpSp>
          <p:grpSp>
            <p:nvGrpSpPr>
              <p:cNvPr id="1262" name="Google Shape;1262;p46"/>
              <p:cNvGrpSpPr/>
              <p:nvPr/>
            </p:nvGrpSpPr>
            <p:grpSpPr>
              <a:xfrm>
                <a:off x="5557339" y="2167994"/>
                <a:ext cx="1018218" cy="478422"/>
                <a:chOff x="5546651" y="2194994"/>
                <a:chExt cx="1018218" cy="478422"/>
              </a:xfrm>
            </p:grpSpPr>
            <p:grpSp>
              <p:nvGrpSpPr>
                <p:cNvPr id="1263" name="Google Shape;1263;p46"/>
                <p:cNvGrpSpPr/>
                <p:nvPr/>
              </p:nvGrpSpPr>
              <p:grpSpPr>
                <a:xfrm>
                  <a:off x="6086448" y="2194994"/>
                  <a:ext cx="478421" cy="478421"/>
                  <a:chOff x="5724126" y="3483458"/>
                  <a:chExt cx="478421" cy="478421"/>
                </a:xfrm>
              </p:grpSpPr>
              <p:sp>
                <p:nvSpPr>
                  <p:cNvPr id="1264" name="Google Shape;1264;p46"/>
                  <p:cNvSpPr/>
                  <p:nvPr/>
                </p:nvSpPr>
                <p:spPr>
                  <a:xfrm>
                    <a:off x="5724126" y="348345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65" name="Google Shape;1265;p46"/>
                  <p:cNvPicPr preferRelativeResize="0"/>
                  <p:nvPr/>
                </p:nvPicPr>
                <p:blipFill rotWithShape="1">
                  <a:blip r:embed="rId10">
                    <a:alphaModFix/>
                  </a:blip>
                  <a:srcRect b="0" l="0" r="0" t="0"/>
                  <a:stretch/>
                </p:blipFill>
                <p:spPr>
                  <a:xfrm>
                    <a:off x="5795026" y="3587702"/>
                    <a:ext cx="306929" cy="254809"/>
                  </a:xfrm>
                  <a:prstGeom prst="rect">
                    <a:avLst/>
                  </a:prstGeom>
                  <a:noFill/>
                  <a:ln>
                    <a:noFill/>
                  </a:ln>
                </p:spPr>
              </p:pic>
            </p:grpSp>
            <p:grpSp>
              <p:nvGrpSpPr>
                <p:cNvPr id="1266" name="Google Shape;1266;p46"/>
                <p:cNvGrpSpPr/>
                <p:nvPr/>
              </p:nvGrpSpPr>
              <p:grpSpPr>
                <a:xfrm>
                  <a:off x="5546651" y="2194995"/>
                  <a:ext cx="478421" cy="478421"/>
                  <a:chOff x="5381721" y="2534589"/>
                  <a:chExt cx="478421" cy="478421"/>
                </a:xfrm>
              </p:grpSpPr>
              <p:sp>
                <p:nvSpPr>
                  <p:cNvPr id="1267" name="Google Shape;1267;p46"/>
                  <p:cNvSpPr/>
                  <p:nvPr/>
                </p:nvSpPr>
                <p:spPr>
                  <a:xfrm>
                    <a:off x="5381721" y="253458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68" name="Google Shape;1268;p46"/>
                  <p:cNvPicPr preferRelativeResize="0"/>
                  <p:nvPr/>
                </p:nvPicPr>
                <p:blipFill rotWithShape="1">
                  <a:blip r:embed="rId11">
                    <a:alphaModFix/>
                  </a:blip>
                  <a:srcRect b="0" l="0" r="0" t="0"/>
                  <a:stretch/>
                </p:blipFill>
                <p:spPr>
                  <a:xfrm>
                    <a:off x="5465679" y="2641099"/>
                    <a:ext cx="311268" cy="245351"/>
                  </a:xfrm>
                  <a:prstGeom prst="rect">
                    <a:avLst/>
                  </a:prstGeom>
                  <a:noFill/>
                  <a:ln>
                    <a:noFill/>
                  </a:ln>
                </p:spPr>
              </p:pic>
            </p:grpSp>
          </p:grpSp>
          <p:grpSp>
            <p:nvGrpSpPr>
              <p:cNvPr id="1269" name="Google Shape;1269;p46"/>
              <p:cNvGrpSpPr/>
              <p:nvPr/>
            </p:nvGrpSpPr>
            <p:grpSpPr>
              <a:xfrm>
                <a:off x="6617712" y="2373853"/>
                <a:ext cx="478421" cy="478421"/>
                <a:chOff x="6346155" y="2692338"/>
                <a:chExt cx="478421" cy="478421"/>
              </a:xfrm>
            </p:grpSpPr>
            <p:sp>
              <p:nvSpPr>
                <p:cNvPr id="1270" name="Google Shape;1270;p46"/>
                <p:cNvSpPr/>
                <p:nvPr/>
              </p:nvSpPr>
              <p:spPr>
                <a:xfrm>
                  <a:off x="6346155" y="269233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71" name="Google Shape;1271;p46"/>
                <p:cNvPicPr preferRelativeResize="0"/>
                <p:nvPr/>
              </p:nvPicPr>
              <p:blipFill rotWithShape="1">
                <a:blip r:embed="rId12">
                  <a:alphaModFix/>
                </a:blip>
                <a:srcRect b="0" l="0" r="0" t="0"/>
                <a:stretch/>
              </p:blipFill>
              <p:spPr>
                <a:xfrm>
                  <a:off x="6484162" y="2777719"/>
                  <a:ext cx="202406" cy="307657"/>
                </a:xfrm>
                <a:prstGeom prst="rect">
                  <a:avLst/>
                </a:prstGeom>
                <a:noFill/>
                <a:ln>
                  <a:noFill/>
                </a:ln>
              </p:spPr>
            </p:pic>
          </p:grpSp>
          <p:grpSp>
            <p:nvGrpSpPr>
              <p:cNvPr id="1272" name="Google Shape;1272;p46"/>
              <p:cNvGrpSpPr/>
              <p:nvPr/>
            </p:nvGrpSpPr>
            <p:grpSpPr>
              <a:xfrm>
                <a:off x="7361488" y="3771502"/>
                <a:ext cx="478421" cy="478421"/>
                <a:chOff x="6930239" y="4605839"/>
                <a:chExt cx="478421" cy="478421"/>
              </a:xfrm>
            </p:grpSpPr>
            <p:sp>
              <p:nvSpPr>
                <p:cNvPr id="1273" name="Google Shape;1273;p46"/>
                <p:cNvSpPr/>
                <p:nvPr/>
              </p:nvSpPr>
              <p:spPr>
                <a:xfrm>
                  <a:off x="6930239" y="46058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74" name="Google Shape;1274;p46"/>
                <p:cNvPicPr preferRelativeResize="0"/>
                <p:nvPr/>
              </p:nvPicPr>
              <p:blipFill rotWithShape="1">
                <a:blip r:embed="rId13">
                  <a:alphaModFix/>
                </a:blip>
                <a:srcRect b="0" l="0" r="0" t="0"/>
                <a:stretch/>
              </p:blipFill>
              <p:spPr>
                <a:xfrm>
                  <a:off x="7023503" y="4691203"/>
                  <a:ext cx="295657" cy="298705"/>
                </a:xfrm>
                <a:prstGeom prst="rect">
                  <a:avLst/>
                </a:prstGeom>
                <a:noFill/>
                <a:ln>
                  <a:noFill/>
                </a:ln>
              </p:spPr>
            </p:pic>
          </p:grpSp>
          <p:grpSp>
            <p:nvGrpSpPr>
              <p:cNvPr id="1275" name="Google Shape;1275;p46"/>
              <p:cNvGrpSpPr/>
              <p:nvPr/>
            </p:nvGrpSpPr>
            <p:grpSpPr>
              <a:xfrm>
                <a:off x="6799004" y="4732022"/>
                <a:ext cx="478421" cy="478421"/>
                <a:chOff x="6716684" y="5103232"/>
                <a:chExt cx="478421" cy="478421"/>
              </a:xfrm>
            </p:grpSpPr>
            <p:sp>
              <p:nvSpPr>
                <p:cNvPr id="1276" name="Google Shape;1276;p46"/>
                <p:cNvSpPr/>
                <p:nvPr/>
              </p:nvSpPr>
              <p:spPr>
                <a:xfrm>
                  <a:off x="6716684" y="5103232"/>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77" name="Google Shape;1277;p46"/>
                <p:cNvPicPr preferRelativeResize="0"/>
                <p:nvPr/>
              </p:nvPicPr>
              <p:blipFill rotWithShape="1">
                <a:blip r:embed="rId14">
                  <a:alphaModFix/>
                </a:blip>
                <a:srcRect b="0" l="0" r="0" t="0"/>
                <a:stretch/>
              </p:blipFill>
              <p:spPr>
                <a:xfrm>
                  <a:off x="6820258" y="5205282"/>
                  <a:ext cx="271273" cy="274321"/>
                </a:xfrm>
                <a:prstGeom prst="rect">
                  <a:avLst/>
                </a:prstGeom>
                <a:noFill/>
                <a:ln>
                  <a:noFill/>
                </a:ln>
              </p:spPr>
            </p:pic>
          </p:grpSp>
          <p:grpSp>
            <p:nvGrpSpPr>
              <p:cNvPr id="1278" name="Google Shape;1278;p46"/>
              <p:cNvGrpSpPr/>
              <p:nvPr/>
            </p:nvGrpSpPr>
            <p:grpSpPr>
              <a:xfrm>
                <a:off x="7312778" y="3209223"/>
                <a:ext cx="478421" cy="478421"/>
                <a:chOff x="7063894" y="3536553"/>
                <a:chExt cx="478421" cy="478421"/>
              </a:xfrm>
            </p:grpSpPr>
            <p:sp>
              <p:nvSpPr>
                <p:cNvPr id="1279" name="Google Shape;1279;p46"/>
                <p:cNvSpPr/>
                <p:nvPr/>
              </p:nvSpPr>
              <p:spPr>
                <a:xfrm>
                  <a:off x="7063894" y="3536553"/>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80" name="Google Shape;1280;p46"/>
                <p:cNvPicPr preferRelativeResize="0"/>
                <p:nvPr/>
              </p:nvPicPr>
              <p:blipFill rotWithShape="1">
                <a:blip r:embed="rId15">
                  <a:alphaModFix/>
                </a:blip>
                <a:srcRect b="0" l="0" r="0" t="0"/>
                <a:stretch/>
              </p:blipFill>
              <p:spPr>
                <a:xfrm>
                  <a:off x="7165334" y="3628379"/>
                  <a:ext cx="275540" cy="268818"/>
                </a:xfrm>
                <a:prstGeom prst="rect">
                  <a:avLst/>
                </a:prstGeom>
                <a:noFill/>
                <a:ln>
                  <a:noFill/>
                </a:ln>
              </p:spPr>
            </p:pic>
          </p:grpSp>
          <p:grpSp>
            <p:nvGrpSpPr>
              <p:cNvPr id="1281" name="Google Shape;1281;p46"/>
              <p:cNvGrpSpPr/>
              <p:nvPr/>
            </p:nvGrpSpPr>
            <p:grpSpPr>
              <a:xfrm>
                <a:off x="4558099" y="4323978"/>
                <a:ext cx="478421" cy="478421"/>
                <a:chOff x="4839474" y="4392074"/>
                <a:chExt cx="478421" cy="478421"/>
              </a:xfrm>
            </p:grpSpPr>
            <p:sp>
              <p:nvSpPr>
                <p:cNvPr id="1282" name="Google Shape;1282;p46"/>
                <p:cNvSpPr/>
                <p:nvPr/>
              </p:nvSpPr>
              <p:spPr>
                <a:xfrm>
                  <a:off x="4839474" y="439207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83" name="Google Shape;1283;p46"/>
                <p:cNvPicPr preferRelativeResize="0"/>
                <p:nvPr/>
              </p:nvPicPr>
              <p:blipFill rotWithShape="1">
                <a:blip r:embed="rId16">
                  <a:alphaModFix/>
                </a:blip>
                <a:srcRect b="0" l="0" r="0" t="0"/>
                <a:stretch/>
              </p:blipFill>
              <p:spPr>
                <a:xfrm>
                  <a:off x="4938640" y="4483042"/>
                  <a:ext cx="271344" cy="282198"/>
                </a:xfrm>
                <a:prstGeom prst="rect">
                  <a:avLst/>
                </a:prstGeom>
                <a:noFill/>
                <a:ln>
                  <a:noFill/>
                </a:ln>
              </p:spPr>
            </p:pic>
          </p:grpSp>
          <p:grpSp>
            <p:nvGrpSpPr>
              <p:cNvPr id="1284" name="Google Shape;1284;p46"/>
              <p:cNvGrpSpPr/>
              <p:nvPr/>
            </p:nvGrpSpPr>
            <p:grpSpPr>
              <a:xfrm>
                <a:off x="4988332" y="4732022"/>
                <a:ext cx="478421" cy="478421"/>
                <a:chOff x="4980019" y="4733181"/>
                <a:chExt cx="478421" cy="478421"/>
              </a:xfrm>
            </p:grpSpPr>
            <p:sp>
              <p:nvSpPr>
                <p:cNvPr id="1285" name="Google Shape;1285;p46"/>
                <p:cNvSpPr/>
                <p:nvPr/>
              </p:nvSpPr>
              <p:spPr>
                <a:xfrm>
                  <a:off x="4980019" y="473318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86" name="Google Shape;1286;p46"/>
                <p:cNvPicPr preferRelativeResize="0"/>
                <p:nvPr/>
              </p:nvPicPr>
              <p:blipFill rotWithShape="1">
                <a:blip r:embed="rId17">
                  <a:alphaModFix/>
                </a:blip>
                <a:srcRect b="0" l="0" r="0" t="0"/>
                <a:stretch/>
              </p:blipFill>
              <p:spPr>
                <a:xfrm>
                  <a:off x="5040681" y="4865351"/>
                  <a:ext cx="359374" cy="276186"/>
                </a:xfrm>
                <a:prstGeom prst="rect">
                  <a:avLst/>
                </a:prstGeom>
                <a:noFill/>
                <a:ln>
                  <a:noFill/>
                </a:ln>
              </p:spPr>
            </p:pic>
          </p:grpSp>
        </p:grpSp>
        <p:sp>
          <p:nvSpPr>
            <p:cNvPr id="1287" name="Google Shape;1287;p46"/>
            <p:cNvSpPr/>
            <p:nvPr/>
          </p:nvSpPr>
          <p:spPr>
            <a:xfrm>
              <a:off x="5318437" y="3215738"/>
              <a:ext cx="1574615" cy="959652"/>
            </a:xfrm>
            <a:prstGeom prst="roundRect">
              <a:avLst>
                <a:gd fmla="val 50000" name="adj"/>
              </a:avLst>
            </a:prstGeom>
            <a:noFill/>
            <a:ln>
              <a:noFill/>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3200">
                  <a:solidFill>
                    <a:srgbClr val="0043B2"/>
                  </a:solidFill>
                  <a:latin typeface="Arial"/>
                  <a:ea typeface="Arial"/>
                  <a:cs typeface="Arial"/>
                  <a:sym typeface="Arial"/>
                </a:rPr>
                <a:t>BIG</a:t>
              </a:r>
              <a:endParaRPr/>
            </a:p>
            <a:p>
              <a:pPr indent="0" lvl="0" marL="0" marR="0" rtl="0" algn="ctr">
                <a:spcBef>
                  <a:spcPts val="0"/>
                </a:spcBef>
                <a:spcAft>
                  <a:spcPts val="0"/>
                </a:spcAft>
                <a:buNone/>
              </a:pPr>
              <a:r>
                <a:rPr lang="en-US" sz="3200">
                  <a:solidFill>
                    <a:srgbClr val="0043B2"/>
                  </a:solidFill>
                  <a:latin typeface="Arial"/>
                  <a:ea typeface="Arial"/>
                  <a:cs typeface="Arial"/>
                  <a:sym typeface="Arial"/>
                </a:rPr>
                <a:t>DATA</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47"/>
          <p:cNvSpPr txBox="1"/>
          <p:nvPr>
            <p:ph idx="1" type="body"/>
          </p:nvPr>
        </p:nvSpPr>
        <p:spPr>
          <a:xfrm>
            <a:off x="985322" y="2524714"/>
            <a:ext cx="7339527" cy="132993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400"/>
              <a:buNone/>
            </a:pPr>
            <a:r>
              <a:rPr lang="en-US"/>
              <a:t>Tổng quan về hệ thống Hadoop Core &amp; Eco</a:t>
            </a:r>
            <a:endParaRPr/>
          </a:p>
        </p:txBody>
      </p:sp>
      <p:sp>
        <p:nvSpPr>
          <p:cNvPr id="1293" name="Google Shape;1293;p47"/>
          <p:cNvSpPr txBox="1"/>
          <p:nvPr>
            <p:ph idx="2" type="body"/>
          </p:nvPr>
        </p:nvSpPr>
        <p:spPr>
          <a:xfrm>
            <a:off x="985323" y="2066881"/>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2.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48"/>
          <p:cNvSpPr txBox="1"/>
          <p:nvPr>
            <p:ph idx="1" type="body"/>
          </p:nvPr>
        </p:nvSpPr>
        <p:spPr>
          <a:xfrm>
            <a:off x="989700" y="3038807"/>
            <a:ext cx="8604000"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600"/>
              <a:buNone/>
            </a:pPr>
            <a:r>
              <a:rPr lang="en-US"/>
              <a:t>Tổng quan về hệ thống Hadoop Core &amp; Eco</a:t>
            </a:r>
            <a:endParaRPr sz="3600">
              <a:solidFill>
                <a:schemeClr val="dk1"/>
              </a:solidFill>
            </a:endParaRPr>
          </a:p>
        </p:txBody>
      </p:sp>
      <p:sp>
        <p:nvSpPr>
          <p:cNvPr id="1300" name="Google Shape;1300;p48"/>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2. </a:t>
            </a:r>
            <a:endParaRPr/>
          </a:p>
        </p:txBody>
      </p:sp>
      <p:sp>
        <p:nvSpPr>
          <p:cNvPr id="1301" name="Google Shape;1301;p48"/>
          <p:cNvSpPr/>
          <p:nvPr/>
        </p:nvSpPr>
        <p:spPr>
          <a:xfrm>
            <a:off x="1172580" y="4427655"/>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2.1 Tổng quan về nền tảng Apache Hadoop &amp; Spark</a:t>
            </a:r>
            <a:endParaRPr/>
          </a:p>
        </p:txBody>
      </p:sp>
      <p:sp>
        <p:nvSpPr>
          <p:cNvPr id="1302" name="Google Shape;1302;p48"/>
          <p:cNvSpPr/>
          <p:nvPr/>
        </p:nvSpPr>
        <p:spPr>
          <a:xfrm>
            <a:off x="989700" y="4426482"/>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sp>
        <p:nvSpPr>
          <p:cNvPr id="1303" name="Google Shape;1303;p48"/>
          <p:cNvSpPr/>
          <p:nvPr/>
        </p:nvSpPr>
        <p:spPr>
          <a:xfrm>
            <a:off x="1172580" y="4857489"/>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2.2. Tổng quan về đường ống Big Data</a:t>
            </a:r>
            <a:endParaRPr sz="1800">
              <a:solidFill>
                <a:srgbClr val="A5A5A5"/>
              </a:solidFill>
              <a:latin typeface="Arial"/>
              <a:ea typeface="Arial"/>
              <a:cs typeface="Arial"/>
              <a:sym typeface="Arial"/>
            </a:endParaRPr>
          </a:p>
        </p:txBody>
      </p:sp>
      <p:sp>
        <p:nvSpPr>
          <p:cNvPr id="1304" name="Google Shape;1304;p48"/>
          <p:cNvSpPr/>
          <p:nvPr/>
        </p:nvSpPr>
        <p:spPr>
          <a:xfrm>
            <a:off x="989700" y="4856316"/>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49"/>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Tổng quan về nền tảng Apache Hadoop &amp; Spark</a:t>
            </a:r>
            <a:endParaRPr/>
          </a:p>
        </p:txBody>
      </p:sp>
      <p:sp>
        <p:nvSpPr>
          <p:cNvPr id="1311" name="Google Shape;1311;p4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Xử lý song song phân tán cho Big Data</a:t>
            </a:r>
            <a:endParaRPr/>
          </a:p>
        </p:txBody>
      </p:sp>
      <p:sp>
        <p:nvSpPr>
          <p:cNvPr id="1312" name="Google Shape;1312;p4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p:txBody>
      </p:sp>
      <p:sp>
        <p:nvSpPr>
          <p:cNvPr id="1313" name="Google Shape;1313;p4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Giải quyết các vấn đề lớn bằng cách chia nhỏ chúng thành các vấn đề nhỏ hơn</a:t>
            </a:r>
            <a:endParaRPr/>
          </a:p>
        </p:txBody>
      </p:sp>
      <p:sp>
        <p:nvSpPr>
          <p:cNvPr id="1314" name="Google Shape;1314;p49"/>
          <p:cNvSpPr/>
          <p:nvPr/>
        </p:nvSpPr>
        <p:spPr>
          <a:xfrm>
            <a:off x="2402401" y="2768230"/>
            <a:ext cx="4949162" cy="490128"/>
          </a:xfrm>
          <a:prstGeom prst="roundRect">
            <a:avLst>
              <a:gd fmla="val 5927"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43B2"/>
                </a:solidFill>
                <a:latin typeface="Arial"/>
                <a:ea typeface="Arial"/>
                <a:cs typeface="Arial"/>
                <a:sym typeface="Arial"/>
              </a:rPr>
              <a:t>Vẫn đề khó</a:t>
            </a:r>
            <a:endParaRPr sz="1800">
              <a:solidFill>
                <a:srgbClr val="0043B2"/>
              </a:solidFill>
              <a:latin typeface="Arial"/>
              <a:ea typeface="Arial"/>
              <a:cs typeface="Arial"/>
              <a:sym typeface="Arial"/>
            </a:endParaRPr>
          </a:p>
        </p:txBody>
      </p:sp>
      <p:sp>
        <p:nvSpPr>
          <p:cNvPr id="1315" name="Google Shape;1315;p49"/>
          <p:cNvSpPr/>
          <p:nvPr/>
        </p:nvSpPr>
        <p:spPr>
          <a:xfrm>
            <a:off x="2281421" y="3682631"/>
            <a:ext cx="1027130" cy="798788"/>
          </a:xfrm>
          <a:prstGeom prst="roundRect">
            <a:avLst>
              <a:gd fmla="val 18596" name="adj"/>
            </a:avLst>
          </a:prstGeom>
          <a:solidFill>
            <a:srgbClr val="E9F2F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#1</a:t>
            </a:r>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Dễ hơn</a:t>
            </a:r>
            <a:endParaRPr sz="1600">
              <a:solidFill>
                <a:srgbClr val="0043B2"/>
              </a:solidFill>
              <a:latin typeface="Arial"/>
              <a:ea typeface="Arial"/>
              <a:cs typeface="Arial"/>
              <a:sym typeface="Arial"/>
            </a:endParaRPr>
          </a:p>
        </p:txBody>
      </p:sp>
      <p:sp>
        <p:nvSpPr>
          <p:cNvPr id="1316" name="Google Shape;1316;p49"/>
          <p:cNvSpPr/>
          <p:nvPr/>
        </p:nvSpPr>
        <p:spPr>
          <a:xfrm>
            <a:off x="6435549" y="3726615"/>
            <a:ext cx="1027131" cy="754803"/>
          </a:xfrm>
          <a:prstGeom prst="roundRect">
            <a:avLst>
              <a:gd fmla="val 18596" name="adj"/>
            </a:avLst>
          </a:prstGeom>
          <a:solidFill>
            <a:srgbClr val="E9F2F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#3</a:t>
            </a:r>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Dễ hơn</a:t>
            </a:r>
            <a:endParaRPr sz="1600">
              <a:solidFill>
                <a:srgbClr val="0043B2"/>
              </a:solidFill>
              <a:latin typeface="Arial"/>
              <a:ea typeface="Arial"/>
              <a:cs typeface="Arial"/>
              <a:sym typeface="Arial"/>
            </a:endParaRPr>
          </a:p>
        </p:txBody>
      </p:sp>
      <p:grpSp>
        <p:nvGrpSpPr>
          <p:cNvPr id="1317" name="Google Shape;1317;p49"/>
          <p:cNvGrpSpPr/>
          <p:nvPr/>
        </p:nvGrpSpPr>
        <p:grpSpPr>
          <a:xfrm>
            <a:off x="1834662" y="5155561"/>
            <a:ext cx="1946763" cy="654997"/>
            <a:chOff x="1853712" y="5156266"/>
            <a:chExt cx="1946763" cy="654997"/>
          </a:xfrm>
        </p:grpSpPr>
        <p:sp>
          <p:nvSpPr>
            <p:cNvPr id="1318" name="Google Shape;1318;p49"/>
            <p:cNvSpPr/>
            <p:nvPr/>
          </p:nvSpPr>
          <p:spPr>
            <a:xfrm>
              <a:off x="1853712" y="5156267"/>
              <a:ext cx="908538" cy="654996"/>
            </a:xfrm>
            <a:prstGeom prst="ellipse">
              <a:avLst/>
            </a:prstGeom>
            <a:solidFill>
              <a:srgbClr val="E8E8E8"/>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43B2"/>
                  </a:solidFill>
                  <a:latin typeface="Arial"/>
                  <a:ea typeface="Arial"/>
                  <a:cs typeface="Arial"/>
                  <a:sym typeface="Arial"/>
                </a:rPr>
                <a:t>Dễ </a:t>
              </a:r>
              <a:endParaRPr sz="1800">
                <a:solidFill>
                  <a:srgbClr val="0043B2"/>
                </a:solidFill>
                <a:latin typeface="Arial"/>
                <a:ea typeface="Arial"/>
                <a:cs typeface="Arial"/>
                <a:sym typeface="Arial"/>
              </a:endParaRPr>
            </a:p>
          </p:txBody>
        </p:sp>
        <p:sp>
          <p:nvSpPr>
            <p:cNvPr id="1319" name="Google Shape;1319;p49"/>
            <p:cNvSpPr/>
            <p:nvPr/>
          </p:nvSpPr>
          <p:spPr>
            <a:xfrm>
              <a:off x="2891937" y="5156266"/>
              <a:ext cx="908538" cy="654996"/>
            </a:xfrm>
            <a:prstGeom prst="ellipse">
              <a:avLst/>
            </a:prstGeom>
            <a:solidFill>
              <a:srgbClr val="E8E8E8"/>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43B2"/>
                  </a:solidFill>
                  <a:latin typeface="Arial"/>
                  <a:ea typeface="Arial"/>
                  <a:cs typeface="Arial"/>
                  <a:sym typeface="Arial"/>
                </a:rPr>
                <a:t>Dễ </a:t>
              </a:r>
              <a:endParaRPr sz="1800">
                <a:solidFill>
                  <a:srgbClr val="0043B2"/>
                </a:solidFill>
                <a:latin typeface="Arial"/>
                <a:ea typeface="Arial"/>
                <a:cs typeface="Arial"/>
                <a:sym typeface="Arial"/>
              </a:endParaRPr>
            </a:p>
          </p:txBody>
        </p:sp>
      </p:grpSp>
      <p:grpSp>
        <p:nvGrpSpPr>
          <p:cNvPr id="1320" name="Google Shape;1320;p49"/>
          <p:cNvGrpSpPr/>
          <p:nvPr/>
        </p:nvGrpSpPr>
        <p:grpSpPr>
          <a:xfrm>
            <a:off x="5987562" y="5155560"/>
            <a:ext cx="1946763" cy="654997"/>
            <a:chOff x="1853712" y="5156266"/>
            <a:chExt cx="1946763" cy="654997"/>
          </a:xfrm>
        </p:grpSpPr>
        <p:sp>
          <p:nvSpPr>
            <p:cNvPr id="1321" name="Google Shape;1321;p49"/>
            <p:cNvSpPr/>
            <p:nvPr/>
          </p:nvSpPr>
          <p:spPr>
            <a:xfrm>
              <a:off x="1853712" y="5156267"/>
              <a:ext cx="908538" cy="654996"/>
            </a:xfrm>
            <a:prstGeom prst="ellipse">
              <a:avLst/>
            </a:prstGeom>
            <a:solidFill>
              <a:srgbClr val="E8E8E8"/>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43B2"/>
                  </a:solidFill>
                  <a:latin typeface="Arial"/>
                  <a:ea typeface="Arial"/>
                  <a:cs typeface="Arial"/>
                  <a:sym typeface="Arial"/>
                </a:rPr>
                <a:t>Dễ</a:t>
              </a:r>
              <a:endParaRPr sz="1800">
                <a:solidFill>
                  <a:srgbClr val="0043B2"/>
                </a:solidFill>
                <a:latin typeface="Arial"/>
                <a:ea typeface="Arial"/>
                <a:cs typeface="Arial"/>
                <a:sym typeface="Arial"/>
              </a:endParaRPr>
            </a:p>
          </p:txBody>
        </p:sp>
        <p:sp>
          <p:nvSpPr>
            <p:cNvPr id="1322" name="Google Shape;1322;p49"/>
            <p:cNvSpPr/>
            <p:nvPr/>
          </p:nvSpPr>
          <p:spPr>
            <a:xfrm>
              <a:off x="2891937" y="5156266"/>
              <a:ext cx="908538" cy="654996"/>
            </a:xfrm>
            <a:prstGeom prst="ellipse">
              <a:avLst/>
            </a:prstGeom>
            <a:solidFill>
              <a:srgbClr val="E8E8E8"/>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43B2"/>
                  </a:solidFill>
                  <a:latin typeface="Arial"/>
                  <a:ea typeface="Arial"/>
                  <a:cs typeface="Arial"/>
                  <a:sym typeface="Arial"/>
                </a:rPr>
                <a:t>Dễ</a:t>
              </a:r>
              <a:endParaRPr sz="1800">
                <a:solidFill>
                  <a:srgbClr val="0043B2"/>
                </a:solidFill>
                <a:latin typeface="Arial"/>
                <a:ea typeface="Arial"/>
                <a:cs typeface="Arial"/>
                <a:sym typeface="Arial"/>
              </a:endParaRPr>
            </a:p>
          </p:txBody>
        </p:sp>
      </p:grpSp>
      <p:cxnSp>
        <p:nvCxnSpPr>
          <p:cNvPr id="1323" name="Google Shape;1323;p49"/>
          <p:cNvCxnSpPr>
            <a:stCxn id="1315" idx="2"/>
            <a:endCxn id="1318" idx="0"/>
          </p:cNvCxnSpPr>
          <p:nvPr/>
        </p:nvCxnSpPr>
        <p:spPr>
          <a:xfrm flipH="1">
            <a:off x="2288886" y="4481419"/>
            <a:ext cx="506100" cy="674100"/>
          </a:xfrm>
          <a:prstGeom prst="straightConnector1">
            <a:avLst/>
          </a:prstGeom>
          <a:noFill/>
          <a:ln cap="flat" cmpd="sng" w="19050">
            <a:solidFill>
              <a:srgbClr val="0043B2"/>
            </a:solidFill>
            <a:prstDash val="solid"/>
            <a:miter lim="800000"/>
            <a:headEnd len="sm" w="sm" type="none"/>
            <a:tailEnd len="sm" w="sm" type="none"/>
          </a:ln>
        </p:spPr>
      </p:cxnSp>
      <p:cxnSp>
        <p:nvCxnSpPr>
          <p:cNvPr id="1324" name="Google Shape;1324;p49"/>
          <p:cNvCxnSpPr>
            <a:stCxn id="1315" idx="2"/>
            <a:endCxn id="1319" idx="0"/>
          </p:cNvCxnSpPr>
          <p:nvPr/>
        </p:nvCxnSpPr>
        <p:spPr>
          <a:xfrm>
            <a:off x="2794986" y="4481419"/>
            <a:ext cx="532200" cy="674100"/>
          </a:xfrm>
          <a:prstGeom prst="straightConnector1">
            <a:avLst/>
          </a:prstGeom>
          <a:noFill/>
          <a:ln cap="flat" cmpd="sng" w="19050">
            <a:solidFill>
              <a:srgbClr val="0043B2"/>
            </a:solidFill>
            <a:prstDash val="solid"/>
            <a:miter lim="800000"/>
            <a:headEnd len="sm" w="sm" type="none"/>
            <a:tailEnd len="sm" w="sm" type="none"/>
          </a:ln>
        </p:spPr>
      </p:cxnSp>
      <p:sp>
        <p:nvSpPr>
          <p:cNvPr id="1325" name="Google Shape;1325;p49"/>
          <p:cNvSpPr/>
          <p:nvPr/>
        </p:nvSpPr>
        <p:spPr>
          <a:xfrm>
            <a:off x="4417168" y="3726614"/>
            <a:ext cx="899900" cy="754803"/>
          </a:xfrm>
          <a:prstGeom prst="roundRect">
            <a:avLst>
              <a:gd fmla="val 18596" name="adj"/>
            </a:avLst>
          </a:prstGeom>
          <a:solidFill>
            <a:srgbClr val="E9F2F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#2</a:t>
            </a:r>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Dễ hơn</a:t>
            </a:r>
            <a:endParaRPr sz="1600">
              <a:solidFill>
                <a:srgbClr val="0043B2"/>
              </a:solidFill>
              <a:latin typeface="Arial"/>
              <a:ea typeface="Arial"/>
              <a:cs typeface="Arial"/>
              <a:sym typeface="Arial"/>
            </a:endParaRPr>
          </a:p>
        </p:txBody>
      </p:sp>
      <p:grpSp>
        <p:nvGrpSpPr>
          <p:cNvPr id="1326" name="Google Shape;1326;p49"/>
          <p:cNvGrpSpPr/>
          <p:nvPr/>
        </p:nvGrpSpPr>
        <p:grpSpPr>
          <a:xfrm>
            <a:off x="3911112" y="5155560"/>
            <a:ext cx="1946763" cy="654997"/>
            <a:chOff x="1853712" y="5156266"/>
            <a:chExt cx="1946763" cy="654997"/>
          </a:xfrm>
        </p:grpSpPr>
        <p:sp>
          <p:nvSpPr>
            <p:cNvPr id="1327" name="Google Shape;1327;p49"/>
            <p:cNvSpPr/>
            <p:nvPr/>
          </p:nvSpPr>
          <p:spPr>
            <a:xfrm>
              <a:off x="1853712" y="5156267"/>
              <a:ext cx="908538" cy="654996"/>
            </a:xfrm>
            <a:prstGeom prst="ellipse">
              <a:avLst/>
            </a:prstGeom>
            <a:solidFill>
              <a:srgbClr val="E8E8E8"/>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43B2"/>
                  </a:solidFill>
                  <a:latin typeface="Arial"/>
                  <a:ea typeface="Arial"/>
                  <a:cs typeface="Arial"/>
                  <a:sym typeface="Arial"/>
                </a:rPr>
                <a:t>Dễ</a:t>
              </a:r>
              <a:endParaRPr sz="1800">
                <a:solidFill>
                  <a:srgbClr val="0043B2"/>
                </a:solidFill>
                <a:latin typeface="Arial"/>
                <a:ea typeface="Arial"/>
                <a:cs typeface="Arial"/>
                <a:sym typeface="Arial"/>
              </a:endParaRPr>
            </a:p>
          </p:txBody>
        </p:sp>
        <p:sp>
          <p:nvSpPr>
            <p:cNvPr id="1328" name="Google Shape;1328;p49"/>
            <p:cNvSpPr/>
            <p:nvPr/>
          </p:nvSpPr>
          <p:spPr>
            <a:xfrm>
              <a:off x="2891937" y="5156266"/>
              <a:ext cx="908538" cy="654996"/>
            </a:xfrm>
            <a:prstGeom prst="ellipse">
              <a:avLst/>
            </a:prstGeom>
            <a:solidFill>
              <a:srgbClr val="E8E8E8"/>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43B2"/>
                  </a:solidFill>
                  <a:latin typeface="Arial"/>
                  <a:ea typeface="Arial"/>
                  <a:cs typeface="Arial"/>
                  <a:sym typeface="Arial"/>
                </a:rPr>
                <a:t>Dễ</a:t>
              </a:r>
              <a:endParaRPr sz="1800">
                <a:solidFill>
                  <a:srgbClr val="0043B2"/>
                </a:solidFill>
                <a:latin typeface="Arial"/>
                <a:ea typeface="Arial"/>
                <a:cs typeface="Arial"/>
                <a:sym typeface="Arial"/>
              </a:endParaRPr>
            </a:p>
          </p:txBody>
        </p:sp>
      </p:grpSp>
      <p:cxnSp>
        <p:nvCxnSpPr>
          <p:cNvPr id="1329" name="Google Shape;1329;p49"/>
          <p:cNvCxnSpPr>
            <a:stCxn id="1325" idx="2"/>
            <a:endCxn id="1327" idx="0"/>
          </p:cNvCxnSpPr>
          <p:nvPr/>
        </p:nvCxnSpPr>
        <p:spPr>
          <a:xfrm flipH="1">
            <a:off x="4365518" y="4481417"/>
            <a:ext cx="501600" cy="674100"/>
          </a:xfrm>
          <a:prstGeom prst="straightConnector1">
            <a:avLst/>
          </a:prstGeom>
          <a:noFill/>
          <a:ln cap="flat" cmpd="sng" w="19050">
            <a:solidFill>
              <a:srgbClr val="0043B2"/>
            </a:solidFill>
            <a:prstDash val="solid"/>
            <a:miter lim="800000"/>
            <a:headEnd len="sm" w="sm" type="none"/>
            <a:tailEnd len="sm" w="sm" type="none"/>
          </a:ln>
        </p:spPr>
      </p:cxnSp>
      <p:cxnSp>
        <p:nvCxnSpPr>
          <p:cNvPr id="1330" name="Google Shape;1330;p49"/>
          <p:cNvCxnSpPr>
            <a:stCxn id="1325" idx="2"/>
            <a:endCxn id="1328" idx="0"/>
          </p:cNvCxnSpPr>
          <p:nvPr/>
        </p:nvCxnSpPr>
        <p:spPr>
          <a:xfrm>
            <a:off x="4867118" y="4481417"/>
            <a:ext cx="536400" cy="674100"/>
          </a:xfrm>
          <a:prstGeom prst="straightConnector1">
            <a:avLst/>
          </a:prstGeom>
          <a:noFill/>
          <a:ln cap="flat" cmpd="sng" w="19050">
            <a:solidFill>
              <a:srgbClr val="0043B2"/>
            </a:solidFill>
            <a:prstDash val="solid"/>
            <a:miter lim="800000"/>
            <a:headEnd len="sm" w="sm" type="none"/>
            <a:tailEnd len="sm" w="sm" type="none"/>
          </a:ln>
        </p:spPr>
      </p:cxnSp>
      <p:cxnSp>
        <p:nvCxnSpPr>
          <p:cNvPr id="1331" name="Google Shape;1331;p49"/>
          <p:cNvCxnSpPr>
            <a:stCxn id="1316" idx="2"/>
            <a:endCxn id="1321" idx="0"/>
          </p:cNvCxnSpPr>
          <p:nvPr/>
        </p:nvCxnSpPr>
        <p:spPr>
          <a:xfrm flipH="1">
            <a:off x="6441815" y="4481418"/>
            <a:ext cx="507300" cy="674100"/>
          </a:xfrm>
          <a:prstGeom prst="straightConnector1">
            <a:avLst/>
          </a:prstGeom>
          <a:noFill/>
          <a:ln cap="flat" cmpd="sng" w="19050">
            <a:solidFill>
              <a:srgbClr val="0043B2"/>
            </a:solidFill>
            <a:prstDash val="solid"/>
            <a:miter lim="800000"/>
            <a:headEnd len="sm" w="sm" type="none"/>
            <a:tailEnd len="sm" w="sm" type="none"/>
          </a:ln>
        </p:spPr>
      </p:cxnSp>
      <p:cxnSp>
        <p:nvCxnSpPr>
          <p:cNvPr id="1332" name="Google Shape;1332;p49"/>
          <p:cNvCxnSpPr>
            <a:stCxn id="1316" idx="2"/>
            <a:endCxn id="1322" idx="0"/>
          </p:cNvCxnSpPr>
          <p:nvPr/>
        </p:nvCxnSpPr>
        <p:spPr>
          <a:xfrm>
            <a:off x="6949115" y="4481418"/>
            <a:ext cx="531000" cy="674100"/>
          </a:xfrm>
          <a:prstGeom prst="straightConnector1">
            <a:avLst/>
          </a:prstGeom>
          <a:noFill/>
          <a:ln cap="flat" cmpd="sng" w="19050">
            <a:solidFill>
              <a:srgbClr val="0043B2"/>
            </a:solidFill>
            <a:prstDash val="solid"/>
            <a:miter lim="800000"/>
            <a:headEnd len="sm" w="sm" type="none"/>
            <a:tailEnd len="sm" w="sm" type="none"/>
          </a:ln>
        </p:spPr>
      </p:cxnSp>
      <p:cxnSp>
        <p:nvCxnSpPr>
          <p:cNvPr id="1333" name="Google Shape;1333;p49"/>
          <p:cNvCxnSpPr>
            <a:stCxn id="1314" idx="2"/>
            <a:endCxn id="1325" idx="0"/>
          </p:cNvCxnSpPr>
          <p:nvPr/>
        </p:nvCxnSpPr>
        <p:spPr>
          <a:xfrm flipH="1">
            <a:off x="4867082" y="3258358"/>
            <a:ext cx="9900" cy="468300"/>
          </a:xfrm>
          <a:prstGeom prst="straightConnector1">
            <a:avLst/>
          </a:prstGeom>
          <a:noFill/>
          <a:ln cap="flat" cmpd="sng" w="19050">
            <a:solidFill>
              <a:srgbClr val="0043B2"/>
            </a:solidFill>
            <a:prstDash val="solid"/>
            <a:miter lim="800000"/>
            <a:headEnd len="sm" w="sm" type="none"/>
            <a:tailEnd len="sm" w="sm" type="none"/>
          </a:ln>
        </p:spPr>
      </p:cxnSp>
      <p:cxnSp>
        <p:nvCxnSpPr>
          <p:cNvPr id="1334" name="Google Shape;1334;p49"/>
          <p:cNvCxnSpPr>
            <a:stCxn id="1315" idx="0"/>
          </p:cNvCxnSpPr>
          <p:nvPr/>
        </p:nvCxnSpPr>
        <p:spPr>
          <a:xfrm flipH="1" rot="10800000">
            <a:off x="2794986" y="3258431"/>
            <a:ext cx="13200" cy="424200"/>
          </a:xfrm>
          <a:prstGeom prst="straightConnector1">
            <a:avLst/>
          </a:prstGeom>
          <a:noFill/>
          <a:ln cap="flat" cmpd="sng" w="19050">
            <a:solidFill>
              <a:srgbClr val="0043B2"/>
            </a:solidFill>
            <a:prstDash val="solid"/>
            <a:miter lim="800000"/>
            <a:headEnd len="sm" w="sm" type="none"/>
            <a:tailEnd len="sm" w="sm" type="none"/>
          </a:ln>
        </p:spPr>
      </p:cxnSp>
      <p:cxnSp>
        <p:nvCxnSpPr>
          <p:cNvPr id="1335" name="Google Shape;1335;p49"/>
          <p:cNvCxnSpPr>
            <a:stCxn id="1316" idx="0"/>
          </p:cNvCxnSpPr>
          <p:nvPr/>
        </p:nvCxnSpPr>
        <p:spPr>
          <a:xfrm flipH="1" rot="10800000">
            <a:off x="6949115" y="3273015"/>
            <a:ext cx="11700" cy="453600"/>
          </a:xfrm>
          <a:prstGeom prst="straightConnector1">
            <a:avLst/>
          </a:prstGeom>
          <a:noFill/>
          <a:ln cap="flat" cmpd="sng" w="19050">
            <a:solidFill>
              <a:srgbClr val="0043B2"/>
            </a:solidFill>
            <a:prstDash val="solid"/>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5"/>
          <p:cNvSpPr txBox="1"/>
          <p:nvPr>
            <p:ph idx="1" type="body"/>
          </p:nvPr>
        </p:nvSpPr>
        <p:spPr>
          <a:xfrm>
            <a:off x="989700" y="3038807"/>
            <a:ext cx="8604000"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600"/>
              <a:buNone/>
            </a:pPr>
            <a:r>
              <a:rPr lang="en-US" sz="3600">
                <a:solidFill>
                  <a:schemeClr val="dk1"/>
                </a:solidFill>
              </a:rPr>
              <a:t>Xử lý Big Data</a:t>
            </a:r>
            <a:endParaRPr/>
          </a:p>
        </p:txBody>
      </p:sp>
      <p:sp>
        <p:nvSpPr>
          <p:cNvPr id="103" name="Google Shape;103;p5"/>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1. </a:t>
            </a:r>
            <a:endParaRPr/>
          </a:p>
        </p:txBody>
      </p:sp>
      <p:sp>
        <p:nvSpPr>
          <p:cNvPr id="104" name="Google Shape;104;p5"/>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1.1. Ứng dụng và xử lý Big Data</a:t>
            </a:r>
            <a:endParaRPr/>
          </a:p>
        </p:txBody>
      </p:sp>
      <p:sp>
        <p:nvSpPr>
          <p:cNvPr id="105" name="Google Shape;105;p5"/>
          <p:cNvSpPr/>
          <p:nvPr/>
        </p:nvSpPr>
        <p:spPr>
          <a:xfrm>
            <a:off x="1051644" y="406523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sp>
        <p:nvSpPr>
          <p:cNvPr id="106" name="Google Shape;106;p5"/>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1.2. Big Data trên Đám mây công cộng </a:t>
            </a:r>
            <a:endParaRPr/>
          </a:p>
        </p:txBody>
      </p:sp>
      <p:sp>
        <p:nvSpPr>
          <p:cNvPr id="107" name="Google Shape;107;p5"/>
          <p:cNvSpPr/>
          <p:nvPr/>
        </p:nvSpPr>
        <p:spPr>
          <a:xfrm>
            <a:off x="1051644" y="449507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50"/>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Tổng quan về nền tảng Apache Hadoop &amp; Spark</a:t>
            </a:r>
            <a:endParaRPr/>
          </a:p>
        </p:txBody>
      </p:sp>
      <p:sp>
        <p:nvSpPr>
          <p:cNvPr id="1342" name="Google Shape;1342;p50"/>
          <p:cNvSpPr txBox="1"/>
          <p:nvPr>
            <p:ph idx="2" type="body"/>
          </p:nvPr>
        </p:nvSpPr>
        <p:spPr>
          <a:xfrm>
            <a:off x="535872" y="1523052"/>
            <a:ext cx="93701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Những thách thức của hệ thống phân tán</a:t>
            </a:r>
            <a:endParaRPr/>
          </a:p>
        </p:txBody>
      </p:sp>
      <p:sp>
        <p:nvSpPr>
          <p:cNvPr id="1343" name="Google Shape;1343;p5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p:txBody>
      </p:sp>
      <p:sp>
        <p:nvSpPr>
          <p:cNvPr id="1344" name="Google Shape;1344;p5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Những đặc điểm nào mà một Hệ thống phân tán lý tưởng phải có</a:t>
            </a:r>
            <a:endParaRPr/>
          </a:p>
        </p:txBody>
      </p:sp>
      <p:grpSp>
        <p:nvGrpSpPr>
          <p:cNvPr id="1345" name="Google Shape;1345;p50"/>
          <p:cNvGrpSpPr/>
          <p:nvPr/>
        </p:nvGrpSpPr>
        <p:grpSpPr>
          <a:xfrm>
            <a:off x="1704250" y="2575927"/>
            <a:ext cx="6497499" cy="3470252"/>
            <a:chOff x="1704250" y="2613702"/>
            <a:chExt cx="6497499" cy="3470252"/>
          </a:xfrm>
        </p:grpSpPr>
        <p:grpSp>
          <p:nvGrpSpPr>
            <p:cNvPr id="1346" name="Google Shape;1346;p50"/>
            <p:cNvGrpSpPr/>
            <p:nvPr/>
          </p:nvGrpSpPr>
          <p:grpSpPr>
            <a:xfrm rot="-5400000">
              <a:off x="3961069" y="4168716"/>
              <a:ext cx="3020315" cy="427366"/>
              <a:chOff x="1468606" y="4482654"/>
              <a:chExt cx="6656212" cy="427366"/>
            </a:xfrm>
          </p:grpSpPr>
          <p:cxnSp>
            <p:nvCxnSpPr>
              <p:cNvPr id="1347" name="Google Shape;1347;p50"/>
              <p:cNvCxnSpPr/>
              <p:nvPr/>
            </p:nvCxnSpPr>
            <p:spPr>
              <a:xfrm>
                <a:off x="1468606" y="4482654"/>
                <a:ext cx="6656211" cy="0"/>
              </a:xfrm>
              <a:prstGeom prst="straightConnector1">
                <a:avLst/>
              </a:prstGeom>
              <a:solidFill>
                <a:srgbClr val="67C5EB"/>
              </a:solidFill>
              <a:ln cap="flat" cmpd="sng" w="19050">
                <a:solidFill>
                  <a:srgbClr val="0043B2"/>
                </a:solidFill>
                <a:prstDash val="solid"/>
                <a:miter lim="800000"/>
                <a:headEnd len="sm" w="sm" type="none"/>
                <a:tailEnd len="sm" w="sm" type="none"/>
              </a:ln>
            </p:spPr>
          </p:cxnSp>
          <p:cxnSp>
            <p:nvCxnSpPr>
              <p:cNvPr id="1348" name="Google Shape;1348;p50"/>
              <p:cNvCxnSpPr/>
              <p:nvPr/>
            </p:nvCxnSpPr>
            <p:spPr>
              <a:xfrm rot="10800000">
                <a:off x="1468607" y="4482654"/>
                <a:ext cx="0" cy="427366"/>
              </a:xfrm>
              <a:prstGeom prst="straightConnector1">
                <a:avLst/>
              </a:prstGeom>
              <a:solidFill>
                <a:srgbClr val="67C5EB"/>
              </a:solidFill>
              <a:ln cap="flat" cmpd="sng" w="19050">
                <a:solidFill>
                  <a:srgbClr val="0043B2"/>
                </a:solidFill>
                <a:prstDash val="solid"/>
                <a:miter lim="800000"/>
                <a:headEnd len="sm" w="sm" type="none"/>
                <a:tailEnd len="sm" w="sm" type="none"/>
              </a:ln>
            </p:spPr>
          </p:cxnSp>
          <p:cxnSp>
            <p:nvCxnSpPr>
              <p:cNvPr id="1349" name="Google Shape;1349;p50"/>
              <p:cNvCxnSpPr/>
              <p:nvPr/>
            </p:nvCxnSpPr>
            <p:spPr>
              <a:xfrm rot="10800000">
                <a:off x="2799849" y="4482654"/>
                <a:ext cx="0" cy="427366"/>
              </a:xfrm>
              <a:prstGeom prst="straightConnector1">
                <a:avLst/>
              </a:prstGeom>
              <a:solidFill>
                <a:srgbClr val="67C5EB"/>
              </a:solidFill>
              <a:ln cap="flat" cmpd="sng" w="19050">
                <a:solidFill>
                  <a:srgbClr val="0043B2"/>
                </a:solidFill>
                <a:prstDash val="solid"/>
                <a:miter lim="800000"/>
                <a:headEnd len="sm" w="sm" type="none"/>
                <a:tailEnd len="sm" w="sm" type="none"/>
              </a:ln>
            </p:spPr>
          </p:cxnSp>
          <p:cxnSp>
            <p:nvCxnSpPr>
              <p:cNvPr id="1350" name="Google Shape;1350;p50"/>
              <p:cNvCxnSpPr/>
              <p:nvPr/>
            </p:nvCxnSpPr>
            <p:spPr>
              <a:xfrm rot="10800000">
                <a:off x="5462334" y="4482654"/>
                <a:ext cx="0" cy="427366"/>
              </a:xfrm>
              <a:prstGeom prst="straightConnector1">
                <a:avLst/>
              </a:prstGeom>
              <a:solidFill>
                <a:srgbClr val="67C5EB"/>
              </a:solidFill>
              <a:ln cap="flat" cmpd="sng" w="19050">
                <a:solidFill>
                  <a:srgbClr val="0043B2"/>
                </a:solidFill>
                <a:prstDash val="solid"/>
                <a:miter lim="800000"/>
                <a:headEnd len="sm" w="sm" type="none"/>
                <a:tailEnd len="sm" w="sm" type="none"/>
              </a:ln>
            </p:spPr>
          </p:cxnSp>
          <p:cxnSp>
            <p:nvCxnSpPr>
              <p:cNvPr id="1351" name="Google Shape;1351;p50"/>
              <p:cNvCxnSpPr/>
              <p:nvPr/>
            </p:nvCxnSpPr>
            <p:spPr>
              <a:xfrm rot="10800000">
                <a:off x="8124818" y="4482654"/>
                <a:ext cx="0" cy="427366"/>
              </a:xfrm>
              <a:prstGeom prst="straightConnector1">
                <a:avLst/>
              </a:prstGeom>
              <a:solidFill>
                <a:srgbClr val="67C5EB"/>
              </a:solidFill>
              <a:ln cap="flat" cmpd="sng" w="19050">
                <a:solidFill>
                  <a:srgbClr val="0043B2"/>
                </a:solidFill>
                <a:prstDash val="solid"/>
                <a:miter lim="800000"/>
                <a:headEnd len="sm" w="sm" type="none"/>
                <a:tailEnd len="sm" w="sm" type="none"/>
              </a:ln>
            </p:spPr>
          </p:cxnSp>
          <p:cxnSp>
            <p:nvCxnSpPr>
              <p:cNvPr id="1352" name="Google Shape;1352;p50"/>
              <p:cNvCxnSpPr/>
              <p:nvPr/>
            </p:nvCxnSpPr>
            <p:spPr>
              <a:xfrm rot="10800000">
                <a:off x="6793577" y="4482654"/>
                <a:ext cx="0" cy="427366"/>
              </a:xfrm>
              <a:prstGeom prst="straightConnector1">
                <a:avLst/>
              </a:prstGeom>
              <a:solidFill>
                <a:srgbClr val="67C5EB"/>
              </a:solidFill>
              <a:ln cap="flat" cmpd="sng" w="19050">
                <a:solidFill>
                  <a:srgbClr val="0043B2"/>
                </a:solidFill>
                <a:prstDash val="solid"/>
                <a:miter lim="800000"/>
                <a:headEnd len="sm" w="sm" type="none"/>
                <a:tailEnd len="sm" w="sm" type="none"/>
              </a:ln>
            </p:spPr>
          </p:cxnSp>
          <p:cxnSp>
            <p:nvCxnSpPr>
              <p:cNvPr id="1353" name="Google Shape;1353;p50"/>
              <p:cNvCxnSpPr/>
              <p:nvPr/>
            </p:nvCxnSpPr>
            <p:spPr>
              <a:xfrm rot="10800000">
                <a:off x="4131092" y="4482654"/>
                <a:ext cx="0" cy="427366"/>
              </a:xfrm>
              <a:prstGeom prst="straightConnector1">
                <a:avLst/>
              </a:prstGeom>
              <a:solidFill>
                <a:srgbClr val="67C5EB"/>
              </a:solidFill>
              <a:ln cap="flat" cmpd="sng" w="19050">
                <a:solidFill>
                  <a:srgbClr val="0043B2"/>
                </a:solidFill>
                <a:prstDash val="solid"/>
                <a:miter lim="800000"/>
                <a:headEnd len="sm" w="sm" type="none"/>
                <a:tailEnd len="sm" w="sm" type="none"/>
              </a:ln>
            </p:spPr>
          </p:cxnSp>
        </p:grpSp>
        <p:sp>
          <p:nvSpPr>
            <p:cNvPr id="1354" name="Google Shape;1354;p50"/>
            <p:cNvSpPr/>
            <p:nvPr/>
          </p:nvSpPr>
          <p:spPr>
            <a:xfrm>
              <a:off x="1704250" y="3683138"/>
              <a:ext cx="2672148" cy="1264236"/>
            </a:xfrm>
            <a:prstGeom prst="roundRect">
              <a:avLst>
                <a:gd fmla="val 13701"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Hệ thống phân tán lý tưởng</a:t>
              </a:r>
              <a:endParaRPr sz="1800">
                <a:solidFill>
                  <a:schemeClr val="lt1"/>
                </a:solidFill>
                <a:latin typeface="Arial"/>
                <a:ea typeface="Arial"/>
                <a:cs typeface="Arial"/>
                <a:sym typeface="Arial"/>
              </a:endParaRPr>
            </a:p>
          </p:txBody>
        </p:sp>
        <p:sp>
          <p:nvSpPr>
            <p:cNvPr id="1355" name="Google Shape;1355;p50"/>
            <p:cNvSpPr/>
            <p:nvPr/>
          </p:nvSpPr>
          <p:spPr>
            <a:xfrm>
              <a:off x="5853663" y="2613702"/>
              <a:ext cx="2348086" cy="522422"/>
            </a:xfrm>
            <a:prstGeom prst="roundRect">
              <a:avLst>
                <a:gd fmla="val 16667" name="adj"/>
              </a:avLst>
            </a:prstGeom>
            <a:solidFill>
              <a:srgbClr val="E9F2FC"/>
            </a:solidFill>
            <a:ln cap="flat" cmpd="sng" w="19050">
              <a:solidFill>
                <a:srgbClr val="0043B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Tính minh bạch</a:t>
              </a:r>
              <a:endParaRPr sz="1400">
                <a:solidFill>
                  <a:srgbClr val="0043B2"/>
                </a:solidFill>
                <a:latin typeface="Arial"/>
                <a:ea typeface="Arial"/>
                <a:cs typeface="Arial"/>
                <a:sym typeface="Arial"/>
              </a:endParaRPr>
            </a:p>
          </p:txBody>
        </p:sp>
        <p:cxnSp>
          <p:nvCxnSpPr>
            <p:cNvPr id="1356" name="Google Shape;1356;p50"/>
            <p:cNvCxnSpPr/>
            <p:nvPr/>
          </p:nvCxnSpPr>
          <p:spPr>
            <a:xfrm>
              <a:off x="4414106" y="4315256"/>
              <a:ext cx="849776" cy="0"/>
            </a:xfrm>
            <a:prstGeom prst="straightConnector1">
              <a:avLst/>
            </a:prstGeom>
            <a:noFill/>
            <a:ln cap="flat" cmpd="sng" w="19050">
              <a:solidFill>
                <a:srgbClr val="0043B2"/>
              </a:solidFill>
              <a:prstDash val="solid"/>
              <a:miter lim="800000"/>
              <a:headEnd len="sm" w="sm" type="none"/>
              <a:tailEnd len="sm" w="sm" type="none"/>
            </a:ln>
          </p:spPr>
        </p:cxnSp>
        <p:sp>
          <p:nvSpPr>
            <p:cNvPr id="1357" name="Google Shape;1357;p50"/>
            <p:cNvSpPr/>
            <p:nvPr/>
          </p:nvSpPr>
          <p:spPr>
            <a:xfrm>
              <a:off x="5853663" y="3203268"/>
              <a:ext cx="2348086" cy="522422"/>
            </a:xfrm>
            <a:prstGeom prst="roundRect">
              <a:avLst>
                <a:gd fmla="val 16667" name="adj"/>
              </a:avLst>
            </a:prstGeom>
            <a:solidFill>
              <a:srgbClr val="E9F2FC"/>
            </a:solidFill>
            <a:ln cap="flat" cmpd="sng" w="19050">
              <a:solidFill>
                <a:srgbClr val="0043B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Khả năng chịu lỗi</a:t>
              </a:r>
              <a:endParaRPr sz="1400">
                <a:solidFill>
                  <a:srgbClr val="0043B2"/>
                </a:solidFill>
                <a:latin typeface="Arial"/>
                <a:ea typeface="Arial"/>
                <a:cs typeface="Arial"/>
                <a:sym typeface="Arial"/>
              </a:endParaRPr>
            </a:p>
          </p:txBody>
        </p:sp>
        <p:sp>
          <p:nvSpPr>
            <p:cNvPr id="1358" name="Google Shape;1358;p50"/>
            <p:cNvSpPr/>
            <p:nvPr/>
          </p:nvSpPr>
          <p:spPr>
            <a:xfrm>
              <a:off x="5853663" y="3792834"/>
              <a:ext cx="2348086" cy="522422"/>
            </a:xfrm>
            <a:prstGeom prst="roundRect">
              <a:avLst>
                <a:gd fmla="val 16667" name="adj"/>
              </a:avLst>
            </a:prstGeom>
            <a:solidFill>
              <a:srgbClr val="E9F2FC"/>
            </a:solidFill>
            <a:ln cap="flat" cmpd="sng" w="19050">
              <a:solidFill>
                <a:srgbClr val="0043B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Kiến trúc có khả năng mở rộng</a:t>
              </a:r>
              <a:endParaRPr sz="1400">
                <a:solidFill>
                  <a:srgbClr val="0043B2"/>
                </a:solidFill>
                <a:latin typeface="Arial"/>
                <a:ea typeface="Arial"/>
                <a:cs typeface="Arial"/>
                <a:sym typeface="Arial"/>
              </a:endParaRPr>
            </a:p>
          </p:txBody>
        </p:sp>
        <p:sp>
          <p:nvSpPr>
            <p:cNvPr id="1359" name="Google Shape;1359;p50"/>
            <p:cNvSpPr/>
            <p:nvPr/>
          </p:nvSpPr>
          <p:spPr>
            <a:xfrm>
              <a:off x="5853663" y="4382400"/>
              <a:ext cx="2348086" cy="522422"/>
            </a:xfrm>
            <a:prstGeom prst="roundRect">
              <a:avLst>
                <a:gd fmla="val 16667" name="adj"/>
              </a:avLst>
            </a:prstGeom>
            <a:solidFill>
              <a:srgbClr val="E9F2FC"/>
            </a:solidFill>
            <a:ln cap="flat" cmpd="sng" w="19050">
              <a:solidFill>
                <a:srgbClr val="0043B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Tài nguyên được chia sẻ</a:t>
              </a:r>
              <a:endParaRPr sz="1400">
                <a:solidFill>
                  <a:srgbClr val="0043B2"/>
                </a:solidFill>
                <a:latin typeface="Arial"/>
                <a:ea typeface="Arial"/>
                <a:cs typeface="Arial"/>
                <a:sym typeface="Arial"/>
              </a:endParaRPr>
            </a:p>
          </p:txBody>
        </p:sp>
        <p:sp>
          <p:nvSpPr>
            <p:cNvPr id="1360" name="Google Shape;1360;p50"/>
            <p:cNvSpPr/>
            <p:nvPr/>
          </p:nvSpPr>
          <p:spPr>
            <a:xfrm>
              <a:off x="5853663" y="4971966"/>
              <a:ext cx="2348086" cy="522422"/>
            </a:xfrm>
            <a:prstGeom prst="roundRect">
              <a:avLst>
                <a:gd fmla="val 16667" name="adj"/>
              </a:avLst>
            </a:prstGeom>
            <a:solidFill>
              <a:srgbClr val="E9F2FC"/>
            </a:solidFill>
            <a:ln cap="flat" cmpd="sng" w="19050">
              <a:solidFill>
                <a:srgbClr val="0043B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Sự cởi mở</a:t>
              </a:r>
              <a:endParaRPr sz="1400">
                <a:solidFill>
                  <a:srgbClr val="0043B2"/>
                </a:solidFill>
                <a:latin typeface="Arial"/>
                <a:ea typeface="Arial"/>
                <a:cs typeface="Arial"/>
                <a:sym typeface="Arial"/>
              </a:endParaRPr>
            </a:p>
          </p:txBody>
        </p:sp>
        <p:sp>
          <p:nvSpPr>
            <p:cNvPr id="1361" name="Google Shape;1361;p50"/>
            <p:cNvSpPr/>
            <p:nvPr/>
          </p:nvSpPr>
          <p:spPr>
            <a:xfrm>
              <a:off x="5853663" y="5561532"/>
              <a:ext cx="2348086" cy="522422"/>
            </a:xfrm>
            <a:prstGeom prst="roundRect">
              <a:avLst>
                <a:gd fmla="val 16667" name="adj"/>
              </a:avLst>
            </a:prstGeom>
            <a:solidFill>
              <a:srgbClr val="E9F2FC"/>
            </a:solidFill>
            <a:ln cap="flat" cmpd="sng" w="19050">
              <a:solidFill>
                <a:srgbClr val="0043B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Bảo mật</a:t>
              </a:r>
              <a:endParaRPr sz="1400">
                <a:solidFill>
                  <a:srgbClr val="0043B2"/>
                </a:solidFill>
                <a:latin typeface="Arial"/>
                <a:ea typeface="Arial"/>
                <a:cs typeface="Arial"/>
                <a:sym typeface="Aria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51"/>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Tổng quan về nền tảng Apache Hadoop &amp; Spark</a:t>
            </a:r>
            <a:endParaRPr/>
          </a:p>
        </p:txBody>
      </p:sp>
      <p:sp>
        <p:nvSpPr>
          <p:cNvPr id="1368" name="Google Shape;1368;p5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The Disk Bottleneck</a:t>
            </a:r>
            <a:endParaRPr/>
          </a:p>
        </p:txBody>
      </p:sp>
      <p:sp>
        <p:nvSpPr>
          <p:cNvPr id="1369" name="Google Shape;1369;p5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p:txBody>
      </p:sp>
      <p:sp>
        <p:nvSpPr>
          <p:cNvPr id="1370" name="Google Shape;1370;p51"/>
          <p:cNvSpPr txBox="1"/>
          <p:nvPr>
            <p:ph idx="4" type="body"/>
          </p:nvPr>
        </p:nvSpPr>
        <p:spPr>
          <a:xfrm>
            <a:off x="535872" y="2226568"/>
            <a:ext cx="52560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Hiệu suất đĩa bị đình trệ</a:t>
            </a:r>
            <a:endParaRPr/>
          </a:p>
          <a:p>
            <a:pPr indent="-182563" lvl="1" marL="360363" rtl="0" algn="l">
              <a:lnSpc>
                <a:spcPct val="138461"/>
              </a:lnSpc>
              <a:spcBef>
                <a:spcPts val="500"/>
              </a:spcBef>
              <a:spcAft>
                <a:spcPts val="0"/>
              </a:spcAft>
              <a:buClr>
                <a:srgbClr val="262626"/>
              </a:buClr>
              <a:buSzPts val="1040"/>
              <a:buChar char="•"/>
            </a:pPr>
            <a:r>
              <a:rPr lang="en-US"/>
              <a:t>Thông lượng đĩa năm 1997-&gt;2015: 16,6 MB/giây -&gt; 210 MB/giây</a:t>
            </a:r>
            <a:endParaRPr/>
          </a:p>
          <a:p>
            <a:pPr indent="-182563" lvl="1" marL="360363" rtl="0" algn="l">
              <a:lnSpc>
                <a:spcPct val="138461"/>
              </a:lnSpc>
              <a:spcBef>
                <a:spcPts val="500"/>
              </a:spcBef>
              <a:spcAft>
                <a:spcPts val="0"/>
              </a:spcAft>
              <a:buClr>
                <a:srgbClr val="262626"/>
              </a:buClr>
              <a:buSzPts val="1040"/>
              <a:buChar char="•"/>
            </a:pPr>
            <a:r>
              <a:rPr lang="en-US"/>
              <a:t>Trong khi giá đĩa đã giảm theo cấp số nhân, hiệu suất đĩa đã cải thiện rất ít</a:t>
            </a:r>
            <a:endParaRPr/>
          </a:p>
          <a:p>
            <a:pPr indent="-182563" lvl="1" marL="360363" rtl="0" algn="l">
              <a:lnSpc>
                <a:spcPct val="138461"/>
              </a:lnSpc>
              <a:spcBef>
                <a:spcPts val="500"/>
              </a:spcBef>
              <a:spcAft>
                <a:spcPts val="0"/>
              </a:spcAft>
              <a:buClr>
                <a:srgbClr val="262626"/>
              </a:buClr>
              <a:buSzPts val="1040"/>
              <a:buChar char="•"/>
            </a:pPr>
            <a:r>
              <a:rPr lang="en-US"/>
              <a:t>Đọc 1 terabyte ở tốc độ trung bình 100 MB/giây sẽ mất khoảng 3 giờ để đọc</a:t>
            </a:r>
            <a:endParaRPr/>
          </a:p>
        </p:txBody>
      </p:sp>
      <p:pic>
        <p:nvPicPr>
          <p:cNvPr descr="실내, 하드디스크, 전자기기, 검은색이(가) 표시된 사진&#10;&#10;자동 생성된 설명" id="1371" name="Google Shape;1371;p51"/>
          <p:cNvPicPr preferRelativeResize="0"/>
          <p:nvPr/>
        </p:nvPicPr>
        <p:blipFill rotWithShape="1">
          <a:blip r:embed="rId3">
            <a:alphaModFix/>
          </a:blip>
          <a:srcRect b="0" l="0" r="0" t="0"/>
          <a:stretch/>
        </p:blipFill>
        <p:spPr>
          <a:xfrm>
            <a:off x="6522803" y="2145570"/>
            <a:ext cx="2436317" cy="36544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52"/>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Tổng quan về nền tảng Apache Hadoop &amp; Spark</a:t>
            </a:r>
            <a:endParaRPr/>
          </a:p>
        </p:txBody>
      </p:sp>
      <p:sp>
        <p:nvSpPr>
          <p:cNvPr id="1378" name="Google Shape;1378;p5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Đọc đĩa song song tối ưu</a:t>
            </a:r>
            <a:endParaRPr/>
          </a:p>
        </p:txBody>
      </p:sp>
      <p:sp>
        <p:nvSpPr>
          <p:cNvPr id="1379" name="Google Shape;1379;p5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p:txBody>
      </p:sp>
      <p:sp>
        <p:nvSpPr>
          <p:cNvPr id="1380" name="Google Shape;1380;p5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Từ kiến trúc đĩa đơn sang đĩa song song</a:t>
            </a:r>
            <a:endParaRPr/>
          </a:p>
          <a:p>
            <a:pPr indent="-182563" lvl="1" marL="360363" rtl="0" algn="l">
              <a:lnSpc>
                <a:spcPct val="138461"/>
              </a:lnSpc>
              <a:spcBef>
                <a:spcPts val="500"/>
              </a:spcBef>
              <a:spcAft>
                <a:spcPts val="0"/>
              </a:spcAft>
              <a:buClr>
                <a:srgbClr val="262626"/>
              </a:buClr>
              <a:buSzPts val="1040"/>
              <a:buChar char="•"/>
            </a:pPr>
            <a:r>
              <a:rPr lang="en-US"/>
              <a:t>Tốc độ truyền của một đĩa là 210 MB/giây -&gt; 4 giờ cho 3TB</a:t>
            </a:r>
            <a:endParaRPr/>
          </a:p>
          <a:p>
            <a:pPr indent="-182563" lvl="1" marL="360363" rtl="0" algn="l">
              <a:lnSpc>
                <a:spcPct val="138461"/>
              </a:lnSpc>
              <a:spcBef>
                <a:spcPts val="500"/>
              </a:spcBef>
              <a:spcAft>
                <a:spcPts val="0"/>
              </a:spcAft>
              <a:buClr>
                <a:srgbClr val="262626"/>
              </a:buClr>
              <a:buSzPts val="1040"/>
              <a:buChar char="•"/>
            </a:pPr>
            <a:r>
              <a:rPr lang="en-US"/>
              <a:t>1000 đĩa trong cụm song song có thể truyền 3TB trong 15 giây</a:t>
            </a:r>
            <a:endParaRPr/>
          </a:p>
          <a:p>
            <a:pPr indent="-182563" lvl="1" marL="360363" rtl="0" algn="l">
              <a:lnSpc>
                <a:spcPct val="138461"/>
              </a:lnSpc>
              <a:spcBef>
                <a:spcPts val="500"/>
              </a:spcBef>
              <a:spcAft>
                <a:spcPts val="0"/>
              </a:spcAft>
              <a:buClr>
                <a:srgbClr val="262626"/>
              </a:buClr>
              <a:buSzPts val="1040"/>
              <a:buChar char="•"/>
            </a:pPr>
            <a:r>
              <a:rPr lang="en-US"/>
              <a:t>Trong trường hợp này, 100 nút với 10 đĩa trên mỗi nút hoạt động song song.</a:t>
            </a:r>
            <a:endParaRPr/>
          </a:p>
        </p:txBody>
      </p:sp>
      <p:pic>
        <p:nvPicPr>
          <p:cNvPr id="1381" name="Google Shape;1381;p52"/>
          <p:cNvPicPr preferRelativeResize="0"/>
          <p:nvPr/>
        </p:nvPicPr>
        <p:blipFill rotWithShape="1">
          <a:blip r:embed="rId3">
            <a:alphaModFix/>
          </a:blip>
          <a:srcRect b="0" l="0" r="0" t="0"/>
          <a:stretch/>
        </p:blipFill>
        <p:spPr>
          <a:xfrm>
            <a:off x="854859" y="4262174"/>
            <a:ext cx="740067" cy="1244077"/>
          </a:xfrm>
          <a:prstGeom prst="rect">
            <a:avLst/>
          </a:prstGeom>
          <a:noFill/>
          <a:ln>
            <a:noFill/>
          </a:ln>
        </p:spPr>
      </p:pic>
      <p:pic>
        <p:nvPicPr>
          <p:cNvPr id="1382" name="Google Shape;1382;p52"/>
          <p:cNvPicPr preferRelativeResize="0"/>
          <p:nvPr/>
        </p:nvPicPr>
        <p:blipFill rotWithShape="1">
          <a:blip r:embed="rId4">
            <a:alphaModFix/>
          </a:blip>
          <a:srcRect b="0" l="0" r="0" t="0"/>
          <a:stretch/>
        </p:blipFill>
        <p:spPr>
          <a:xfrm>
            <a:off x="7740529" y="4632604"/>
            <a:ext cx="1460682" cy="1232261"/>
          </a:xfrm>
          <a:prstGeom prst="rect">
            <a:avLst/>
          </a:prstGeom>
          <a:noFill/>
          <a:ln>
            <a:noFill/>
          </a:ln>
        </p:spPr>
      </p:pic>
      <p:sp>
        <p:nvSpPr>
          <p:cNvPr id="1383" name="Google Shape;1383;p52"/>
          <p:cNvSpPr/>
          <p:nvPr/>
        </p:nvSpPr>
        <p:spPr>
          <a:xfrm>
            <a:off x="597063" y="5590775"/>
            <a:ext cx="1255657" cy="332945"/>
          </a:xfrm>
          <a:prstGeom prst="roundRect">
            <a:avLst>
              <a:gd fmla="val 18596"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210 MB/s, 3.96H</a:t>
            </a:r>
            <a:endParaRPr sz="1200">
              <a:solidFill>
                <a:srgbClr val="0043B2"/>
              </a:solidFill>
              <a:latin typeface="Arial"/>
              <a:ea typeface="Arial"/>
              <a:cs typeface="Arial"/>
              <a:sym typeface="Arial"/>
            </a:endParaRPr>
          </a:p>
        </p:txBody>
      </p:sp>
      <p:sp>
        <p:nvSpPr>
          <p:cNvPr id="1384" name="Google Shape;1384;p52"/>
          <p:cNvSpPr/>
          <p:nvPr/>
        </p:nvSpPr>
        <p:spPr>
          <a:xfrm>
            <a:off x="2092237" y="4666363"/>
            <a:ext cx="1060454" cy="558800"/>
          </a:xfrm>
          <a:prstGeom prst="rightArrow">
            <a:avLst>
              <a:gd fmla="val 40909" name="adj1"/>
              <a:gd fmla="val 69405" name="adj2"/>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85" name="Google Shape;1385;p52"/>
          <p:cNvSpPr/>
          <p:nvPr/>
        </p:nvSpPr>
        <p:spPr>
          <a:xfrm>
            <a:off x="3838817" y="6114606"/>
            <a:ext cx="3314837" cy="381174"/>
          </a:xfrm>
          <a:prstGeom prst="roundRect">
            <a:avLst>
              <a:gd fmla="val 1859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Cụm 100 nút với 10 đĩa/nút 14,28 giây</a:t>
            </a:r>
            <a:endParaRPr sz="1200">
              <a:solidFill>
                <a:srgbClr val="0043B2"/>
              </a:solidFill>
              <a:latin typeface="Arial"/>
              <a:ea typeface="Arial"/>
              <a:cs typeface="Arial"/>
              <a:sym typeface="Arial"/>
            </a:endParaRPr>
          </a:p>
        </p:txBody>
      </p:sp>
      <p:grpSp>
        <p:nvGrpSpPr>
          <p:cNvPr id="1386" name="Google Shape;1386;p52"/>
          <p:cNvGrpSpPr/>
          <p:nvPr/>
        </p:nvGrpSpPr>
        <p:grpSpPr>
          <a:xfrm>
            <a:off x="3451519" y="3622932"/>
            <a:ext cx="3899663" cy="2241933"/>
            <a:chOff x="3451519" y="3622932"/>
            <a:chExt cx="3899663" cy="2241933"/>
          </a:xfrm>
        </p:grpSpPr>
        <p:pic>
          <p:nvPicPr>
            <p:cNvPr id="1387" name="Google Shape;1387;p52"/>
            <p:cNvPicPr preferRelativeResize="0"/>
            <p:nvPr/>
          </p:nvPicPr>
          <p:blipFill rotWithShape="1">
            <a:blip r:embed="rId5">
              <a:alphaModFix/>
            </a:blip>
            <a:srcRect b="0" l="0" r="0" t="0"/>
            <a:stretch/>
          </p:blipFill>
          <p:spPr>
            <a:xfrm>
              <a:off x="5076643" y="3622932"/>
              <a:ext cx="658369" cy="381001"/>
            </a:xfrm>
            <a:prstGeom prst="rect">
              <a:avLst/>
            </a:prstGeom>
            <a:noFill/>
            <a:ln>
              <a:noFill/>
            </a:ln>
          </p:spPr>
        </p:pic>
        <p:pic>
          <p:nvPicPr>
            <p:cNvPr id="1388" name="Google Shape;1388;p52"/>
            <p:cNvPicPr preferRelativeResize="0"/>
            <p:nvPr/>
          </p:nvPicPr>
          <p:blipFill rotWithShape="1">
            <a:blip r:embed="rId6">
              <a:alphaModFix/>
            </a:blip>
            <a:srcRect b="0" l="0" r="0" t="0"/>
            <a:stretch/>
          </p:blipFill>
          <p:spPr>
            <a:xfrm>
              <a:off x="5027864" y="4276031"/>
              <a:ext cx="746972" cy="93371"/>
            </a:xfrm>
            <a:prstGeom prst="rect">
              <a:avLst/>
            </a:prstGeom>
            <a:noFill/>
            <a:ln>
              <a:noFill/>
            </a:ln>
          </p:spPr>
        </p:pic>
        <p:sp>
          <p:nvSpPr>
            <p:cNvPr id="1389" name="Google Shape;1389;p52"/>
            <p:cNvSpPr/>
            <p:nvPr/>
          </p:nvSpPr>
          <p:spPr>
            <a:xfrm flipH="1" rot="-5400000">
              <a:off x="5323457" y="4119264"/>
              <a:ext cx="164741" cy="58236"/>
            </a:xfrm>
            <a:prstGeom prst="rightArrow">
              <a:avLst>
                <a:gd fmla="val 6293" name="adj1"/>
                <a:gd fmla="val 81992" name="adj2"/>
              </a:avLst>
            </a:prstGeom>
            <a:solidFill>
              <a:srgbClr val="0043B2"/>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390" name="Google Shape;1390;p52"/>
            <p:cNvGrpSpPr/>
            <p:nvPr/>
          </p:nvGrpSpPr>
          <p:grpSpPr>
            <a:xfrm>
              <a:off x="3451519" y="4662897"/>
              <a:ext cx="3899663" cy="97991"/>
              <a:chOff x="3724082" y="4691715"/>
              <a:chExt cx="3899663" cy="97991"/>
            </a:xfrm>
          </p:grpSpPr>
          <p:pic>
            <p:nvPicPr>
              <p:cNvPr id="1391" name="Google Shape;1391;p52"/>
              <p:cNvPicPr preferRelativeResize="0"/>
              <p:nvPr/>
            </p:nvPicPr>
            <p:blipFill rotWithShape="1">
              <a:blip r:embed="rId6">
                <a:alphaModFix/>
              </a:blip>
              <a:srcRect b="0" l="0" r="0" t="0"/>
              <a:stretch/>
            </p:blipFill>
            <p:spPr>
              <a:xfrm>
                <a:off x="3724082" y="4696335"/>
                <a:ext cx="746972" cy="93371"/>
              </a:xfrm>
              <a:prstGeom prst="rect">
                <a:avLst/>
              </a:prstGeom>
              <a:noFill/>
              <a:ln>
                <a:noFill/>
              </a:ln>
            </p:spPr>
          </p:pic>
          <p:pic>
            <p:nvPicPr>
              <p:cNvPr id="1392" name="Google Shape;1392;p52"/>
              <p:cNvPicPr preferRelativeResize="0"/>
              <p:nvPr/>
            </p:nvPicPr>
            <p:blipFill rotWithShape="1">
              <a:blip r:embed="rId6">
                <a:alphaModFix/>
              </a:blip>
              <a:srcRect b="0" l="0" r="0" t="0"/>
              <a:stretch/>
            </p:blipFill>
            <p:spPr>
              <a:xfrm>
                <a:off x="4782090" y="4691716"/>
                <a:ext cx="746972" cy="93371"/>
              </a:xfrm>
              <a:prstGeom prst="rect">
                <a:avLst/>
              </a:prstGeom>
              <a:noFill/>
              <a:ln>
                <a:noFill/>
              </a:ln>
            </p:spPr>
          </p:pic>
          <p:pic>
            <p:nvPicPr>
              <p:cNvPr id="1393" name="Google Shape;1393;p52"/>
              <p:cNvPicPr preferRelativeResize="0"/>
              <p:nvPr/>
            </p:nvPicPr>
            <p:blipFill rotWithShape="1">
              <a:blip r:embed="rId6">
                <a:alphaModFix/>
              </a:blip>
              <a:srcRect b="0" l="0" r="0" t="0"/>
              <a:stretch/>
            </p:blipFill>
            <p:spPr>
              <a:xfrm>
                <a:off x="5840098" y="4691715"/>
                <a:ext cx="746972" cy="93371"/>
              </a:xfrm>
              <a:prstGeom prst="rect">
                <a:avLst/>
              </a:prstGeom>
              <a:noFill/>
              <a:ln>
                <a:noFill/>
              </a:ln>
            </p:spPr>
          </p:pic>
          <p:pic>
            <p:nvPicPr>
              <p:cNvPr id="1394" name="Google Shape;1394;p52"/>
              <p:cNvPicPr preferRelativeResize="0"/>
              <p:nvPr/>
            </p:nvPicPr>
            <p:blipFill rotWithShape="1">
              <a:blip r:embed="rId6">
                <a:alphaModFix/>
              </a:blip>
              <a:srcRect b="0" l="0" r="0" t="0"/>
              <a:stretch/>
            </p:blipFill>
            <p:spPr>
              <a:xfrm>
                <a:off x="6876773" y="4691715"/>
                <a:ext cx="746972" cy="93371"/>
              </a:xfrm>
              <a:prstGeom prst="rect">
                <a:avLst/>
              </a:prstGeom>
              <a:noFill/>
              <a:ln>
                <a:noFill/>
              </a:ln>
            </p:spPr>
          </p:pic>
        </p:grpSp>
        <p:cxnSp>
          <p:nvCxnSpPr>
            <p:cNvPr id="1395" name="Google Shape;1395;p52"/>
            <p:cNvCxnSpPr>
              <a:endCxn id="1391" idx="0"/>
            </p:cNvCxnSpPr>
            <p:nvPr/>
          </p:nvCxnSpPr>
          <p:spPr>
            <a:xfrm flipH="1">
              <a:off x="3825005" y="4318317"/>
              <a:ext cx="1096200" cy="349200"/>
            </a:xfrm>
            <a:prstGeom prst="bentConnector2">
              <a:avLst/>
            </a:prstGeom>
            <a:noFill/>
            <a:ln cap="flat" cmpd="sng" w="19050">
              <a:solidFill>
                <a:srgbClr val="0043B2"/>
              </a:solidFill>
              <a:prstDash val="solid"/>
              <a:miter lim="800000"/>
              <a:headEnd len="sm" w="sm" type="none"/>
              <a:tailEnd len="med" w="med" type="triangle"/>
            </a:ln>
          </p:spPr>
        </p:cxnSp>
        <p:cxnSp>
          <p:nvCxnSpPr>
            <p:cNvPr id="1396" name="Google Shape;1396;p52"/>
            <p:cNvCxnSpPr>
              <a:endCxn id="1394" idx="0"/>
            </p:cNvCxnSpPr>
            <p:nvPr/>
          </p:nvCxnSpPr>
          <p:spPr>
            <a:xfrm>
              <a:off x="5857796" y="4313997"/>
              <a:ext cx="1119900" cy="348900"/>
            </a:xfrm>
            <a:prstGeom prst="bentConnector2">
              <a:avLst/>
            </a:prstGeom>
            <a:noFill/>
            <a:ln cap="flat" cmpd="sng" w="19050">
              <a:solidFill>
                <a:srgbClr val="0043B2"/>
              </a:solidFill>
              <a:prstDash val="solid"/>
              <a:miter lim="800000"/>
              <a:headEnd len="sm" w="sm" type="none"/>
              <a:tailEnd len="med" w="med" type="triangle"/>
            </a:ln>
          </p:spPr>
        </p:cxnSp>
        <p:cxnSp>
          <p:nvCxnSpPr>
            <p:cNvPr id="1397" name="Google Shape;1397;p52"/>
            <p:cNvCxnSpPr/>
            <p:nvPr/>
          </p:nvCxnSpPr>
          <p:spPr>
            <a:xfrm flipH="1">
              <a:off x="5058537" y="4416088"/>
              <a:ext cx="176628" cy="176814"/>
            </a:xfrm>
            <a:prstGeom prst="straightConnector1">
              <a:avLst/>
            </a:prstGeom>
            <a:noFill/>
            <a:ln cap="flat" cmpd="sng" w="19050">
              <a:solidFill>
                <a:srgbClr val="0043B2"/>
              </a:solidFill>
              <a:prstDash val="solid"/>
              <a:miter lim="800000"/>
              <a:headEnd len="sm" w="sm" type="none"/>
              <a:tailEnd len="med" w="med" type="triangle"/>
            </a:ln>
          </p:spPr>
        </p:cxnSp>
        <p:cxnSp>
          <p:nvCxnSpPr>
            <p:cNvPr id="1398" name="Google Shape;1398;p52"/>
            <p:cNvCxnSpPr/>
            <p:nvPr/>
          </p:nvCxnSpPr>
          <p:spPr>
            <a:xfrm>
              <a:off x="5605612" y="4416088"/>
              <a:ext cx="179546" cy="179467"/>
            </a:xfrm>
            <a:prstGeom prst="straightConnector1">
              <a:avLst/>
            </a:prstGeom>
            <a:noFill/>
            <a:ln cap="flat" cmpd="sng" w="19050">
              <a:solidFill>
                <a:srgbClr val="0043B2"/>
              </a:solidFill>
              <a:prstDash val="solid"/>
              <a:miter lim="800000"/>
              <a:headEnd len="sm" w="sm" type="none"/>
              <a:tailEnd len="med" w="med" type="triangle"/>
            </a:ln>
          </p:spPr>
        </p:cxnSp>
        <p:pic>
          <p:nvPicPr>
            <p:cNvPr id="1399" name="Google Shape;1399;p52"/>
            <p:cNvPicPr preferRelativeResize="0"/>
            <p:nvPr/>
          </p:nvPicPr>
          <p:blipFill rotWithShape="1">
            <a:blip r:embed="rId7">
              <a:alphaModFix/>
            </a:blip>
            <a:srcRect b="0" l="0" r="0" t="0"/>
            <a:stretch/>
          </p:blipFill>
          <p:spPr>
            <a:xfrm>
              <a:off x="3519947" y="4808453"/>
              <a:ext cx="590691" cy="1040740"/>
            </a:xfrm>
            <a:prstGeom prst="rect">
              <a:avLst/>
            </a:prstGeom>
            <a:noFill/>
            <a:ln>
              <a:noFill/>
            </a:ln>
          </p:spPr>
        </p:pic>
        <p:pic>
          <p:nvPicPr>
            <p:cNvPr id="1400" name="Google Shape;1400;p52"/>
            <p:cNvPicPr preferRelativeResize="0"/>
            <p:nvPr/>
          </p:nvPicPr>
          <p:blipFill rotWithShape="1">
            <a:blip r:embed="rId7">
              <a:alphaModFix/>
            </a:blip>
            <a:srcRect b="0" l="0" r="0" t="0"/>
            <a:stretch/>
          </p:blipFill>
          <p:spPr>
            <a:xfrm>
              <a:off x="4583105" y="4824125"/>
              <a:ext cx="590691" cy="1040740"/>
            </a:xfrm>
            <a:prstGeom prst="rect">
              <a:avLst/>
            </a:prstGeom>
            <a:noFill/>
            <a:ln>
              <a:noFill/>
            </a:ln>
          </p:spPr>
        </p:pic>
        <p:pic>
          <p:nvPicPr>
            <p:cNvPr id="1401" name="Google Shape;1401;p52"/>
            <p:cNvPicPr preferRelativeResize="0"/>
            <p:nvPr/>
          </p:nvPicPr>
          <p:blipFill rotWithShape="1">
            <a:blip r:embed="rId7">
              <a:alphaModFix/>
            </a:blip>
            <a:srcRect b="0" l="0" r="0" t="0"/>
            <a:stretch/>
          </p:blipFill>
          <p:spPr>
            <a:xfrm>
              <a:off x="5640884" y="4824125"/>
              <a:ext cx="590691" cy="1040740"/>
            </a:xfrm>
            <a:prstGeom prst="rect">
              <a:avLst/>
            </a:prstGeom>
            <a:noFill/>
            <a:ln>
              <a:noFill/>
            </a:ln>
          </p:spPr>
        </p:pic>
        <p:pic>
          <p:nvPicPr>
            <p:cNvPr id="1402" name="Google Shape;1402;p52"/>
            <p:cNvPicPr preferRelativeResize="0"/>
            <p:nvPr/>
          </p:nvPicPr>
          <p:blipFill rotWithShape="1">
            <a:blip r:embed="rId7">
              <a:alphaModFix/>
            </a:blip>
            <a:srcRect b="0" l="0" r="0" t="0"/>
            <a:stretch/>
          </p:blipFill>
          <p:spPr>
            <a:xfrm>
              <a:off x="6682350" y="4808453"/>
              <a:ext cx="590691" cy="1040740"/>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53"/>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Tổng quan về nền tảng Apache Hadoop &amp; Spark</a:t>
            </a:r>
            <a:endParaRPr/>
          </a:p>
        </p:txBody>
      </p:sp>
      <p:sp>
        <p:nvSpPr>
          <p:cNvPr id="1409" name="Google Shape;1409;p5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Mẫu truy cập đĩa lý tưởng .vs. thực tế</a:t>
            </a:r>
            <a:endParaRPr/>
          </a:p>
        </p:txBody>
      </p:sp>
      <p:sp>
        <p:nvSpPr>
          <p:cNvPr id="1410" name="Google Shape;1410;p5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p:txBody>
      </p:sp>
      <p:sp>
        <p:nvSpPr>
          <p:cNvPr id="1411" name="Google Shape;1411;p5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Một viễn cảnh thực tế hơn về phân phối khối được phân vùng</a:t>
            </a:r>
            <a:endParaRPr/>
          </a:p>
          <a:p>
            <a:pPr indent="-182563" lvl="1" marL="360363" rtl="0" algn="l">
              <a:lnSpc>
                <a:spcPct val="138461"/>
              </a:lnSpc>
              <a:spcBef>
                <a:spcPts val="500"/>
              </a:spcBef>
              <a:spcAft>
                <a:spcPts val="0"/>
              </a:spcAft>
              <a:buClr>
                <a:srgbClr val="262626"/>
              </a:buClr>
              <a:buSzPts val="1040"/>
              <a:buChar char="•"/>
            </a:pPr>
            <a:r>
              <a:rPr lang="en-US"/>
              <a:t>Các khối dữ liệu được phân vùng không bao giờ được phân phối theo cách lý tưởng</a:t>
            </a:r>
            <a:endParaRPr/>
          </a:p>
          <a:p>
            <a:pPr indent="-182563" lvl="1" marL="360363" rtl="0" algn="l">
              <a:lnSpc>
                <a:spcPct val="138461"/>
              </a:lnSpc>
              <a:spcBef>
                <a:spcPts val="500"/>
              </a:spcBef>
              <a:spcAft>
                <a:spcPts val="0"/>
              </a:spcAft>
              <a:buClr>
                <a:srgbClr val="262626"/>
              </a:buClr>
              <a:buSzPts val="1040"/>
              <a:buChar char="•"/>
            </a:pPr>
            <a:r>
              <a:rPr lang="en-US"/>
              <a:t>Việc đọc toàn bộ đồng thời chỉ có thể xảy ra nếu mỗi khối dữ liệu nằm trên máy chủ riêng biệt</a:t>
            </a:r>
            <a:endParaRPr/>
          </a:p>
        </p:txBody>
      </p:sp>
      <p:grpSp>
        <p:nvGrpSpPr>
          <p:cNvPr id="1412" name="Google Shape;1412;p53"/>
          <p:cNvGrpSpPr/>
          <p:nvPr/>
        </p:nvGrpSpPr>
        <p:grpSpPr>
          <a:xfrm>
            <a:off x="1285500" y="3140968"/>
            <a:ext cx="7297272" cy="2926691"/>
            <a:chOff x="1178594" y="3188593"/>
            <a:chExt cx="7297272" cy="2926691"/>
          </a:xfrm>
        </p:grpSpPr>
        <p:grpSp>
          <p:nvGrpSpPr>
            <p:cNvPr id="1413" name="Google Shape;1413;p53"/>
            <p:cNvGrpSpPr/>
            <p:nvPr/>
          </p:nvGrpSpPr>
          <p:grpSpPr>
            <a:xfrm>
              <a:off x="1776932" y="3562734"/>
              <a:ext cx="6094500" cy="413400"/>
              <a:chOff x="1776932" y="3562734"/>
              <a:chExt cx="6094500" cy="413400"/>
            </a:xfrm>
          </p:grpSpPr>
          <p:cxnSp>
            <p:nvCxnSpPr>
              <p:cNvPr id="1414" name="Google Shape;1414;p53"/>
              <p:cNvCxnSpPr>
                <a:stCxn id="1415" idx="2"/>
                <a:endCxn id="1416" idx="0"/>
              </p:cNvCxnSpPr>
              <p:nvPr/>
            </p:nvCxnSpPr>
            <p:spPr>
              <a:xfrm flipH="1">
                <a:off x="1776932" y="3562734"/>
                <a:ext cx="23427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417" name="Google Shape;1417;p53"/>
              <p:cNvCxnSpPr>
                <a:stCxn id="1415" idx="2"/>
                <a:endCxn id="1418" idx="0"/>
              </p:cNvCxnSpPr>
              <p:nvPr/>
            </p:nvCxnSpPr>
            <p:spPr>
              <a:xfrm flipH="1">
                <a:off x="3161432" y="3562734"/>
                <a:ext cx="9582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419" name="Google Shape;1419;p53"/>
              <p:cNvCxnSpPr>
                <a:stCxn id="1415" idx="2"/>
                <a:endCxn id="1420" idx="0"/>
              </p:cNvCxnSpPr>
              <p:nvPr/>
            </p:nvCxnSpPr>
            <p:spPr>
              <a:xfrm>
                <a:off x="4119633" y="3562734"/>
                <a:ext cx="4893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421" name="Google Shape;1421;p53"/>
              <p:cNvCxnSpPr>
                <a:stCxn id="1415" idx="2"/>
                <a:endCxn id="1422" idx="0"/>
              </p:cNvCxnSpPr>
              <p:nvPr/>
            </p:nvCxnSpPr>
            <p:spPr>
              <a:xfrm>
                <a:off x="4119633" y="3562734"/>
                <a:ext cx="18591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423" name="Google Shape;1423;p53"/>
              <p:cNvCxnSpPr>
                <a:stCxn id="1415" idx="2"/>
                <a:endCxn id="1424" idx="0"/>
              </p:cNvCxnSpPr>
              <p:nvPr/>
            </p:nvCxnSpPr>
            <p:spPr>
              <a:xfrm>
                <a:off x="4119633" y="3562734"/>
                <a:ext cx="3751800" cy="413400"/>
              </a:xfrm>
              <a:prstGeom prst="straightConnector1">
                <a:avLst/>
              </a:prstGeom>
              <a:noFill/>
              <a:ln cap="flat" cmpd="sng" w="12700">
                <a:solidFill>
                  <a:srgbClr val="0043B2"/>
                </a:solidFill>
                <a:prstDash val="solid"/>
                <a:miter lim="800000"/>
                <a:headEnd len="sm" w="sm" type="none"/>
                <a:tailEnd len="sm" w="sm" type="none"/>
              </a:ln>
            </p:spPr>
          </p:cxnSp>
        </p:grpSp>
        <p:sp>
          <p:nvSpPr>
            <p:cNvPr id="1415" name="Google Shape;1415;p53"/>
            <p:cNvSpPr/>
            <p:nvPr/>
          </p:nvSpPr>
          <p:spPr>
            <a:xfrm>
              <a:off x="3671380" y="3188593"/>
              <a:ext cx="896505" cy="374141"/>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1425" name="Google Shape;1425;p53"/>
            <p:cNvSpPr/>
            <p:nvPr/>
          </p:nvSpPr>
          <p:spPr>
            <a:xfrm>
              <a:off x="5086576" y="3188593"/>
              <a:ext cx="903082" cy="374141"/>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grpSp>
          <p:nvGrpSpPr>
            <p:cNvPr id="1426" name="Google Shape;1426;p53"/>
            <p:cNvGrpSpPr/>
            <p:nvPr/>
          </p:nvGrpSpPr>
          <p:grpSpPr>
            <a:xfrm>
              <a:off x="1777017" y="3562734"/>
              <a:ext cx="6094200" cy="413400"/>
              <a:chOff x="1777017" y="3562734"/>
              <a:chExt cx="6094200" cy="413400"/>
            </a:xfrm>
          </p:grpSpPr>
          <p:cxnSp>
            <p:nvCxnSpPr>
              <p:cNvPr id="1427" name="Google Shape;1427;p53"/>
              <p:cNvCxnSpPr>
                <a:stCxn id="1425" idx="2"/>
                <a:endCxn id="1416" idx="0"/>
              </p:cNvCxnSpPr>
              <p:nvPr/>
            </p:nvCxnSpPr>
            <p:spPr>
              <a:xfrm flipH="1">
                <a:off x="1777017" y="3562734"/>
                <a:ext cx="37611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428" name="Google Shape;1428;p53"/>
              <p:cNvCxnSpPr>
                <a:stCxn id="1425" idx="2"/>
                <a:endCxn id="1418" idx="0"/>
              </p:cNvCxnSpPr>
              <p:nvPr/>
            </p:nvCxnSpPr>
            <p:spPr>
              <a:xfrm flipH="1">
                <a:off x="3161517" y="3562734"/>
                <a:ext cx="23766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429" name="Google Shape;1429;p53"/>
              <p:cNvCxnSpPr>
                <a:stCxn id="1425" idx="2"/>
                <a:endCxn id="1420" idx="0"/>
              </p:cNvCxnSpPr>
              <p:nvPr/>
            </p:nvCxnSpPr>
            <p:spPr>
              <a:xfrm flipH="1">
                <a:off x="4609017" y="3562734"/>
                <a:ext cx="9291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430" name="Google Shape;1430;p53"/>
              <p:cNvCxnSpPr>
                <a:stCxn id="1425" idx="2"/>
                <a:endCxn id="1422" idx="0"/>
              </p:cNvCxnSpPr>
              <p:nvPr/>
            </p:nvCxnSpPr>
            <p:spPr>
              <a:xfrm>
                <a:off x="5538117" y="3562734"/>
                <a:ext cx="4407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431" name="Google Shape;1431;p53"/>
              <p:cNvCxnSpPr>
                <a:stCxn id="1425" idx="2"/>
                <a:endCxn id="1424" idx="0"/>
              </p:cNvCxnSpPr>
              <p:nvPr/>
            </p:nvCxnSpPr>
            <p:spPr>
              <a:xfrm>
                <a:off x="5538117" y="3562734"/>
                <a:ext cx="2333100" cy="413400"/>
              </a:xfrm>
              <a:prstGeom prst="straightConnector1">
                <a:avLst/>
              </a:prstGeom>
              <a:noFill/>
              <a:ln cap="flat" cmpd="sng" w="12700">
                <a:solidFill>
                  <a:srgbClr val="0043B2"/>
                </a:solidFill>
                <a:prstDash val="solid"/>
                <a:miter lim="800000"/>
                <a:headEnd len="sm" w="sm" type="none"/>
                <a:tailEnd len="sm" w="sm" type="none"/>
              </a:ln>
            </p:spPr>
          </p:cxnSp>
        </p:grpSp>
        <p:grpSp>
          <p:nvGrpSpPr>
            <p:cNvPr id="1432" name="Google Shape;1432;p53"/>
            <p:cNvGrpSpPr/>
            <p:nvPr/>
          </p:nvGrpSpPr>
          <p:grpSpPr>
            <a:xfrm>
              <a:off x="1178594" y="3976174"/>
              <a:ext cx="1209030" cy="2139110"/>
              <a:chOff x="1196178" y="4011342"/>
              <a:chExt cx="1209030" cy="2139110"/>
            </a:xfrm>
          </p:grpSpPr>
          <p:sp>
            <p:nvSpPr>
              <p:cNvPr id="1433" name="Google Shape;1433;p53"/>
              <p:cNvSpPr/>
              <p:nvPr/>
            </p:nvSpPr>
            <p:spPr>
              <a:xfrm>
                <a:off x="1196178" y="4177740"/>
                <a:ext cx="1209030" cy="1950498"/>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1416" name="Google Shape;1416;p53"/>
              <p:cNvSpPr/>
              <p:nvPr/>
            </p:nvSpPr>
            <p:spPr>
              <a:xfrm>
                <a:off x="1382970" y="4011342"/>
                <a:ext cx="823108" cy="291904"/>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1434" name="Google Shape;1434;p53"/>
              <p:cNvSpPr/>
              <p:nvPr/>
            </p:nvSpPr>
            <p:spPr>
              <a:xfrm>
                <a:off x="1280076" y="4409787"/>
                <a:ext cx="1041234" cy="238499"/>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Data Node</a:t>
                </a:r>
                <a:endParaRPr sz="1100">
                  <a:solidFill>
                    <a:srgbClr val="0043B2"/>
                  </a:solidFill>
                  <a:latin typeface="Arial"/>
                  <a:ea typeface="Arial"/>
                  <a:cs typeface="Arial"/>
                  <a:sym typeface="Arial"/>
                </a:endParaRPr>
              </a:p>
            </p:txBody>
          </p:sp>
          <p:sp>
            <p:nvSpPr>
              <p:cNvPr id="1435" name="Google Shape;1435;p53"/>
              <p:cNvSpPr/>
              <p:nvPr/>
            </p:nvSpPr>
            <p:spPr>
              <a:xfrm>
                <a:off x="1382969" y="5911953"/>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Rack 1</a:t>
                </a:r>
                <a:endParaRPr sz="1100">
                  <a:solidFill>
                    <a:srgbClr val="0043B2"/>
                  </a:solidFill>
                  <a:latin typeface="Arial"/>
                  <a:ea typeface="Arial"/>
                  <a:cs typeface="Arial"/>
                  <a:sym typeface="Arial"/>
                </a:endParaRPr>
              </a:p>
            </p:txBody>
          </p:sp>
          <p:grpSp>
            <p:nvGrpSpPr>
              <p:cNvPr id="1436" name="Google Shape;1436;p53"/>
              <p:cNvGrpSpPr/>
              <p:nvPr/>
            </p:nvGrpSpPr>
            <p:grpSpPr>
              <a:xfrm>
                <a:off x="1319647" y="4764206"/>
                <a:ext cx="962092" cy="965586"/>
                <a:chOff x="1318974" y="4764206"/>
                <a:chExt cx="962092" cy="965586"/>
              </a:xfrm>
            </p:grpSpPr>
            <p:sp>
              <p:nvSpPr>
                <p:cNvPr id="1437" name="Google Shape;1437;p53"/>
                <p:cNvSpPr/>
                <p:nvPr/>
              </p:nvSpPr>
              <p:spPr>
                <a:xfrm>
                  <a:off x="1318974" y="4764206"/>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438" name="Google Shape;1438;p53"/>
                <p:cNvSpPr/>
                <p:nvPr/>
              </p:nvSpPr>
              <p:spPr>
                <a:xfrm>
                  <a:off x="1318974" y="5004825"/>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439" name="Google Shape;1439;p53"/>
                <p:cNvSpPr/>
                <p:nvPr/>
              </p:nvSpPr>
              <p:spPr>
                <a:xfrm>
                  <a:off x="1318974" y="5246479"/>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440" name="Google Shape;1440;p53"/>
                <p:cNvSpPr/>
                <p:nvPr/>
              </p:nvSpPr>
              <p:spPr>
                <a:xfrm>
                  <a:off x="1318974" y="5488133"/>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grpSp>
        </p:grpSp>
        <p:grpSp>
          <p:nvGrpSpPr>
            <p:cNvPr id="1441" name="Google Shape;1441;p53"/>
            <p:cNvGrpSpPr/>
            <p:nvPr/>
          </p:nvGrpSpPr>
          <p:grpSpPr>
            <a:xfrm>
              <a:off x="2585819" y="3976173"/>
              <a:ext cx="1209030" cy="2139111"/>
              <a:chOff x="2585819" y="4011341"/>
              <a:chExt cx="1209030" cy="2139111"/>
            </a:xfrm>
          </p:grpSpPr>
          <p:sp>
            <p:nvSpPr>
              <p:cNvPr id="1442" name="Google Shape;1442;p53"/>
              <p:cNvSpPr/>
              <p:nvPr/>
            </p:nvSpPr>
            <p:spPr>
              <a:xfrm>
                <a:off x="2585819" y="4177740"/>
                <a:ext cx="1209030" cy="1950498"/>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1418" name="Google Shape;1418;p53"/>
              <p:cNvSpPr/>
              <p:nvPr/>
            </p:nvSpPr>
            <p:spPr>
              <a:xfrm>
                <a:off x="2735335" y="4011341"/>
                <a:ext cx="852176" cy="291905"/>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1443" name="Google Shape;1443;p53"/>
              <p:cNvSpPr/>
              <p:nvPr/>
            </p:nvSpPr>
            <p:spPr>
              <a:xfrm>
                <a:off x="2669717" y="4409787"/>
                <a:ext cx="1041234" cy="238499"/>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Data Node</a:t>
                </a:r>
                <a:endParaRPr sz="1100">
                  <a:solidFill>
                    <a:srgbClr val="0043B2"/>
                  </a:solidFill>
                  <a:latin typeface="Arial"/>
                  <a:ea typeface="Arial"/>
                  <a:cs typeface="Arial"/>
                  <a:sym typeface="Arial"/>
                </a:endParaRPr>
              </a:p>
            </p:txBody>
          </p:sp>
          <p:sp>
            <p:nvSpPr>
              <p:cNvPr id="1444" name="Google Shape;1444;p53"/>
              <p:cNvSpPr/>
              <p:nvPr/>
            </p:nvSpPr>
            <p:spPr>
              <a:xfrm>
                <a:off x="2772610" y="5911953"/>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Rack 2</a:t>
                </a:r>
                <a:endParaRPr sz="1100">
                  <a:solidFill>
                    <a:srgbClr val="0043B2"/>
                  </a:solidFill>
                  <a:latin typeface="Arial"/>
                  <a:ea typeface="Arial"/>
                  <a:cs typeface="Arial"/>
                  <a:sym typeface="Arial"/>
                </a:endParaRPr>
              </a:p>
            </p:txBody>
          </p:sp>
          <p:grpSp>
            <p:nvGrpSpPr>
              <p:cNvPr id="1445" name="Google Shape;1445;p53"/>
              <p:cNvGrpSpPr/>
              <p:nvPr/>
            </p:nvGrpSpPr>
            <p:grpSpPr>
              <a:xfrm>
                <a:off x="2709288" y="4773350"/>
                <a:ext cx="962092" cy="965586"/>
                <a:chOff x="1318974" y="4764206"/>
                <a:chExt cx="962092" cy="965586"/>
              </a:xfrm>
            </p:grpSpPr>
            <p:sp>
              <p:nvSpPr>
                <p:cNvPr id="1446" name="Google Shape;1446;p53"/>
                <p:cNvSpPr/>
                <p:nvPr/>
              </p:nvSpPr>
              <p:spPr>
                <a:xfrm>
                  <a:off x="1318974" y="4764206"/>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447" name="Google Shape;1447;p53"/>
                <p:cNvSpPr/>
                <p:nvPr/>
              </p:nvSpPr>
              <p:spPr>
                <a:xfrm>
                  <a:off x="1318974" y="5004825"/>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448" name="Google Shape;1448;p53"/>
                <p:cNvSpPr/>
                <p:nvPr/>
              </p:nvSpPr>
              <p:spPr>
                <a:xfrm>
                  <a:off x="1318974" y="5246479"/>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449" name="Google Shape;1449;p53"/>
                <p:cNvSpPr/>
                <p:nvPr/>
              </p:nvSpPr>
              <p:spPr>
                <a:xfrm>
                  <a:off x="1318974" y="5488133"/>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grpSp>
        </p:grpSp>
        <p:grpSp>
          <p:nvGrpSpPr>
            <p:cNvPr id="1450" name="Google Shape;1450;p53"/>
            <p:cNvGrpSpPr/>
            <p:nvPr/>
          </p:nvGrpSpPr>
          <p:grpSpPr>
            <a:xfrm>
              <a:off x="3981378" y="3976173"/>
              <a:ext cx="1209030" cy="2139111"/>
              <a:chOff x="3981378" y="4011341"/>
              <a:chExt cx="1209030" cy="2139111"/>
            </a:xfrm>
          </p:grpSpPr>
          <p:sp>
            <p:nvSpPr>
              <p:cNvPr id="1451" name="Google Shape;1451;p53"/>
              <p:cNvSpPr/>
              <p:nvPr/>
            </p:nvSpPr>
            <p:spPr>
              <a:xfrm>
                <a:off x="3981378" y="4177740"/>
                <a:ext cx="1209030" cy="1950498"/>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1420" name="Google Shape;1420;p53"/>
              <p:cNvSpPr/>
              <p:nvPr/>
            </p:nvSpPr>
            <p:spPr>
              <a:xfrm>
                <a:off x="4165792" y="4011341"/>
                <a:ext cx="886362" cy="291905"/>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1452" name="Google Shape;1452;p53"/>
              <p:cNvSpPr/>
              <p:nvPr/>
            </p:nvSpPr>
            <p:spPr>
              <a:xfrm>
                <a:off x="4065276" y="4409787"/>
                <a:ext cx="1041234" cy="238499"/>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Data Node</a:t>
                </a:r>
                <a:endParaRPr sz="1100">
                  <a:solidFill>
                    <a:srgbClr val="0043B2"/>
                  </a:solidFill>
                  <a:latin typeface="Arial"/>
                  <a:ea typeface="Arial"/>
                  <a:cs typeface="Arial"/>
                  <a:sym typeface="Arial"/>
                </a:endParaRPr>
              </a:p>
            </p:txBody>
          </p:sp>
          <p:sp>
            <p:nvSpPr>
              <p:cNvPr id="1453" name="Google Shape;1453;p53"/>
              <p:cNvSpPr/>
              <p:nvPr/>
            </p:nvSpPr>
            <p:spPr>
              <a:xfrm>
                <a:off x="4168169" y="5911953"/>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Rack 3</a:t>
                </a:r>
                <a:endParaRPr sz="1100">
                  <a:solidFill>
                    <a:srgbClr val="0043B2"/>
                  </a:solidFill>
                  <a:latin typeface="Arial"/>
                  <a:ea typeface="Arial"/>
                  <a:cs typeface="Arial"/>
                  <a:sym typeface="Arial"/>
                </a:endParaRPr>
              </a:p>
            </p:txBody>
          </p:sp>
          <p:grpSp>
            <p:nvGrpSpPr>
              <p:cNvPr id="1454" name="Google Shape;1454;p53"/>
              <p:cNvGrpSpPr/>
              <p:nvPr/>
            </p:nvGrpSpPr>
            <p:grpSpPr>
              <a:xfrm>
                <a:off x="4104847" y="4764206"/>
                <a:ext cx="962092" cy="965586"/>
                <a:chOff x="1318974" y="4764206"/>
                <a:chExt cx="962092" cy="965586"/>
              </a:xfrm>
            </p:grpSpPr>
            <p:sp>
              <p:nvSpPr>
                <p:cNvPr id="1455" name="Google Shape;1455;p53"/>
                <p:cNvSpPr/>
                <p:nvPr/>
              </p:nvSpPr>
              <p:spPr>
                <a:xfrm>
                  <a:off x="1318974" y="4764206"/>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456" name="Google Shape;1456;p53"/>
                <p:cNvSpPr/>
                <p:nvPr/>
              </p:nvSpPr>
              <p:spPr>
                <a:xfrm>
                  <a:off x="1318974" y="5004825"/>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457" name="Google Shape;1457;p53"/>
                <p:cNvSpPr/>
                <p:nvPr/>
              </p:nvSpPr>
              <p:spPr>
                <a:xfrm>
                  <a:off x="1318974" y="5246479"/>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458" name="Google Shape;1458;p53"/>
                <p:cNvSpPr/>
                <p:nvPr/>
              </p:nvSpPr>
              <p:spPr>
                <a:xfrm>
                  <a:off x="1318974" y="5488133"/>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grpSp>
        </p:grpSp>
        <p:grpSp>
          <p:nvGrpSpPr>
            <p:cNvPr id="1459" name="Google Shape;1459;p53"/>
            <p:cNvGrpSpPr/>
            <p:nvPr/>
          </p:nvGrpSpPr>
          <p:grpSpPr>
            <a:xfrm>
              <a:off x="5385142" y="3976173"/>
              <a:ext cx="1209030" cy="2139111"/>
              <a:chOff x="5385142" y="4011341"/>
              <a:chExt cx="1209030" cy="2139111"/>
            </a:xfrm>
          </p:grpSpPr>
          <p:sp>
            <p:nvSpPr>
              <p:cNvPr id="1460" name="Google Shape;1460;p53"/>
              <p:cNvSpPr/>
              <p:nvPr/>
            </p:nvSpPr>
            <p:spPr>
              <a:xfrm>
                <a:off x="5385142" y="4177740"/>
                <a:ext cx="1209030" cy="1950498"/>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1422" name="Google Shape;1422;p53"/>
              <p:cNvSpPr/>
              <p:nvPr/>
            </p:nvSpPr>
            <p:spPr>
              <a:xfrm>
                <a:off x="5562374" y="4011341"/>
                <a:ext cx="832665" cy="323412"/>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1461" name="Google Shape;1461;p53"/>
              <p:cNvSpPr/>
              <p:nvPr/>
            </p:nvSpPr>
            <p:spPr>
              <a:xfrm>
                <a:off x="5469040" y="4409787"/>
                <a:ext cx="1041234" cy="238499"/>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Data Node</a:t>
                </a:r>
                <a:endParaRPr sz="1100">
                  <a:solidFill>
                    <a:srgbClr val="0043B2"/>
                  </a:solidFill>
                  <a:latin typeface="Arial"/>
                  <a:ea typeface="Arial"/>
                  <a:cs typeface="Arial"/>
                  <a:sym typeface="Arial"/>
                </a:endParaRPr>
              </a:p>
            </p:txBody>
          </p:sp>
          <p:sp>
            <p:nvSpPr>
              <p:cNvPr id="1462" name="Google Shape;1462;p53"/>
              <p:cNvSpPr/>
              <p:nvPr/>
            </p:nvSpPr>
            <p:spPr>
              <a:xfrm>
                <a:off x="5571933" y="5911953"/>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Rack 4</a:t>
                </a:r>
                <a:endParaRPr sz="1100">
                  <a:solidFill>
                    <a:srgbClr val="0043B2"/>
                  </a:solidFill>
                  <a:latin typeface="Arial"/>
                  <a:ea typeface="Arial"/>
                  <a:cs typeface="Arial"/>
                  <a:sym typeface="Arial"/>
                </a:endParaRPr>
              </a:p>
            </p:txBody>
          </p:sp>
          <p:grpSp>
            <p:nvGrpSpPr>
              <p:cNvPr id="1463" name="Google Shape;1463;p53"/>
              <p:cNvGrpSpPr/>
              <p:nvPr/>
            </p:nvGrpSpPr>
            <p:grpSpPr>
              <a:xfrm>
                <a:off x="5508611" y="4764206"/>
                <a:ext cx="962092" cy="965586"/>
                <a:chOff x="1318974" y="4764206"/>
                <a:chExt cx="962092" cy="965586"/>
              </a:xfrm>
            </p:grpSpPr>
            <p:sp>
              <p:nvSpPr>
                <p:cNvPr id="1464" name="Google Shape;1464;p53"/>
                <p:cNvSpPr/>
                <p:nvPr/>
              </p:nvSpPr>
              <p:spPr>
                <a:xfrm>
                  <a:off x="1318974" y="4764206"/>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465" name="Google Shape;1465;p53"/>
                <p:cNvSpPr/>
                <p:nvPr/>
              </p:nvSpPr>
              <p:spPr>
                <a:xfrm>
                  <a:off x="1318974" y="5004825"/>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466" name="Google Shape;1466;p53"/>
                <p:cNvSpPr/>
                <p:nvPr/>
              </p:nvSpPr>
              <p:spPr>
                <a:xfrm>
                  <a:off x="1318974" y="5246479"/>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467" name="Google Shape;1467;p53"/>
                <p:cNvSpPr/>
                <p:nvPr/>
              </p:nvSpPr>
              <p:spPr>
                <a:xfrm>
                  <a:off x="1318974" y="5488133"/>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grpSp>
        </p:grpSp>
        <p:grpSp>
          <p:nvGrpSpPr>
            <p:cNvPr id="1468" name="Google Shape;1468;p53"/>
            <p:cNvGrpSpPr/>
            <p:nvPr/>
          </p:nvGrpSpPr>
          <p:grpSpPr>
            <a:xfrm>
              <a:off x="7266836" y="3976173"/>
              <a:ext cx="1209030" cy="2139111"/>
              <a:chOff x="7266836" y="4011341"/>
              <a:chExt cx="1209030" cy="2139111"/>
            </a:xfrm>
          </p:grpSpPr>
          <p:sp>
            <p:nvSpPr>
              <p:cNvPr id="1469" name="Google Shape;1469;p53"/>
              <p:cNvSpPr/>
              <p:nvPr/>
            </p:nvSpPr>
            <p:spPr>
              <a:xfrm>
                <a:off x="7266836" y="4177740"/>
                <a:ext cx="1209030" cy="1950498"/>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1424" name="Google Shape;1424;p53"/>
              <p:cNvSpPr/>
              <p:nvPr/>
            </p:nvSpPr>
            <p:spPr>
              <a:xfrm>
                <a:off x="7453627" y="4011341"/>
                <a:ext cx="835447" cy="323412"/>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1470" name="Google Shape;1470;p53"/>
              <p:cNvSpPr/>
              <p:nvPr/>
            </p:nvSpPr>
            <p:spPr>
              <a:xfrm>
                <a:off x="7453627" y="5911953"/>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Rack N</a:t>
                </a:r>
                <a:endParaRPr sz="1100">
                  <a:solidFill>
                    <a:srgbClr val="0043B2"/>
                  </a:solidFill>
                  <a:latin typeface="Arial"/>
                  <a:ea typeface="Arial"/>
                  <a:cs typeface="Arial"/>
                  <a:sym typeface="Arial"/>
                </a:endParaRPr>
              </a:p>
            </p:txBody>
          </p:sp>
          <p:grpSp>
            <p:nvGrpSpPr>
              <p:cNvPr id="1471" name="Google Shape;1471;p53"/>
              <p:cNvGrpSpPr/>
              <p:nvPr/>
            </p:nvGrpSpPr>
            <p:grpSpPr>
              <a:xfrm>
                <a:off x="7390305" y="4406426"/>
                <a:ext cx="962092" cy="1447859"/>
                <a:chOff x="7381821" y="4424010"/>
                <a:chExt cx="962092" cy="1447859"/>
              </a:xfrm>
            </p:grpSpPr>
            <p:sp>
              <p:nvSpPr>
                <p:cNvPr id="1472" name="Google Shape;1472;p53"/>
                <p:cNvSpPr/>
                <p:nvPr/>
              </p:nvSpPr>
              <p:spPr>
                <a:xfrm>
                  <a:off x="7381821" y="4424010"/>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473" name="Google Shape;1473;p53"/>
                <p:cNvSpPr/>
                <p:nvPr/>
              </p:nvSpPr>
              <p:spPr>
                <a:xfrm>
                  <a:off x="7381821" y="4664629"/>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474" name="Google Shape;1474;p53"/>
                <p:cNvSpPr/>
                <p:nvPr/>
              </p:nvSpPr>
              <p:spPr>
                <a:xfrm>
                  <a:off x="7381821" y="4906283"/>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475" name="Google Shape;1475;p53"/>
                <p:cNvSpPr/>
                <p:nvPr/>
              </p:nvSpPr>
              <p:spPr>
                <a:xfrm>
                  <a:off x="7381821" y="5147937"/>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476" name="Google Shape;1476;p53"/>
                <p:cNvSpPr/>
                <p:nvPr/>
              </p:nvSpPr>
              <p:spPr>
                <a:xfrm>
                  <a:off x="7381821" y="5388556"/>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477" name="Google Shape;1477;p53"/>
                <p:cNvSpPr/>
                <p:nvPr/>
              </p:nvSpPr>
              <p:spPr>
                <a:xfrm>
                  <a:off x="7381821" y="5630210"/>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grpSp>
        </p:grpSp>
        <p:cxnSp>
          <p:nvCxnSpPr>
            <p:cNvPr id="1478" name="Google Shape;1478;p53"/>
            <p:cNvCxnSpPr/>
            <p:nvPr/>
          </p:nvCxnSpPr>
          <p:spPr>
            <a:xfrm>
              <a:off x="6727970" y="5095185"/>
              <a:ext cx="411384" cy="0"/>
            </a:xfrm>
            <a:prstGeom prst="straightConnector1">
              <a:avLst/>
            </a:prstGeom>
            <a:noFill/>
            <a:ln cap="flat" cmpd="sng" w="38100">
              <a:solidFill>
                <a:srgbClr val="0043B2"/>
              </a:solidFill>
              <a:prstDash val="dot"/>
              <a:miter lim="800000"/>
              <a:headEnd len="sm" w="sm" type="none"/>
              <a:tailEnd len="sm" w="sm" type="none"/>
            </a:ln>
          </p:spPr>
        </p:cxn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54"/>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Tổng quan về nền tảng Apache Hadoop &amp; Spark</a:t>
            </a:r>
            <a:endParaRPr/>
          </a:p>
        </p:txBody>
      </p:sp>
      <p:sp>
        <p:nvSpPr>
          <p:cNvPr id="1485" name="Google Shape;1485;p5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Mẫu truy cập đĩa lý tưởng .vs. thực tế</a:t>
            </a:r>
            <a:endParaRPr/>
          </a:p>
        </p:txBody>
      </p:sp>
      <p:sp>
        <p:nvSpPr>
          <p:cNvPr id="1486" name="Google Shape;1486;p5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p:txBody>
      </p:sp>
      <p:sp>
        <p:nvSpPr>
          <p:cNvPr id="1487" name="Google Shape;1487;p54"/>
          <p:cNvSpPr/>
          <p:nvPr/>
        </p:nvSpPr>
        <p:spPr>
          <a:xfrm>
            <a:off x="1201955" y="2516835"/>
            <a:ext cx="1400355" cy="493603"/>
          </a:xfrm>
          <a:prstGeom prst="roundRect">
            <a:avLst>
              <a:gd fmla="val 22842"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1F45BC"/>
                </a:solidFill>
                <a:latin typeface="Arial"/>
                <a:ea typeface="Arial"/>
                <a:cs typeface="Arial"/>
                <a:sym typeface="Arial"/>
              </a:rPr>
              <a:t>Lý tưởng</a:t>
            </a:r>
            <a:endParaRPr sz="2000">
              <a:solidFill>
                <a:srgbClr val="1F45BC"/>
              </a:solidFill>
              <a:latin typeface="Arial"/>
              <a:ea typeface="Arial"/>
              <a:cs typeface="Arial"/>
              <a:sym typeface="Arial"/>
            </a:endParaRPr>
          </a:p>
        </p:txBody>
      </p:sp>
      <p:grpSp>
        <p:nvGrpSpPr>
          <p:cNvPr id="1488" name="Google Shape;1488;p54"/>
          <p:cNvGrpSpPr/>
          <p:nvPr/>
        </p:nvGrpSpPr>
        <p:grpSpPr>
          <a:xfrm>
            <a:off x="1285500" y="3061638"/>
            <a:ext cx="7297272" cy="2978958"/>
            <a:chOff x="1178594" y="3136326"/>
            <a:chExt cx="7297272" cy="2978958"/>
          </a:xfrm>
        </p:grpSpPr>
        <p:grpSp>
          <p:nvGrpSpPr>
            <p:cNvPr id="1489" name="Google Shape;1489;p54"/>
            <p:cNvGrpSpPr/>
            <p:nvPr/>
          </p:nvGrpSpPr>
          <p:grpSpPr>
            <a:xfrm>
              <a:off x="1178594" y="3136326"/>
              <a:ext cx="7297272" cy="2978958"/>
              <a:chOff x="1178594" y="3136326"/>
              <a:chExt cx="7297272" cy="2978958"/>
            </a:xfrm>
          </p:grpSpPr>
          <p:grpSp>
            <p:nvGrpSpPr>
              <p:cNvPr id="1490" name="Google Shape;1490;p54"/>
              <p:cNvGrpSpPr/>
              <p:nvPr/>
            </p:nvGrpSpPr>
            <p:grpSpPr>
              <a:xfrm>
                <a:off x="1776919" y="3562733"/>
                <a:ext cx="6088200" cy="413400"/>
                <a:chOff x="1776919" y="3562733"/>
                <a:chExt cx="6088200" cy="413400"/>
              </a:xfrm>
            </p:grpSpPr>
            <p:cxnSp>
              <p:nvCxnSpPr>
                <p:cNvPr id="1491" name="Google Shape;1491;p54"/>
                <p:cNvCxnSpPr>
                  <a:stCxn id="1492" idx="2"/>
                  <a:endCxn id="1493" idx="0"/>
                </p:cNvCxnSpPr>
                <p:nvPr/>
              </p:nvCxnSpPr>
              <p:spPr>
                <a:xfrm flipH="1">
                  <a:off x="1776919" y="3562733"/>
                  <a:ext cx="23625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494" name="Google Shape;1494;p54"/>
                <p:cNvCxnSpPr>
                  <a:stCxn id="1492" idx="2"/>
                  <a:endCxn id="1495" idx="0"/>
                </p:cNvCxnSpPr>
                <p:nvPr/>
              </p:nvCxnSpPr>
              <p:spPr>
                <a:xfrm flipH="1">
                  <a:off x="3184219" y="3562733"/>
                  <a:ext cx="9552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496" name="Google Shape;1496;p54"/>
                <p:cNvCxnSpPr>
                  <a:stCxn id="1492" idx="2"/>
                  <a:endCxn id="1497" idx="0"/>
                </p:cNvCxnSpPr>
                <p:nvPr/>
              </p:nvCxnSpPr>
              <p:spPr>
                <a:xfrm>
                  <a:off x="4139419" y="3562733"/>
                  <a:ext cx="4260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498" name="Google Shape;1498;p54"/>
                <p:cNvCxnSpPr>
                  <a:stCxn id="1492" idx="2"/>
                  <a:endCxn id="1499" idx="0"/>
                </p:cNvCxnSpPr>
                <p:nvPr/>
              </p:nvCxnSpPr>
              <p:spPr>
                <a:xfrm>
                  <a:off x="4139419" y="3562733"/>
                  <a:ext cx="18441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500" name="Google Shape;1500;p54"/>
                <p:cNvCxnSpPr>
                  <a:stCxn id="1492" idx="2"/>
                  <a:endCxn id="1501" idx="0"/>
                </p:cNvCxnSpPr>
                <p:nvPr/>
              </p:nvCxnSpPr>
              <p:spPr>
                <a:xfrm>
                  <a:off x="4139419" y="3562733"/>
                  <a:ext cx="3725700" cy="413400"/>
                </a:xfrm>
                <a:prstGeom prst="straightConnector1">
                  <a:avLst/>
                </a:prstGeom>
                <a:noFill/>
                <a:ln cap="flat" cmpd="sng" w="12700">
                  <a:solidFill>
                    <a:srgbClr val="0043B2"/>
                  </a:solidFill>
                  <a:prstDash val="solid"/>
                  <a:miter lim="800000"/>
                  <a:headEnd len="sm" w="sm" type="none"/>
                  <a:tailEnd len="sm" w="sm" type="none"/>
                </a:ln>
              </p:spPr>
            </p:cxnSp>
          </p:grpSp>
          <p:sp>
            <p:nvSpPr>
              <p:cNvPr id="1492" name="Google Shape;1492;p54"/>
              <p:cNvSpPr/>
              <p:nvPr/>
            </p:nvSpPr>
            <p:spPr>
              <a:xfrm>
                <a:off x="3710952" y="3136326"/>
                <a:ext cx="856934" cy="426407"/>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1502" name="Google Shape;1502;p54"/>
              <p:cNvSpPr/>
              <p:nvPr/>
            </p:nvSpPr>
            <p:spPr>
              <a:xfrm>
                <a:off x="5086575" y="3136326"/>
                <a:ext cx="896911" cy="426408"/>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grpSp>
            <p:nvGrpSpPr>
              <p:cNvPr id="1503" name="Google Shape;1503;p54"/>
              <p:cNvGrpSpPr/>
              <p:nvPr/>
            </p:nvGrpSpPr>
            <p:grpSpPr>
              <a:xfrm>
                <a:off x="1776930" y="3562734"/>
                <a:ext cx="6088200" cy="413400"/>
                <a:chOff x="1776931" y="3562734"/>
                <a:chExt cx="6088200" cy="413400"/>
              </a:xfrm>
            </p:grpSpPr>
            <p:cxnSp>
              <p:nvCxnSpPr>
                <p:cNvPr id="1504" name="Google Shape;1504;p54"/>
                <p:cNvCxnSpPr>
                  <a:stCxn id="1502" idx="2"/>
                  <a:endCxn id="1493" idx="0"/>
                </p:cNvCxnSpPr>
                <p:nvPr/>
              </p:nvCxnSpPr>
              <p:spPr>
                <a:xfrm flipH="1">
                  <a:off x="1776931" y="3562734"/>
                  <a:ext cx="37581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505" name="Google Shape;1505;p54"/>
                <p:cNvCxnSpPr>
                  <a:stCxn id="1502" idx="2"/>
                  <a:endCxn id="1495" idx="0"/>
                </p:cNvCxnSpPr>
                <p:nvPr/>
              </p:nvCxnSpPr>
              <p:spPr>
                <a:xfrm flipH="1">
                  <a:off x="3184231" y="3562734"/>
                  <a:ext cx="23508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506" name="Google Shape;1506;p54"/>
                <p:cNvCxnSpPr>
                  <a:stCxn id="1502" idx="2"/>
                  <a:endCxn id="1497" idx="0"/>
                </p:cNvCxnSpPr>
                <p:nvPr/>
              </p:nvCxnSpPr>
              <p:spPr>
                <a:xfrm flipH="1">
                  <a:off x="4565431" y="3562734"/>
                  <a:ext cx="9696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507" name="Google Shape;1507;p54"/>
                <p:cNvCxnSpPr>
                  <a:stCxn id="1502" idx="2"/>
                  <a:endCxn id="1499" idx="0"/>
                </p:cNvCxnSpPr>
                <p:nvPr/>
              </p:nvCxnSpPr>
              <p:spPr>
                <a:xfrm>
                  <a:off x="5535031" y="3562734"/>
                  <a:ext cx="4485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508" name="Google Shape;1508;p54"/>
                <p:cNvCxnSpPr>
                  <a:stCxn id="1502" idx="2"/>
                  <a:endCxn id="1501" idx="0"/>
                </p:cNvCxnSpPr>
                <p:nvPr/>
              </p:nvCxnSpPr>
              <p:spPr>
                <a:xfrm>
                  <a:off x="5535030" y="3562734"/>
                  <a:ext cx="2330100" cy="413400"/>
                </a:xfrm>
                <a:prstGeom prst="straightConnector1">
                  <a:avLst/>
                </a:prstGeom>
                <a:noFill/>
                <a:ln cap="flat" cmpd="sng" w="12700">
                  <a:solidFill>
                    <a:srgbClr val="0043B2"/>
                  </a:solidFill>
                  <a:prstDash val="solid"/>
                  <a:miter lim="800000"/>
                  <a:headEnd len="sm" w="sm" type="none"/>
                  <a:tailEnd len="sm" w="sm" type="none"/>
                </a:ln>
              </p:spPr>
            </p:cxnSp>
          </p:grpSp>
          <p:grpSp>
            <p:nvGrpSpPr>
              <p:cNvPr id="1509" name="Google Shape;1509;p54"/>
              <p:cNvGrpSpPr/>
              <p:nvPr/>
            </p:nvGrpSpPr>
            <p:grpSpPr>
              <a:xfrm>
                <a:off x="1178594" y="3976173"/>
                <a:ext cx="1209030" cy="2139111"/>
                <a:chOff x="1196178" y="4011341"/>
                <a:chExt cx="1209030" cy="2139111"/>
              </a:xfrm>
            </p:grpSpPr>
            <p:sp>
              <p:nvSpPr>
                <p:cNvPr id="1510" name="Google Shape;1510;p54"/>
                <p:cNvSpPr/>
                <p:nvPr/>
              </p:nvSpPr>
              <p:spPr>
                <a:xfrm>
                  <a:off x="1196178" y="4177740"/>
                  <a:ext cx="1209030" cy="1950498"/>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1493" name="Google Shape;1493;p54"/>
                <p:cNvSpPr/>
                <p:nvPr/>
              </p:nvSpPr>
              <p:spPr>
                <a:xfrm>
                  <a:off x="1382970" y="4011341"/>
                  <a:ext cx="823106" cy="291905"/>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1511" name="Google Shape;1511;p54"/>
                <p:cNvSpPr/>
                <p:nvPr/>
              </p:nvSpPr>
              <p:spPr>
                <a:xfrm>
                  <a:off x="1280076" y="4409787"/>
                  <a:ext cx="1041234" cy="238499"/>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Data Node</a:t>
                  </a:r>
                  <a:endParaRPr sz="1100">
                    <a:solidFill>
                      <a:srgbClr val="0043B2"/>
                    </a:solidFill>
                    <a:latin typeface="Arial"/>
                    <a:ea typeface="Arial"/>
                    <a:cs typeface="Arial"/>
                    <a:sym typeface="Arial"/>
                  </a:endParaRPr>
                </a:p>
              </p:txBody>
            </p:sp>
            <p:sp>
              <p:nvSpPr>
                <p:cNvPr id="1512" name="Google Shape;1512;p54"/>
                <p:cNvSpPr/>
                <p:nvPr/>
              </p:nvSpPr>
              <p:spPr>
                <a:xfrm>
                  <a:off x="1382969" y="5911953"/>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Rack 1</a:t>
                  </a:r>
                  <a:endParaRPr sz="1100">
                    <a:solidFill>
                      <a:srgbClr val="0043B2"/>
                    </a:solidFill>
                    <a:latin typeface="Arial"/>
                    <a:ea typeface="Arial"/>
                    <a:cs typeface="Arial"/>
                    <a:sym typeface="Arial"/>
                  </a:endParaRPr>
                </a:p>
              </p:txBody>
            </p:sp>
            <p:grpSp>
              <p:nvGrpSpPr>
                <p:cNvPr id="1513" name="Google Shape;1513;p54"/>
                <p:cNvGrpSpPr/>
                <p:nvPr/>
              </p:nvGrpSpPr>
              <p:grpSpPr>
                <a:xfrm>
                  <a:off x="1319647" y="4764206"/>
                  <a:ext cx="962092" cy="965586"/>
                  <a:chOff x="1318974" y="4764206"/>
                  <a:chExt cx="962092" cy="965586"/>
                </a:xfrm>
              </p:grpSpPr>
              <p:sp>
                <p:nvSpPr>
                  <p:cNvPr id="1514" name="Google Shape;1514;p54"/>
                  <p:cNvSpPr/>
                  <p:nvPr/>
                </p:nvSpPr>
                <p:spPr>
                  <a:xfrm>
                    <a:off x="1318974" y="4764206"/>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515" name="Google Shape;1515;p54"/>
                  <p:cNvSpPr/>
                  <p:nvPr/>
                </p:nvSpPr>
                <p:spPr>
                  <a:xfrm>
                    <a:off x="1318974" y="5004825"/>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516" name="Google Shape;1516;p54"/>
                  <p:cNvSpPr/>
                  <p:nvPr/>
                </p:nvSpPr>
                <p:spPr>
                  <a:xfrm>
                    <a:off x="1318974" y="5246479"/>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517" name="Google Shape;1517;p54"/>
                  <p:cNvSpPr/>
                  <p:nvPr/>
                </p:nvSpPr>
                <p:spPr>
                  <a:xfrm>
                    <a:off x="1318974" y="5488133"/>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grpSp>
          </p:grpSp>
          <p:grpSp>
            <p:nvGrpSpPr>
              <p:cNvPr id="1518" name="Google Shape;1518;p54"/>
              <p:cNvGrpSpPr/>
              <p:nvPr/>
            </p:nvGrpSpPr>
            <p:grpSpPr>
              <a:xfrm>
                <a:off x="2585819" y="3976174"/>
                <a:ext cx="1209030" cy="2139110"/>
                <a:chOff x="2585819" y="4011342"/>
                <a:chExt cx="1209030" cy="2139110"/>
              </a:xfrm>
            </p:grpSpPr>
            <p:sp>
              <p:nvSpPr>
                <p:cNvPr id="1519" name="Google Shape;1519;p54"/>
                <p:cNvSpPr/>
                <p:nvPr/>
              </p:nvSpPr>
              <p:spPr>
                <a:xfrm>
                  <a:off x="2585819" y="4177740"/>
                  <a:ext cx="1209030" cy="1950498"/>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1495" name="Google Shape;1495;p54"/>
                <p:cNvSpPr/>
                <p:nvPr/>
              </p:nvSpPr>
              <p:spPr>
                <a:xfrm>
                  <a:off x="2772611" y="4011342"/>
                  <a:ext cx="823106" cy="291904"/>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1520" name="Google Shape;1520;p54"/>
                <p:cNvSpPr/>
                <p:nvPr/>
              </p:nvSpPr>
              <p:spPr>
                <a:xfrm>
                  <a:off x="2669717" y="4409787"/>
                  <a:ext cx="1041234" cy="238499"/>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Data Node</a:t>
                  </a:r>
                  <a:endParaRPr sz="1100">
                    <a:solidFill>
                      <a:srgbClr val="0043B2"/>
                    </a:solidFill>
                    <a:latin typeface="Arial"/>
                    <a:ea typeface="Arial"/>
                    <a:cs typeface="Arial"/>
                    <a:sym typeface="Arial"/>
                  </a:endParaRPr>
                </a:p>
              </p:txBody>
            </p:sp>
            <p:sp>
              <p:nvSpPr>
                <p:cNvPr id="1521" name="Google Shape;1521;p54"/>
                <p:cNvSpPr/>
                <p:nvPr/>
              </p:nvSpPr>
              <p:spPr>
                <a:xfrm>
                  <a:off x="2772610" y="5911953"/>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Rack 2</a:t>
                  </a:r>
                  <a:endParaRPr sz="1100">
                    <a:solidFill>
                      <a:srgbClr val="0043B2"/>
                    </a:solidFill>
                    <a:latin typeface="Arial"/>
                    <a:ea typeface="Arial"/>
                    <a:cs typeface="Arial"/>
                    <a:sym typeface="Arial"/>
                  </a:endParaRPr>
                </a:p>
              </p:txBody>
            </p:sp>
            <p:grpSp>
              <p:nvGrpSpPr>
                <p:cNvPr id="1522" name="Google Shape;1522;p54"/>
                <p:cNvGrpSpPr/>
                <p:nvPr/>
              </p:nvGrpSpPr>
              <p:grpSpPr>
                <a:xfrm>
                  <a:off x="2709288" y="4773350"/>
                  <a:ext cx="962092" cy="965586"/>
                  <a:chOff x="1318974" y="4764206"/>
                  <a:chExt cx="962092" cy="965586"/>
                </a:xfrm>
              </p:grpSpPr>
              <p:sp>
                <p:nvSpPr>
                  <p:cNvPr id="1523" name="Google Shape;1523;p54"/>
                  <p:cNvSpPr/>
                  <p:nvPr/>
                </p:nvSpPr>
                <p:spPr>
                  <a:xfrm>
                    <a:off x="1318974" y="4764206"/>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524" name="Google Shape;1524;p54"/>
                  <p:cNvSpPr/>
                  <p:nvPr/>
                </p:nvSpPr>
                <p:spPr>
                  <a:xfrm>
                    <a:off x="1318974" y="5004825"/>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525" name="Google Shape;1525;p54"/>
                  <p:cNvSpPr/>
                  <p:nvPr/>
                </p:nvSpPr>
                <p:spPr>
                  <a:xfrm>
                    <a:off x="1318974" y="5246479"/>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526" name="Google Shape;1526;p54"/>
                  <p:cNvSpPr/>
                  <p:nvPr/>
                </p:nvSpPr>
                <p:spPr>
                  <a:xfrm>
                    <a:off x="1318974" y="5488133"/>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grpSp>
          </p:grpSp>
          <p:grpSp>
            <p:nvGrpSpPr>
              <p:cNvPr id="1527" name="Google Shape;1527;p54"/>
              <p:cNvGrpSpPr/>
              <p:nvPr/>
            </p:nvGrpSpPr>
            <p:grpSpPr>
              <a:xfrm>
                <a:off x="3981378" y="3976173"/>
                <a:ext cx="1209030" cy="2139111"/>
                <a:chOff x="3981378" y="4011341"/>
                <a:chExt cx="1209030" cy="2139111"/>
              </a:xfrm>
            </p:grpSpPr>
            <p:sp>
              <p:nvSpPr>
                <p:cNvPr id="1528" name="Google Shape;1528;p54"/>
                <p:cNvSpPr/>
                <p:nvPr/>
              </p:nvSpPr>
              <p:spPr>
                <a:xfrm>
                  <a:off x="3981378" y="4177740"/>
                  <a:ext cx="1209030" cy="1950498"/>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1497" name="Google Shape;1497;p54"/>
                <p:cNvSpPr/>
                <p:nvPr/>
              </p:nvSpPr>
              <p:spPr>
                <a:xfrm>
                  <a:off x="4139420" y="4011341"/>
                  <a:ext cx="851856" cy="291905"/>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1529" name="Google Shape;1529;p54"/>
                <p:cNvSpPr/>
                <p:nvPr/>
              </p:nvSpPr>
              <p:spPr>
                <a:xfrm>
                  <a:off x="4065276" y="4409787"/>
                  <a:ext cx="1041234" cy="238499"/>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Data Node</a:t>
                  </a:r>
                  <a:endParaRPr sz="1100">
                    <a:solidFill>
                      <a:srgbClr val="0043B2"/>
                    </a:solidFill>
                    <a:latin typeface="Arial"/>
                    <a:ea typeface="Arial"/>
                    <a:cs typeface="Arial"/>
                    <a:sym typeface="Arial"/>
                  </a:endParaRPr>
                </a:p>
              </p:txBody>
            </p:sp>
            <p:sp>
              <p:nvSpPr>
                <p:cNvPr id="1530" name="Google Shape;1530;p54"/>
                <p:cNvSpPr/>
                <p:nvPr/>
              </p:nvSpPr>
              <p:spPr>
                <a:xfrm>
                  <a:off x="4168169" y="5911953"/>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Rack 3</a:t>
                  </a:r>
                  <a:endParaRPr sz="1100">
                    <a:solidFill>
                      <a:srgbClr val="0043B2"/>
                    </a:solidFill>
                    <a:latin typeface="Arial"/>
                    <a:ea typeface="Arial"/>
                    <a:cs typeface="Arial"/>
                    <a:sym typeface="Arial"/>
                  </a:endParaRPr>
                </a:p>
              </p:txBody>
            </p:sp>
            <p:grpSp>
              <p:nvGrpSpPr>
                <p:cNvPr id="1531" name="Google Shape;1531;p54"/>
                <p:cNvGrpSpPr/>
                <p:nvPr/>
              </p:nvGrpSpPr>
              <p:grpSpPr>
                <a:xfrm>
                  <a:off x="4104847" y="4764206"/>
                  <a:ext cx="962092" cy="965586"/>
                  <a:chOff x="1318974" y="4764206"/>
                  <a:chExt cx="962092" cy="965586"/>
                </a:xfrm>
              </p:grpSpPr>
              <p:sp>
                <p:nvSpPr>
                  <p:cNvPr id="1532" name="Google Shape;1532;p54"/>
                  <p:cNvSpPr/>
                  <p:nvPr/>
                </p:nvSpPr>
                <p:spPr>
                  <a:xfrm>
                    <a:off x="1318974" y="4764206"/>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533" name="Google Shape;1533;p54"/>
                  <p:cNvSpPr/>
                  <p:nvPr/>
                </p:nvSpPr>
                <p:spPr>
                  <a:xfrm>
                    <a:off x="1318974" y="5004825"/>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534" name="Google Shape;1534;p54"/>
                  <p:cNvSpPr/>
                  <p:nvPr/>
                </p:nvSpPr>
                <p:spPr>
                  <a:xfrm>
                    <a:off x="1318974" y="5246479"/>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535" name="Google Shape;1535;p54"/>
                  <p:cNvSpPr/>
                  <p:nvPr/>
                </p:nvSpPr>
                <p:spPr>
                  <a:xfrm>
                    <a:off x="1318974" y="5488133"/>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grpSp>
          </p:grpSp>
          <p:grpSp>
            <p:nvGrpSpPr>
              <p:cNvPr id="1536" name="Google Shape;1536;p54"/>
              <p:cNvGrpSpPr/>
              <p:nvPr/>
            </p:nvGrpSpPr>
            <p:grpSpPr>
              <a:xfrm>
                <a:off x="5385142" y="3976174"/>
                <a:ext cx="1209030" cy="2139110"/>
                <a:chOff x="5385142" y="4011342"/>
                <a:chExt cx="1209030" cy="2139110"/>
              </a:xfrm>
            </p:grpSpPr>
            <p:sp>
              <p:nvSpPr>
                <p:cNvPr id="1537" name="Google Shape;1537;p54"/>
                <p:cNvSpPr/>
                <p:nvPr/>
              </p:nvSpPr>
              <p:spPr>
                <a:xfrm>
                  <a:off x="5385142" y="4177740"/>
                  <a:ext cx="1209030" cy="1950498"/>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1499" name="Google Shape;1499;p54"/>
                <p:cNvSpPr/>
                <p:nvPr/>
              </p:nvSpPr>
              <p:spPr>
                <a:xfrm>
                  <a:off x="5571934" y="4011342"/>
                  <a:ext cx="823106" cy="291904"/>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1538" name="Google Shape;1538;p54"/>
                <p:cNvSpPr/>
                <p:nvPr/>
              </p:nvSpPr>
              <p:spPr>
                <a:xfrm>
                  <a:off x="5469040" y="4409787"/>
                  <a:ext cx="1041234" cy="238499"/>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Data Node</a:t>
                  </a:r>
                  <a:endParaRPr sz="1100">
                    <a:solidFill>
                      <a:srgbClr val="0043B2"/>
                    </a:solidFill>
                    <a:latin typeface="Arial"/>
                    <a:ea typeface="Arial"/>
                    <a:cs typeface="Arial"/>
                    <a:sym typeface="Arial"/>
                  </a:endParaRPr>
                </a:p>
              </p:txBody>
            </p:sp>
            <p:sp>
              <p:nvSpPr>
                <p:cNvPr id="1539" name="Google Shape;1539;p54"/>
                <p:cNvSpPr/>
                <p:nvPr/>
              </p:nvSpPr>
              <p:spPr>
                <a:xfrm>
                  <a:off x="5571933" y="5911953"/>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Rack 4</a:t>
                  </a:r>
                  <a:endParaRPr sz="1100">
                    <a:solidFill>
                      <a:srgbClr val="0043B2"/>
                    </a:solidFill>
                    <a:latin typeface="Arial"/>
                    <a:ea typeface="Arial"/>
                    <a:cs typeface="Arial"/>
                    <a:sym typeface="Arial"/>
                  </a:endParaRPr>
                </a:p>
              </p:txBody>
            </p:sp>
            <p:grpSp>
              <p:nvGrpSpPr>
                <p:cNvPr id="1540" name="Google Shape;1540;p54"/>
                <p:cNvGrpSpPr/>
                <p:nvPr/>
              </p:nvGrpSpPr>
              <p:grpSpPr>
                <a:xfrm>
                  <a:off x="5508611" y="4764206"/>
                  <a:ext cx="962092" cy="965586"/>
                  <a:chOff x="1318974" y="4764206"/>
                  <a:chExt cx="962092" cy="965586"/>
                </a:xfrm>
              </p:grpSpPr>
              <p:sp>
                <p:nvSpPr>
                  <p:cNvPr id="1541" name="Google Shape;1541;p54"/>
                  <p:cNvSpPr/>
                  <p:nvPr/>
                </p:nvSpPr>
                <p:spPr>
                  <a:xfrm>
                    <a:off x="1318974" y="4764206"/>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542" name="Google Shape;1542;p54"/>
                  <p:cNvSpPr/>
                  <p:nvPr/>
                </p:nvSpPr>
                <p:spPr>
                  <a:xfrm>
                    <a:off x="1318974" y="5004825"/>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543" name="Google Shape;1543;p54"/>
                  <p:cNvSpPr/>
                  <p:nvPr/>
                </p:nvSpPr>
                <p:spPr>
                  <a:xfrm>
                    <a:off x="1318974" y="5246479"/>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544" name="Google Shape;1544;p54"/>
                  <p:cNvSpPr/>
                  <p:nvPr/>
                </p:nvSpPr>
                <p:spPr>
                  <a:xfrm>
                    <a:off x="1318974" y="5488133"/>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grpSp>
          </p:grpSp>
          <p:grpSp>
            <p:nvGrpSpPr>
              <p:cNvPr id="1545" name="Google Shape;1545;p54"/>
              <p:cNvGrpSpPr/>
              <p:nvPr/>
            </p:nvGrpSpPr>
            <p:grpSpPr>
              <a:xfrm>
                <a:off x="7266836" y="3976173"/>
                <a:ext cx="1209030" cy="2139111"/>
                <a:chOff x="7266836" y="4011341"/>
                <a:chExt cx="1209030" cy="2139111"/>
              </a:xfrm>
            </p:grpSpPr>
            <p:sp>
              <p:nvSpPr>
                <p:cNvPr id="1546" name="Google Shape;1546;p54"/>
                <p:cNvSpPr/>
                <p:nvPr/>
              </p:nvSpPr>
              <p:spPr>
                <a:xfrm>
                  <a:off x="7266836" y="4177740"/>
                  <a:ext cx="1209030" cy="1950498"/>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1501" name="Google Shape;1501;p54"/>
                <p:cNvSpPr/>
                <p:nvPr/>
              </p:nvSpPr>
              <p:spPr>
                <a:xfrm>
                  <a:off x="7453628" y="4011341"/>
                  <a:ext cx="823106" cy="291905"/>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1547" name="Google Shape;1547;p54"/>
                <p:cNvSpPr/>
                <p:nvPr/>
              </p:nvSpPr>
              <p:spPr>
                <a:xfrm>
                  <a:off x="7453627" y="5911953"/>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Rack N</a:t>
                  </a:r>
                  <a:endParaRPr sz="1100">
                    <a:solidFill>
                      <a:srgbClr val="0043B2"/>
                    </a:solidFill>
                    <a:latin typeface="Arial"/>
                    <a:ea typeface="Arial"/>
                    <a:cs typeface="Arial"/>
                    <a:sym typeface="Arial"/>
                  </a:endParaRPr>
                </a:p>
              </p:txBody>
            </p:sp>
            <p:grpSp>
              <p:nvGrpSpPr>
                <p:cNvPr id="1548" name="Google Shape;1548;p54"/>
                <p:cNvGrpSpPr/>
                <p:nvPr/>
              </p:nvGrpSpPr>
              <p:grpSpPr>
                <a:xfrm>
                  <a:off x="7390305" y="4406426"/>
                  <a:ext cx="962092" cy="1447859"/>
                  <a:chOff x="7381821" y="4424010"/>
                  <a:chExt cx="962092" cy="1447859"/>
                </a:xfrm>
              </p:grpSpPr>
              <p:sp>
                <p:nvSpPr>
                  <p:cNvPr id="1549" name="Google Shape;1549;p54"/>
                  <p:cNvSpPr/>
                  <p:nvPr/>
                </p:nvSpPr>
                <p:spPr>
                  <a:xfrm>
                    <a:off x="7381821" y="4424010"/>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550" name="Google Shape;1550;p54"/>
                  <p:cNvSpPr/>
                  <p:nvPr/>
                </p:nvSpPr>
                <p:spPr>
                  <a:xfrm>
                    <a:off x="7381821" y="4664629"/>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551" name="Google Shape;1551;p54"/>
                  <p:cNvSpPr/>
                  <p:nvPr/>
                </p:nvSpPr>
                <p:spPr>
                  <a:xfrm>
                    <a:off x="7381821" y="4906283"/>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552" name="Google Shape;1552;p54"/>
                  <p:cNvSpPr/>
                  <p:nvPr/>
                </p:nvSpPr>
                <p:spPr>
                  <a:xfrm>
                    <a:off x="7381821" y="5147937"/>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553" name="Google Shape;1553;p54"/>
                  <p:cNvSpPr/>
                  <p:nvPr/>
                </p:nvSpPr>
                <p:spPr>
                  <a:xfrm>
                    <a:off x="7381821" y="5388556"/>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554" name="Google Shape;1554;p54"/>
                  <p:cNvSpPr/>
                  <p:nvPr/>
                </p:nvSpPr>
                <p:spPr>
                  <a:xfrm>
                    <a:off x="7381821" y="5630210"/>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grpSp>
          </p:grpSp>
          <p:cxnSp>
            <p:nvCxnSpPr>
              <p:cNvPr id="1555" name="Google Shape;1555;p54"/>
              <p:cNvCxnSpPr/>
              <p:nvPr/>
            </p:nvCxnSpPr>
            <p:spPr>
              <a:xfrm>
                <a:off x="6727970" y="5095185"/>
                <a:ext cx="411384" cy="0"/>
              </a:xfrm>
              <a:prstGeom prst="straightConnector1">
                <a:avLst/>
              </a:prstGeom>
              <a:noFill/>
              <a:ln cap="flat" cmpd="sng" w="38100">
                <a:solidFill>
                  <a:srgbClr val="0043B2"/>
                </a:solidFill>
                <a:prstDash val="dot"/>
                <a:miter lim="800000"/>
                <a:headEnd len="sm" w="sm" type="none"/>
                <a:tailEnd len="sm" w="sm" type="none"/>
              </a:ln>
            </p:spPr>
          </p:cxnSp>
        </p:grpSp>
        <p:grpSp>
          <p:nvGrpSpPr>
            <p:cNvPr id="1556" name="Google Shape;1556;p54"/>
            <p:cNvGrpSpPr/>
            <p:nvPr/>
          </p:nvGrpSpPr>
          <p:grpSpPr>
            <a:xfrm>
              <a:off x="1941374" y="4775369"/>
              <a:ext cx="227531" cy="890688"/>
              <a:chOff x="1187624" y="5318573"/>
              <a:chExt cx="216024" cy="974165"/>
            </a:xfrm>
          </p:grpSpPr>
          <p:sp>
            <p:nvSpPr>
              <p:cNvPr id="1557" name="Google Shape;1557;p54"/>
              <p:cNvSpPr/>
              <p:nvPr/>
            </p:nvSpPr>
            <p:spPr>
              <a:xfrm>
                <a:off x="1187624" y="6108072"/>
                <a:ext cx="216024" cy="184666"/>
              </a:xfrm>
              <a:prstGeom prst="rect">
                <a:avLst/>
              </a:prstGeom>
              <a:solidFill>
                <a:srgbClr val="DBDBDB"/>
              </a:solidFill>
              <a:ln cap="flat" cmpd="sng" w="12700">
                <a:solidFill>
                  <a:srgbClr val="DBDB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8" name="Google Shape;1558;p54"/>
              <p:cNvSpPr/>
              <p:nvPr/>
            </p:nvSpPr>
            <p:spPr>
              <a:xfrm>
                <a:off x="1187624" y="5844905"/>
                <a:ext cx="216024" cy="184666"/>
              </a:xfrm>
              <a:prstGeom prst="rect">
                <a:avLst/>
              </a:prstGeom>
              <a:solidFill>
                <a:srgbClr val="FEE599"/>
              </a:solidFill>
              <a:ln cap="flat" cmpd="sng" w="12700">
                <a:solidFill>
                  <a:srgbClr val="FFD9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9" name="Google Shape;1559;p54"/>
              <p:cNvSpPr/>
              <p:nvPr/>
            </p:nvSpPr>
            <p:spPr>
              <a:xfrm>
                <a:off x="1187624" y="5581739"/>
                <a:ext cx="216024" cy="184666"/>
              </a:xfrm>
              <a:prstGeom prst="rect">
                <a:avLst/>
              </a:prstGeom>
              <a:solidFill>
                <a:srgbClr val="B3C6E7"/>
              </a:solidFill>
              <a:ln cap="flat" cmpd="sng" w="12700">
                <a:solidFill>
                  <a:srgbClr val="B3C6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85623"/>
                  </a:solidFill>
                  <a:latin typeface="Arial"/>
                  <a:ea typeface="Arial"/>
                  <a:cs typeface="Arial"/>
                  <a:sym typeface="Arial"/>
                </a:endParaRPr>
              </a:p>
            </p:txBody>
          </p:sp>
          <p:sp>
            <p:nvSpPr>
              <p:cNvPr id="1560" name="Google Shape;1560;p54"/>
              <p:cNvSpPr/>
              <p:nvPr/>
            </p:nvSpPr>
            <p:spPr>
              <a:xfrm>
                <a:off x="1187624" y="5318573"/>
                <a:ext cx="216024" cy="184666"/>
              </a:xfrm>
              <a:prstGeom prst="rect">
                <a:avLst/>
              </a:prstGeom>
              <a:solidFill>
                <a:srgbClr val="E1EFD8"/>
              </a:solidFill>
              <a:ln cap="flat" cmpd="sng" w="12700">
                <a:solidFill>
                  <a:srgbClr val="E1EF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561" name="Google Shape;1561;p54"/>
            <p:cNvGrpSpPr/>
            <p:nvPr/>
          </p:nvGrpSpPr>
          <p:grpSpPr>
            <a:xfrm>
              <a:off x="3349814" y="4770082"/>
              <a:ext cx="226316" cy="909128"/>
              <a:chOff x="1187624" y="5318573"/>
              <a:chExt cx="216024" cy="974165"/>
            </a:xfrm>
          </p:grpSpPr>
          <p:sp>
            <p:nvSpPr>
              <p:cNvPr id="1562" name="Google Shape;1562;p54"/>
              <p:cNvSpPr/>
              <p:nvPr/>
            </p:nvSpPr>
            <p:spPr>
              <a:xfrm>
                <a:off x="1187624" y="6108072"/>
                <a:ext cx="216024" cy="184666"/>
              </a:xfrm>
              <a:prstGeom prst="rect">
                <a:avLst/>
              </a:prstGeom>
              <a:solidFill>
                <a:srgbClr val="FFFF00"/>
              </a:solid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3" name="Google Shape;1563;p54"/>
              <p:cNvSpPr/>
              <p:nvPr/>
            </p:nvSpPr>
            <p:spPr>
              <a:xfrm>
                <a:off x="1187624" y="5844905"/>
                <a:ext cx="216024" cy="184666"/>
              </a:xfrm>
              <a:prstGeom prst="rect">
                <a:avLst/>
              </a:prstGeom>
              <a:solidFill>
                <a:srgbClr val="548135"/>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4" name="Google Shape;1564;p54"/>
              <p:cNvSpPr/>
              <p:nvPr/>
            </p:nvSpPr>
            <p:spPr>
              <a:xfrm>
                <a:off x="1187624" y="5581739"/>
                <a:ext cx="216024" cy="184666"/>
              </a:xfrm>
              <a:prstGeom prst="rect">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5" name="Google Shape;1565;p54"/>
              <p:cNvSpPr/>
              <p:nvPr/>
            </p:nvSpPr>
            <p:spPr>
              <a:xfrm>
                <a:off x="1187624" y="5318573"/>
                <a:ext cx="216024" cy="184666"/>
              </a:xfrm>
              <a:prstGeom prst="rect">
                <a:avLst/>
              </a:prstGeom>
              <a:solidFill>
                <a:srgbClr val="F4B081"/>
              </a:solidFill>
              <a:ln cap="flat" cmpd="sng" w="12700">
                <a:solidFill>
                  <a:srgbClr val="F4B08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566" name="Google Shape;1566;p54"/>
            <p:cNvGrpSpPr/>
            <p:nvPr/>
          </p:nvGrpSpPr>
          <p:grpSpPr>
            <a:xfrm>
              <a:off x="4759763" y="4765988"/>
              <a:ext cx="193438" cy="889621"/>
              <a:chOff x="1187624" y="5318573"/>
              <a:chExt cx="216024" cy="974165"/>
            </a:xfrm>
          </p:grpSpPr>
          <p:sp>
            <p:nvSpPr>
              <p:cNvPr id="1567" name="Google Shape;1567;p54"/>
              <p:cNvSpPr/>
              <p:nvPr/>
            </p:nvSpPr>
            <p:spPr>
              <a:xfrm>
                <a:off x="1187624" y="6108072"/>
                <a:ext cx="216024" cy="184666"/>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8" name="Google Shape;1568;p54"/>
              <p:cNvSpPr/>
              <p:nvPr/>
            </p:nvSpPr>
            <p:spPr>
              <a:xfrm>
                <a:off x="1187624" y="5844905"/>
                <a:ext cx="216024" cy="184666"/>
              </a:xfrm>
              <a:prstGeom prst="rect">
                <a:avLst/>
              </a:prstGeom>
              <a:solidFill>
                <a:srgbClr val="AEABAB"/>
              </a:solidFill>
              <a:ln cap="flat" cmpd="sng" w="12700">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9" name="Google Shape;1569;p54"/>
              <p:cNvSpPr/>
              <p:nvPr/>
            </p:nvSpPr>
            <p:spPr>
              <a:xfrm>
                <a:off x="1187624" y="5581739"/>
                <a:ext cx="216024" cy="184666"/>
              </a:xfrm>
              <a:prstGeom prst="rect">
                <a:avLst/>
              </a:prstGeom>
              <a:solidFill>
                <a:srgbClr val="C55A11"/>
              </a:solid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0" name="Google Shape;1570;p54"/>
              <p:cNvSpPr/>
              <p:nvPr/>
            </p:nvSpPr>
            <p:spPr>
              <a:xfrm>
                <a:off x="1187624" y="5318573"/>
                <a:ext cx="216024" cy="184666"/>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571" name="Google Shape;1571;p54"/>
            <p:cNvGrpSpPr/>
            <p:nvPr/>
          </p:nvGrpSpPr>
          <p:grpSpPr>
            <a:xfrm>
              <a:off x="6149639" y="4763873"/>
              <a:ext cx="212647" cy="898834"/>
              <a:chOff x="1187624" y="5318573"/>
              <a:chExt cx="216024" cy="906894"/>
            </a:xfrm>
          </p:grpSpPr>
          <p:sp>
            <p:nvSpPr>
              <p:cNvPr id="1572" name="Google Shape;1572;p54"/>
              <p:cNvSpPr/>
              <p:nvPr/>
            </p:nvSpPr>
            <p:spPr>
              <a:xfrm>
                <a:off x="1187624" y="6040801"/>
                <a:ext cx="216024" cy="184666"/>
              </a:xfrm>
              <a:prstGeom prst="rect">
                <a:avLst/>
              </a:prstGeom>
              <a:solidFill>
                <a:srgbClr val="A8D08C"/>
              </a:solidFill>
              <a:ln cap="flat" cmpd="sng" w="12700">
                <a:solidFill>
                  <a:srgbClr val="A8D08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3" name="Google Shape;1573;p54"/>
              <p:cNvSpPr/>
              <p:nvPr/>
            </p:nvSpPr>
            <p:spPr>
              <a:xfrm>
                <a:off x="1187624" y="5796854"/>
                <a:ext cx="216024" cy="184666"/>
              </a:xfrm>
              <a:prstGeom prst="rect">
                <a:avLst/>
              </a:prstGeom>
              <a:solidFill>
                <a:srgbClr val="833C0B"/>
              </a:solidFill>
              <a:ln cap="flat" cmpd="sng" w="12700">
                <a:solidFill>
                  <a:srgbClr val="833C0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4" name="Google Shape;1574;p54"/>
              <p:cNvSpPr/>
              <p:nvPr/>
            </p:nvSpPr>
            <p:spPr>
              <a:xfrm>
                <a:off x="1187624" y="5552908"/>
                <a:ext cx="216024" cy="184666"/>
              </a:xfrm>
              <a:prstGeom prst="rect">
                <a:avLst/>
              </a:prstGeom>
              <a:solidFill>
                <a:srgbClr val="0C0C0C"/>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5" name="Google Shape;1575;p54"/>
              <p:cNvSpPr/>
              <p:nvPr/>
            </p:nvSpPr>
            <p:spPr>
              <a:xfrm>
                <a:off x="1187624" y="5318573"/>
                <a:ext cx="216024" cy="184666"/>
              </a:xfrm>
              <a:prstGeom prst="rect">
                <a:avLst/>
              </a:prstGeom>
              <a:solidFill>
                <a:srgbClr val="D8D8D8"/>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576" name="Google Shape;1576;p54"/>
            <p:cNvGrpSpPr/>
            <p:nvPr/>
          </p:nvGrpSpPr>
          <p:grpSpPr>
            <a:xfrm>
              <a:off x="8035309" y="4911212"/>
              <a:ext cx="210422" cy="870161"/>
              <a:chOff x="1187624" y="5318573"/>
              <a:chExt cx="216024" cy="1009525"/>
            </a:xfrm>
          </p:grpSpPr>
          <p:sp>
            <p:nvSpPr>
              <p:cNvPr id="1577" name="Google Shape;1577;p54"/>
              <p:cNvSpPr/>
              <p:nvPr/>
            </p:nvSpPr>
            <p:spPr>
              <a:xfrm>
                <a:off x="1187624" y="6143432"/>
                <a:ext cx="216024" cy="184666"/>
              </a:xfrm>
              <a:prstGeom prst="rect">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8" name="Google Shape;1578;p54"/>
              <p:cNvSpPr/>
              <p:nvPr/>
            </p:nvSpPr>
            <p:spPr>
              <a:xfrm>
                <a:off x="1187624" y="5853745"/>
                <a:ext cx="216024" cy="184666"/>
              </a:xfrm>
              <a:prstGeom prst="rect">
                <a:avLst/>
              </a:prstGeom>
              <a:solidFill>
                <a:srgbClr val="FEE599"/>
              </a:solidFill>
              <a:ln cap="flat" cmpd="sng" w="12700">
                <a:solidFill>
                  <a:srgbClr val="FEE5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9" name="Google Shape;1579;p54"/>
              <p:cNvSpPr/>
              <p:nvPr/>
            </p:nvSpPr>
            <p:spPr>
              <a:xfrm>
                <a:off x="1187624" y="5581739"/>
                <a:ext cx="216024" cy="184666"/>
              </a:xfrm>
              <a:prstGeom prst="rect">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80" name="Google Shape;1580;p54"/>
              <p:cNvSpPr/>
              <p:nvPr/>
            </p:nvSpPr>
            <p:spPr>
              <a:xfrm>
                <a:off x="1187624" y="5318573"/>
                <a:ext cx="216024" cy="184666"/>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55"/>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Tổng quan về nền tảng Apache Hadoop &amp; Spark</a:t>
            </a:r>
            <a:endParaRPr/>
          </a:p>
        </p:txBody>
      </p:sp>
      <p:sp>
        <p:nvSpPr>
          <p:cNvPr id="1587" name="Google Shape;1587;p5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Mẫu truy cập đĩa lý tưởng .vs. thực tế</a:t>
            </a:r>
            <a:endParaRPr/>
          </a:p>
        </p:txBody>
      </p:sp>
      <p:sp>
        <p:nvSpPr>
          <p:cNvPr id="1588" name="Google Shape;1588;p5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p:txBody>
      </p:sp>
      <p:sp>
        <p:nvSpPr>
          <p:cNvPr id="1589" name="Google Shape;1589;p55"/>
          <p:cNvSpPr/>
          <p:nvPr/>
        </p:nvSpPr>
        <p:spPr>
          <a:xfrm>
            <a:off x="1201955" y="2516835"/>
            <a:ext cx="1400355" cy="493603"/>
          </a:xfrm>
          <a:prstGeom prst="roundRect">
            <a:avLst>
              <a:gd fmla="val 22842"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1F45BC"/>
                </a:solidFill>
                <a:latin typeface="Arial"/>
                <a:ea typeface="Arial"/>
                <a:cs typeface="Arial"/>
                <a:sym typeface="Arial"/>
              </a:rPr>
              <a:t>Thực tế</a:t>
            </a:r>
            <a:endParaRPr sz="2000">
              <a:solidFill>
                <a:srgbClr val="1F45BC"/>
              </a:solidFill>
              <a:latin typeface="Arial"/>
              <a:ea typeface="Arial"/>
              <a:cs typeface="Arial"/>
              <a:sym typeface="Arial"/>
            </a:endParaRPr>
          </a:p>
        </p:txBody>
      </p:sp>
      <p:grpSp>
        <p:nvGrpSpPr>
          <p:cNvPr id="1590" name="Google Shape;1590;p55"/>
          <p:cNvGrpSpPr/>
          <p:nvPr/>
        </p:nvGrpSpPr>
        <p:grpSpPr>
          <a:xfrm>
            <a:off x="1285500" y="3010438"/>
            <a:ext cx="7297272" cy="2939111"/>
            <a:chOff x="1178594" y="2962813"/>
            <a:chExt cx="7297272" cy="2939111"/>
          </a:xfrm>
        </p:grpSpPr>
        <p:grpSp>
          <p:nvGrpSpPr>
            <p:cNvPr id="1591" name="Google Shape;1591;p55"/>
            <p:cNvGrpSpPr/>
            <p:nvPr/>
          </p:nvGrpSpPr>
          <p:grpSpPr>
            <a:xfrm>
              <a:off x="1178594" y="2962813"/>
              <a:ext cx="7297272" cy="2939111"/>
              <a:chOff x="1178594" y="3176173"/>
              <a:chExt cx="7297272" cy="2939111"/>
            </a:xfrm>
          </p:grpSpPr>
          <p:grpSp>
            <p:nvGrpSpPr>
              <p:cNvPr id="1592" name="Google Shape;1592;p55"/>
              <p:cNvGrpSpPr/>
              <p:nvPr/>
            </p:nvGrpSpPr>
            <p:grpSpPr>
              <a:xfrm>
                <a:off x="1805123" y="3562734"/>
                <a:ext cx="6069900" cy="413400"/>
                <a:chOff x="1805123" y="3562734"/>
                <a:chExt cx="6069900" cy="413400"/>
              </a:xfrm>
            </p:grpSpPr>
            <p:cxnSp>
              <p:nvCxnSpPr>
                <p:cNvPr id="1593" name="Google Shape;1593;p55"/>
                <p:cNvCxnSpPr>
                  <a:stCxn id="1594" idx="2"/>
                  <a:endCxn id="1595" idx="0"/>
                </p:cNvCxnSpPr>
                <p:nvPr/>
              </p:nvCxnSpPr>
              <p:spPr>
                <a:xfrm flipH="1">
                  <a:off x="1805123" y="3562734"/>
                  <a:ext cx="23433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596" name="Google Shape;1596;p55"/>
                <p:cNvCxnSpPr>
                  <a:stCxn id="1594" idx="2"/>
                  <a:endCxn id="1597" idx="0"/>
                </p:cNvCxnSpPr>
                <p:nvPr/>
              </p:nvCxnSpPr>
              <p:spPr>
                <a:xfrm flipH="1">
                  <a:off x="3220823" y="3562734"/>
                  <a:ext cx="9276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598" name="Google Shape;1598;p55"/>
                <p:cNvCxnSpPr>
                  <a:stCxn id="1594" idx="2"/>
                  <a:endCxn id="1599" idx="0"/>
                </p:cNvCxnSpPr>
                <p:nvPr/>
              </p:nvCxnSpPr>
              <p:spPr>
                <a:xfrm>
                  <a:off x="4148423" y="3562734"/>
                  <a:ext cx="4518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600" name="Google Shape;1600;p55"/>
                <p:cNvCxnSpPr>
                  <a:stCxn id="1594" idx="2"/>
                  <a:endCxn id="1601" idx="0"/>
                </p:cNvCxnSpPr>
                <p:nvPr/>
              </p:nvCxnSpPr>
              <p:spPr>
                <a:xfrm>
                  <a:off x="4148423" y="3562734"/>
                  <a:ext cx="18450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602" name="Google Shape;1602;p55"/>
                <p:cNvCxnSpPr>
                  <a:stCxn id="1594" idx="2"/>
                  <a:endCxn id="1603" idx="0"/>
                </p:cNvCxnSpPr>
                <p:nvPr/>
              </p:nvCxnSpPr>
              <p:spPr>
                <a:xfrm>
                  <a:off x="4148423" y="3562734"/>
                  <a:ext cx="3726600" cy="413400"/>
                </a:xfrm>
                <a:prstGeom prst="straightConnector1">
                  <a:avLst/>
                </a:prstGeom>
                <a:noFill/>
                <a:ln cap="flat" cmpd="sng" w="12700">
                  <a:solidFill>
                    <a:srgbClr val="0043B2"/>
                  </a:solidFill>
                  <a:prstDash val="solid"/>
                  <a:miter lim="800000"/>
                  <a:headEnd len="sm" w="sm" type="none"/>
                  <a:tailEnd len="sm" w="sm" type="none"/>
                </a:ln>
              </p:spPr>
            </p:cxnSp>
          </p:grpSp>
          <p:sp>
            <p:nvSpPr>
              <p:cNvPr id="1594" name="Google Shape;1594;p55"/>
              <p:cNvSpPr/>
              <p:nvPr/>
            </p:nvSpPr>
            <p:spPr>
              <a:xfrm>
                <a:off x="3710952" y="3176173"/>
                <a:ext cx="874942" cy="386561"/>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1604" name="Google Shape;1604;p55"/>
              <p:cNvSpPr/>
              <p:nvPr/>
            </p:nvSpPr>
            <p:spPr>
              <a:xfrm>
                <a:off x="5086576" y="3176173"/>
                <a:ext cx="903082" cy="386561"/>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grpSp>
            <p:nvGrpSpPr>
              <p:cNvPr id="1605" name="Google Shape;1605;p55"/>
              <p:cNvGrpSpPr/>
              <p:nvPr/>
            </p:nvGrpSpPr>
            <p:grpSpPr>
              <a:xfrm>
                <a:off x="1804917" y="3562734"/>
                <a:ext cx="6069900" cy="413400"/>
                <a:chOff x="1804917" y="3562734"/>
                <a:chExt cx="6069900" cy="413400"/>
              </a:xfrm>
            </p:grpSpPr>
            <p:cxnSp>
              <p:nvCxnSpPr>
                <p:cNvPr id="1606" name="Google Shape;1606;p55"/>
                <p:cNvCxnSpPr>
                  <a:stCxn id="1604" idx="2"/>
                  <a:endCxn id="1595" idx="0"/>
                </p:cNvCxnSpPr>
                <p:nvPr/>
              </p:nvCxnSpPr>
              <p:spPr>
                <a:xfrm flipH="1">
                  <a:off x="1804917" y="3562734"/>
                  <a:ext cx="37332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607" name="Google Shape;1607;p55"/>
                <p:cNvCxnSpPr>
                  <a:stCxn id="1604" idx="2"/>
                  <a:endCxn id="1597" idx="0"/>
                </p:cNvCxnSpPr>
                <p:nvPr/>
              </p:nvCxnSpPr>
              <p:spPr>
                <a:xfrm flipH="1">
                  <a:off x="3220617" y="3562734"/>
                  <a:ext cx="23175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608" name="Google Shape;1608;p55"/>
                <p:cNvCxnSpPr>
                  <a:stCxn id="1604" idx="2"/>
                  <a:endCxn id="1599" idx="0"/>
                </p:cNvCxnSpPr>
                <p:nvPr/>
              </p:nvCxnSpPr>
              <p:spPr>
                <a:xfrm flipH="1">
                  <a:off x="4600317" y="3562734"/>
                  <a:ext cx="9378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609" name="Google Shape;1609;p55"/>
                <p:cNvCxnSpPr>
                  <a:stCxn id="1604" idx="2"/>
                  <a:endCxn id="1601" idx="0"/>
                </p:cNvCxnSpPr>
                <p:nvPr/>
              </p:nvCxnSpPr>
              <p:spPr>
                <a:xfrm>
                  <a:off x="5538117" y="3562734"/>
                  <a:ext cx="455400" cy="413400"/>
                </a:xfrm>
                <a:prstGeom prst="straightConnector1">
                  <a:avLst/>
                </a:prstGeom>
                <a:noFill/>
                <a:ln cap="flat" cmpd="sng" w="12700">
                  <a:solidFill>
                    <a:srgbClr val="0043B2"/>
                  </a:solidFill>
                  <a:prstDash val="solid"/>
                  <a:miter lim="800000"/>
                  <a:headEnd len="sm" w="sm" type="none"/>
                  <a:tailEnd len="sm" w="sm" type="none"/>
                </a:ln>
              </p:spPr>
            </p:cxnSp>
            <p:cxnSp>
              <p:nvCxnSpPr>
                <p:cNvPr id="1610" name="Google Shape;1610;p55"/>
                <p:cNvCxnSpPr>
                  <a:stCxn id="1604" idx="2"/>
                  <a:endCxn id="1603" idx="0"/>
                </p:cNvCxnSpPr>
                <p:nvPr/>
              </p:nvCxnSpPr>
              <p:spPr>
                <a:xfrm>
                  <a:off x="5538117" y="3562734"/>
                  <a:ext cx="2336700" cy="413400"/>
                </a:xfrm>
                <a:prstGeom prst="straightConnector1">
                  <a:avLst/>
                </a:prstGeom>
                <a:noFill/>
                <a:ln cap="flat" cmpd="sng" w="12700">
                  <a:solidFill>
                    <a:srgbClr val="0043B2"/>
                  </a:solidFill>
                  <a:prstDash val="solid"/>
                  <a:miter lim="800000"/>
                  <a:headEnd len="sm" w="sm" type="none"/>
                  <a:tailEnd len="sm" w="sm" type="none"/>
                </a:ln>
              </p:spPr>
            </p:cxnSp>
          </p:grpSp>
          <p:grpSp>
            <p:nvGrpSpPr>
              <p:cNvPr id="1611" name="Google Shape;1611;p55"/>
              <p:cNvGrpSpPr/>
              <p:nvPr/>
            </p:nvGrpSpPr>
            <p:grpSpPr>
              <a:xfrm>
                <a:off x="1178594" y="3976173"/>
                <a:ext cx="1209030" cy="2139111"/>
                <a:chOff x="1196178" y="4011341"/>
                <a:chExt cx="1209030" cy="2139111"/>
              </a:xfrm>
            </p:grpSpPr>
            <p:sp>
              <p:nvSpPr>
                <p:cNvPr id="1612" name="Google Shape;1612;p55"/>
                <p:cNvSpPr/>
                <p:nvPr/>
              </p:nvSpPr>
              <p:spPr>
                <a:xfrm>
                  <a:off x="1196178" y="4177740"/>
                  <a:ext cx="1209030" cy="1950498"/>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1595" name="Google Shape;1595;p55"/>
                <p:cNvSpPr/>
                <p:nvPr/>
              </p:nvSpPr>
              <p:spPr>
                <a:xfrm>
                  <a:off x="1395312" y="4011341"/>
                  <a:ext cx="854518" cy="282527"/>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1613" name="Google Shape;1613;p55"/>
                <p:cNvSpPr/>
                <p:nvPr/>
              </p:nvSpPr>
              <p:spPr>
                <a:xfrm>
                  <a:off x="1280076" y="4409787"/>
                  <a:ext cx="1041234" cy="238499"/>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Data Node</a:t>
                  </a:r>
                  <a:endParaRPr sz="1100">
                    <a:solidFill>
                      <a:srgbClr val="0043B2"/>
                    </a:solidFill>
                    <a:latin typeface="Arial"/>
                    <a:ea typeface="Arial"/>
                    <a:cs typeface="Arial"/>
                    <a:sym typeface="Arial"/>
                  </a:endParaRPr>
                </a:p>
              </p:txBody>
            </p:sp>
            <p:sp>
              <p:nvSpPr>
                <p:cNvPr id="1614" name="Google Shape;1614;p55"/>
                <p:cNvSpPr/>
                <p:nvPr/>
              </p:nvSpPr>
              <p:spPr>
                <a:xfrm>
                  <a:off x="1382969" y="5911953"/>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Rack 1</a:t>
                  </a:r>
                  <a:endParaRPr sz="1100">
                    <a:solidFill>
                      <a:srgbClr val="0043B2"/>
                    </a:solidFill>
                    <a:latin typeface="Arial"/>
                    <a:ea typeface="Arial"/>
                    <a:cs typeface="Arial"/>
                    <a:sym typeface="Arial"/>
                  </a:endParaRPr>
                </a:p>
              </p:txBody>
            </p:sp>
            <p:grpSp>
              <p:nvGrpSpPr>
                <p:cNvPr id="1615" name="Google Shape;1615;p55"/>
                <p:cNvGrpSpPr/>
                <p:nvPr/>
              </p:nvGrpSpPr>
              <p:grpSpPr>
                <a:xfrm>
                  <a:off x="1319647" y="4764206"/>
                  <a:ext cx="962092" cy="965586"/>
                  <a:chOff x="1318974" y="4764206"/>
                  <a:chExt cx="962092" cy="965586"/>
                </a:xfrm>
              </p:grpSpPr>
              <p:sp>
                <p:nvSpPr>
                  <p:cNvPr id="1616" name="Google Shape;1616;p55"/>
                  <p:cNvSpPr/>
                  <p:nvPr/>
                </p:nvSpPr>
                <p:spPr>
                  <a:xfrm>
                    <a:off x="1318974" y="4764206"/>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617" name="Google Shape;1617;p55"/>
                  <p:cNvSpPr/>
                  <p:nvPr/>
                </p:nvSpPr>
                <p:spPr>
                  <a:xfrm>
                    <a:off x="1318974" y="5004825"/>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618" name="Google Shape;1618;p55"/>
                  <p:cNvSpPr/>
                  <p:nvPr/>
                </p:nvSpPr>
                <p:spPr>
                  <a:xfrm>
                    <a:off x="1318974" y="5246479"/>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619" name="Google Shape;1619;p55"/>
                  <p:cNvSpPr/>
                  <p:nvPr/>
                </p:nvSpPr>
                <p:spPr>
                  <a:xfrm>
                    <a:off x="1318974" y="5488133"/>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grpSp>
          </p:grpSp>
          <p:grpSp>
            <p:nvGrpSpPr>
              <p:cNvPr id="1620" name="Google Shape;1620;p55"/>
              <p:cNvGrpSpPr/>
              <p:nvPr/>
            </p:nvGrpSpPr>
            <p:grpSpPr>
              <a:xfrm>
                <a:off x="2585819" y="3976174"/>
                <a:ext cx="1209030" cy="2139110"/>
                <a:chOff x="2585819" y="4011342"/>
                <a:chExt cx="1209030" cy="2139110"/>
              </a:xfrm>
            </p:grpSpPr>
            <p:sp>
              <p:nvSpPr>
                <p:cNvPr id="1621" name="Google Shape;1621;p55"/>
                <p:cNvSpPr/>
                <p:nvPr/>
              </p:nvSpPr>
              <p:spPr>
                <a:xfrm>
                  <a:off x="2585819" y="4177740"/>
                  <a:ext cx="1209030" cy="1950498"/>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1597" name="Google Shape;1597;p55"/>
                <p:cNvSpPr/>
                <p:nvPr/>
              </p:nvSpPr>
              <p:spPr>
                <a:xfrm>
                  <a:off x="2784953" y="4011342"/>
                  <a:ext cx="871470" cy="291904"/>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1622" name="Google Shape;1622;p55"/>
                <p:cNvSpPr/>
                <p:nvPr/>
              </p:nvSpPr>
              <p:spPr>
                <a:xfrm>
                  <a:off x="2669717" y="4409787"/>
                  <a:ext cx="1041234" cy="238499"/>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Data Node</a:t>
                  </a:r>
                  <a:endParaRPr sz="1100">
                    <a:solidFill>
                      <a:srgbClr val="0043B2"/>
                    </a:solidFill>
                    <a:latin typeface="Arial"/>
                    <a:ea typeface="Arial"/>
                    <a:cs typeface="Arial"/>
                    <a:sym typeface="Arial"/>
                  </a:endParaRPr>
                </a:p>
              </p:txBody>
            </p:sp>
            <p:sp>
              <p:nvSpPr>
                <p:cNvPr id="1623" name="Google Shape;1623;p55"/>
                <p:cNvSpPr/>
                <p:nvPr/>
              </p:nvSpPr>
              <p:spPr>
                <a:xfrm>
                  <a:off x="2772610" y="5911953"/>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Rack 2</a:t>
                  </a:r>
                  <a:endParaRPr sz="1100">
                    <a:solidFill>
                      <a:srgbClr val="0043B2"/>
                    </a:solidFill>
                    <a:latin typeface="Arial"/>
                    <a:ea typeface="Arial"/>
                    <a:cs typeface="Arial"/>
                    <a:sym typeface="Arial"/>
                  </a:endParaRPr>
                </a:p>
              </p:txBody>
            </p:sp>
            <p:grpSp>
              <p:nvGrpSpPr>
                <p:cNvPr id="1624" name="Google Shape;1624;p55"/>
                <p:cNvGrpSpPr/>
                <p:nvPr/>
              </p:nvGrpSpPr>
              <p:grpSpPr>
                <a:xfrm>
                  <a:off x="2709288" y="4773350"/>
                  <a:ext cx="962092" cy="965586"/>
                  <a:chOff x="1318974" y="4764206"/>
                  <a:chExt cx="962092" cy="965586"/>
                </a:xfrm>
              </p:grpSpPr>
              <p:sp>
                <p:nvSpPr>
                  <p:cNvPr id="1625" name="Google Shape;1625;p55"/>
                  <p:cNvSpPr/>
                  <p:nvPr/>
                </p:nvSpPr>
                <p:spPr>
                  <a:xfrm>
                    <a:off x="1318974" y="4764206"/>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626" name="Google Shape;1626;p55"/>
                  <p:cNvSpPr/>
                  <p:nvPr/>
                </p:nvSpPr>
                <p:spPr>
                  <a:xfrm>
                    <a:off x="1318974" y="5004825"/>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627" name="Google Shape;1627;p55"/>
                  <p:cNvSpPr/>
                  <p:nvPr/>
                </p:nvSpPr>
                <p:spPr>
                  <a:xfrm>
                    <a:off x="1318974" y="5246479"/>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628" name="Google Shape;1628;p55"/>
                  <p:cNvSpPr/>
                  <p:nvPr/>
                </p:nvSpPr>
                <p:spPr>
                  <a:xfrm>
                    <a:off x="1318974" y="5488133"/>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grpSp>
          </p:grpSp>
          <p:grpSp>
            <p:nvGrpSpPr>
              <p:cNvPr id="1629" name="Google Shape;1629;p55"/>
              <p:cNvGrpSpPr/>
              <p:nvPr/>
            </p:nvGrpSpPr>
            <p:grpSpPr>
              <a:xfrm>
                <a:off x="3981378" y="3976173"/>
                <a:ext cx="1209030" cy="2139111"/>
                <a:chOff x="3981378" y="4011341"/>
                <a:chExt cx="1209030" cy="2139111"/>
              </a:xfrm>
            </p:grpSpPr>
            <p:sp>
              <p:nvSpPr>
                <p:cNvPr id="1630" name="Google Shape;1630;p55"/>
                <p:cNvSpPr/>
                <p:nvPr/>
              </p:nvSpPr>
              <p:spPr>
                <a:xfrm>
                  <a:off x="3981378" y="4177740"/>
                  <a:ext cx="1209030" cy="1950498"/>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1599" name="Google Shape;1599;p55"/>
                <p:cNvSpPr/>
                <p:nvPr/>
              </p:nvSpPr>
              <p:spPr>
                <a:xfrm>
                  <a:off x="4180512" y="4011341"/>
                  <a:ext cx="839709" cy="286249"/>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1631" name="Google Shape;1631;p55"/>
                <p:cNvSpPr/>
                <p:nvPr/>
              </p:nvSpPr>
              <p:spPr>
                <a:xfrm>
                  <a:off x="4065276" y="4409787"/>
                  <a:ext cx="1041234" cy="238499"/>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Data Node</a:t>
                  </a:r>
                  <a:endParaRPr sz="1100">
                    <a:solidFill>
                      <a:srgbClr val="0043B2"/>
                    </a:solidFill>
                    <a:latin typeface="Arial"/>
                    <a:ea typeface="Arial"/>
                    <a:cs typeface="Arial"/>
                    <a:sym typeface="Arial"/>
                  </a:endParaRPr>
                </a:p>
              </p:txBody>
            </p:sp>
            <p:sp>
              <p:nvSpPr>
                <p:cNvPr id="1632" name="Google Shape;1632;p55"/>
                <p:cNvSpPr/>
                <p:nvPr/>
              </p:nvSpPr>
              <p:spPr>
                <a:xfrm>
                  <a:off x="4168169" y="5911953"/>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Rack 3</a:t>
                  </a:r>
                  <a:endParaRPr sz="1100">
                    <a:solidFill>
                      <a:srgbClr val="0043B2"/>
                    </a:solidFill>
                    <a:latin typeface="Arial"/>
                    <a:ea typeface="Arial"/>
                    <a:cs typeface="Arial"/>
                    <a:sym typeface="Arial"/>
                  </a:endParaRPr>
                </a:p>
              </p:txBody>
            </p:sp>
            <p:grpSp>
              <p:nvGrpSpPr>
                <p:cNvPr id="1633" name="Google Shape;1633;p55"/>
                <p:cNvGrpSpPr/>
                <p:nvPr/>
              </p:nvGrpSpPr>
              <p:grpSpPr>
                <a:xfrm>
                  <a:off x="4104847" y="4764206"/>
                  <a:ext cx="962092" cy="965586"/>
                  <a:chOff x="1318974" y="4764206"/>
                  <a:chExt cx="962092" cy="965586"/>
                </a:xfrm>
              </p:grpSpPr>
              <p:sp>
                <p:nvSpPr>
                  <p:cNvPr id="1634" name="Google Shape;1634;p55"/>
                  <p:cNvSpPr/>
                  <p:nvPr/>
                </p:nvSpPr>
                <p:spPr>
                  <a:xfrm>
                    <a:off x="1318974" y="4764206"/>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635" name="Google Shape;1635;p55"/>
                  <p:cNvSpPr/>
                  <p:nvPr/>
                </p:nvSpPr>
                <p:spPr>
                  <a:xfrm>
                    <a:off x="1318974" y="5004825"/>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636" name="Google Shape;1636;p55"/>
                  <p:cNvSpPr/>
                  <p:nvPr/>
                </p:nvSpPr>
                <p:spPr>
                  <a:xfrm>
                    <a:off x="1318974" y="5246479"/>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637" name="Google Shape;1637;p55"/>
                  <p:cNvSpPr/>
                  <p:nvPr/>
                </p:nvSpPr>
                <p:spPr>
                  <a:xfrm>
                    <a:off x="1318974" y="5488133"/>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grpSp>
          </p:grpSp>
          <p:grpSp>
            <p:nvGrpSpPr>
              <p:cNvPr id="1638" name="Google Shape;1638;p55"/>
              <p:cNvGrpSpPr/>
              <p:nvPr/>
            </p:nvGrpSpPr>
            <p:grpSpPr>
              <a:xfrm>
                <a:off x="5385142" y="3976173"/>
                <a:ext cx="1209030" cy="2139111"/>
                <a:chOff x="5385142" y="4011341"/>
                <a:chExt cx="1209030" cy="2139111"/>
              </a:xfrm>
            </p:grpSpPr>
            <p:sp>
              <p:nvSpPr>
                <p:cNvPr id="1639" name="Google Shape;1639;p55"/>
                <p:cNvSpPr/>
                <p:nvPr/>
              </p:nvSpPr>
              <p:spPr>
                <a:xfrm>
                  <a:off x="5385142" y="4177740"/>
                  <a:ext cx="1209030" cy="1950498"/>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1601" name="Google Shape;1601;p55"/>
                <p:cNvSpPr/>
                <p:nvPr/>
              </p:nvSpPr>
              <p:spPr>
                <a:xfrm>
                  <a:off x="5584276" y="4011341"/>
                  <a:ext cx="818342" cy="286249"/>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1640" name="Google Shape;1640;p55"/>
                <p:cNvSpPr/>
                <p:nvPr/>
              </p:nvSpPr>
              <p:spPr>
                <a:xfrm>
                  <a:off x="5469040" y="4409787"/>
                  <a:ext cx="1041234" cy="238499"/>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Data Node</a:t>
                  </a:r>
                  <a:endParaRPr sz="1100">
                    <a:solidFill>
                      <a:srgbClr val="0043B2"/>
                    </a:solidFill>
                    <a:latin typeface="Arial"/>
                    <a:ea typeface="Arial"/>
                    <a:cs typeface="Arial"/>
                    <a:sym typeface="Arial"/>
                  </a:endParaRPr>
                </a:p>
              </p:txBody>
            </p:sp>
            <p:sp>
              <p:nvSpPr>
                <p:cNvPr id="1641" name="Google Shape;1641;p55"/>
                <p:cNvSpPr/>
                <p:nvPr/>
              </p:nvSpPr>
              <p:spPr>
                <a:xfrm>
                  <a:off x="5571933" y="5911953"/>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Rack 4</a:t>
                  </a:r>
                  <a:endParaRPr sz="1100">
                    <a:solidFill>
                      <a:srgbClr val="0043B2"/>
                    </a:solidFill>
                    <a:latin typeface="Arial"/>
                    <a:ea typeface="Arial"/>
                    <a:cs typeface="Arial"/>
                    <a:sym typeface="Arial"/>
                  </a:endParaRPr>
                </a:p>
              </p:txBody>
            </p:sp>
            <p:grpSp>
              <p:nvGrpSpPr>
                <p:cNvPr id="1642" name="Google Shape;1642;p55"/>
                <p:cNvGrpSpPr/>
                <p:nvPr/>
              </p:nvGrpSpPr>
              <p:grpSpPr>
                <a:xfrm>
                  <a:off x="5508611" y="4764206"/>
                  <a:ext cx="962092" cy="965586"/>
                  <a:chOff x="1318974" y="4764206"/>
                  <a:chExt cx="962092" cy="965586"/>
                </a:xfrm>
              </p:grpSpPr>
              <p:sp>
                <p:nvSpPr>
                  <p:cNvPr id="1643" name="Google Shape;1643;p55"/>
                  <p:cNvSpPr/>
                  <p:nvPr/>
                </p:nvSpPr>
                <p:spPr>
                  <a:xfrm>
                    <a:off x="1318974" y="4764206"/>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644" name="Google Shape;1644;p55"/>
                  <p:cNvSpPr/>
                  <p:nvPr/>
                </p:nvSpPr>
                <p:spPr>
                  <a:xfrm>
                    <a:off x="1318974" y="5004825"/>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645" name="Google Shape;1645;p55"/>
                  <p:cNvSpPr/>
                  <p:nvPr/>
                </p:nvSpPr>
                <p:spPr>
                  <a:xfrm>
                    <a:off x="1318974" y="5246479"/>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646" name="Google Shape;1646;p55"/>
                  <p:cNvSpPr/>
                  <p:nvPr/>
                </p:nvSpPr>
                <p:spPr>
                  <a:xfrm>
                    <a:off x="1318974" y="5488133"/>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grpSp>
          </p:grpSp>
          <p:grpSp>
            <p:nvGrpSpPr>
              <p:cNvPr id="1647" name="Google Shape;1647;p55"/>
              <p:cNvGrpSpPr/>
              <p:nvPr/>
            </p:nvGrpSpPr>
            <p:grpSpPr>
              <a:xfrm>
                <a:off x="7266836" y="3976173"/>
                <a:ext cx="1209030" cy="2139111"/>
                <a:chOff x="7266836" y="4011341"/>
                <a:chExt cx="1209030" cy="2139111"/>
              </a:xfrm>
            </p:grpSpPr>
            <p:sp>
              <p:nvSpPr>
                <p:cNvPr id="1648" name="Google Shape;1648;p55"/>
                <p:cNvSpPr/>
                <p:nvPr/>
              </p:nvSpPr>
              <p:spPr>
                <a:xfrm>
                  <a:off x="7266836" y="4177740"/>
                  <a:ext cx="1209030" cy="1950498"/>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1603" name="Google Shape;1603;p55"/>
                <p:cNvSpPr/>
                <p:nvPr/>
              </p:nvSpPr>
              <p:spPr>
                <a:xfrm>
                  <a:off x="7431680" y="4011341"/>
                  <a:ext cx="886427" cy="291905"/>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1649" name="Google Shape;1649;p55"/>
                <p:cNvSpPr/>
                <p:nvPr/>
              </p:nvSpPr>
              <p:spPr>
                <a:xfrm>
                  <a:off x="7453627" y="5911953"/>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Rack N</a:t>
                  </a:r>
                  <a:endParaRPr sz="1100">
                    <a:solidFill>
                      <a:srgbClr val="0043B2"/>
                    </a:solidFill>
                    <a:latin typeface="Arial"/>
                    <a:ea typeface="Arial"/>
                    <a:cs typeface="Arial"/>
                    <a:sym typeface="Arial"/>
                  </a:endParaRPr>
                </a:p>
              </p:txBody>
            </p:sp>
            <p:grpSp>
              <p:nvGrpSpPr>
                <p:cNvPr id="1650" name="Google Shape;1650;p55"/>
                <p:cNvGrpSpPr/>
                <p:nvPr/>
              </p:nvGrpSpPr>
              <p:grpSpPr>
                <a:xfrm>
                  <a:off x="7390305" y="4406426"/>
                  <a:ext cx="962092" cy="1447859"/>
                  <a:chOff x="7381821" y="4424010"/>
                  <a:chExt cx="962092" cy="1447859"/>
                </a:xfrm>
              </p:grpSpPr>
              <p:sp>
                <p:nvSpPr>
                  <p:cNvPr id="1651" name="Google Shape;1651;p55"/>
                  <p:cNvSpPr/>
                  <p:nvPr/>
                </p:nvSpPr>
                <p:spPr>
                  <a:xfrm>
                    <a:off x="7381821" y="4424010"/>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652" name="Google Shape;1652;p55"/>
                  <p:cNvSpPr/>
                  <p:nvPr/>
                </p:nvSpPr>
                <p:spPr>
                  <a:xfrm>
                    <a:off x="7381821" y="4664629"/>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653" name="Google Shape;1653;p55"/>
                  <p:cNvSpPr/>
                  <p:nvPr/>
                </p:nvSpPr>
                <p:spPr>
                  <a:xfrm>
                    <a:off x="7381821" y="4906283"/>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654" name="Google Shape;1654;p55"/>
                  <p:cNvSpPr/>
                  <p:nvPr/>
                </p:nvSpPr>
                <p:spPr>
                  <a:xfrm>
                    <a:off x="7381821" y="5147937"/>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655" name="Google Shape;1655;p55"/>
                  <p:cNvSpPr/>
                  <p:nvPr/>
                </p:nvSpPr>
                <p:spPr>
                  <a:xfrm>
                    <a:off x="7381821" y="5388556"/>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sp>
                <p:nvSpPr>
                  <p:cNvPr id="1656" name="Google Shape;1656;p55"/>
                  <p:cNvSpPr/>
                  <p:nvPr/>
                </p:nvSpPr>
                <p:spPr>
                  <a:xfrm>
                    <a:off x="7381821" y="5630210"/>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DN + TT</a:t>
                    </a:r>
                    <a:endParaRPr sz="1100">
                      <a:solidFill>
                        <a:srgbClr val="0043B2"/>
                      </a:solidFill>
                      <a:latin typeface="Arial"/>
                      <a:ea typeface="Arial"/>
                      <a:cs typeface="Arial"/>
                      <a:sym typeface="Arial"/>
                    </a:endParaRPr>
                  </a:p>
                </p:txBody>
              </p:sp>
            </p:grpSp>
          </p:grpSp>
          <p:cxnSp>
            <p:nvCxnSpPr>
              <p:cNvPr id="1657" name="Google Shape;1657;p55"/>
              <p:cNvCxnSpPr/>
              <p:nvPr/>
            </p:nvCxnSpPr>
            <p:spPr>
              <a:xfrm>
                <a:off x="6727970" y="5095185"/>
                <a:ext cx="411384" cy="0"/>
              </a:xfrm>
              <a:prstGeom prst="straightConnector1">
                <a:avLst/>
              </a:prstGeom>
              <a:noFill/>
              <a:ln cap="flat" cmpd="sng" w="38100">
                <a:solidFill>
                  <a:srgbClr val="0043B2"/>
                </a:solidFill>
                <a:prstDash val="dot"/>
                <a:miter lim="800000"/>
                <a:headEnd len="sm" w="sm" type="none"/>
                <a:tailEnd len="sm" w="sm" type="none"/>
              </a:ln>
            </p:spPr>
          </p:cxnSp>
        </p:grpSp>
        <p:grpSp>
          <p:nvGrpSpPr>
            <p:cNvPr id="1658" name="Google Shape;1658;p55"/>
            <p:cNvGrpSpPr/>
            <p:nvPr/>
          </p:nvGrpSpPr>
          <p:grpSpPr>
            <a:xfrm>
              <a:off x="1880144" y="4556562"/>
              <a:ext cx="313110" cy="643581"/>
              <a:chOff x="160866" y="5357212"/>
              <a:chExt cx="814861" cy="722646"/>
            </a:xfrm>
          </p:grpSpPr>
          <p:sp>
            <p:nvSpPr>
              <p:cNvPr id="1659" name="Google Shape;1659;p55"/>
              <p:cNvSpPr/>
              <p:nvPr/>
            </p:nvSpPr>
            <p:spPr>
              <a:xfrm>
                <a:off x="169504" y="5357212"/>
                <a:ext cx="216024" cy="184666"/>
              </a:xfrm>
              <a:prstGeom prst="rect">
                <a:avLst/>
              </a:prstGeom>
              <a:solidFill>
                <a:srgbClr val="E1EFD8"/>
              </a:solidFill>
              <a:ln cap="flat" cmpd="sng" w="12700">
                <a:solidFill>
                  <a:srgbClr val="E1EF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0" name="Google Shape;1660;p55"/>
              <p:cNvSpPr/>
              <p:nvPr/>
            </p:nvSpPr>
            <p:spPr>
              <a:xfrm>
                <a:off x="465272" y="5357212"/>
                <a:ext cx="216024" cy="184666"/>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1" name="Google Shape;1661;p55"/>
              <p:cNvSpPr/>
              <p:nvPr/>
            </p:nvSpPr>
            <p:spPr>
              <a:xfrm>
                <a:off x="759703" y="5895190"/>
                <a:ext cx="216024" cy="184665"/>
              </a:xfrm>
              <a:prstGeom prst="rect">
                <a:avLst/>
              </a:prstGeom>
              <a:solidFill>
                <a:srgbClr val="0C0C0C"/>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2" name="Google Shape;1662;p55"/>
              <p:cNvSpPr/>
              <p:nvPr/>
            </p:nvSpPr>
            <p:spPr>
              <a:xfrm>
                <a:off x="465272" y="5895191"/>
                <a:ext cx="216024" cy="184665"/>
              </a:xfrm>
              <a:prstGeom prst="rect">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3" name="Google Shape;1663;p55"/>
              <p:cNvSpPr/>
              <p:nvPr/>
            </p:nvSpPr>
            <p:spPr>
              <a:xfrm>
                <a:off x="160866" y="5895193"/>
                <a:ext cx="216024" cy="184665"/>
              </a:xfrm>
              <a:prstGeom prst="rect">
                <a:avLst/>
              </a:prstGeom>
              <a:solidFill>
                <a:srgbClr val="FEE599"/>
              </a:solidFill>
              <a:ln cap="flat" cmpd="sng" w="12700">
                <a:solidFill>
                  <a:srgbClr val="FEE5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664" name="Google Shape;1664;p55"/>
            <p:cNvGrpSpPr/>
            <p:nvPr/>
          </p:nvGrpSpPr>
          <p:grpSpPr>
            <a:xfrm>
              <a:off x="3289485" y="4563010"/>
              <a:ext cx="320622" cy="656845"/>
              <a:chOff x="1809701" y="5367914"/>
              <a:chExt cx="779470" cy="703840"/>
            </a:xfrm>
          </p:grpSpPr>
          <p:sp>
            <p:nvSpPr>
              <p:cNvPr id="1665" name="Google Shape;1665;p55"/>
              <p:cNvSpPr/>
              <p:nvPr/>
            </p:nvSpPr>
            <p:spPr>
              <a:xfrm>
                <a:off x="2092294" y="5367914"/>
                <a:ext cx="216024" cy="184666"/>
              </a:xfrm>
              <a:prstGeom prst="rect">
                <a:avLst/>
              </a:prstGeom>
              <a:solidFill>
                <a:srgbClr val="833C0B"/>
              </a:solidFill>
              <a:ln cap="flat" cmpd="sng" w="12700">
                <a:solidFill>
                  <a:srgbClr val="833C0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6" name="Google Shape;1666;p55"/>
              <p:cNvSpPr/>
              <p:nvPr/>
            </p:nvSpPr>
            <p:spPr>
              <a:xfrm>
                <a:off x="1821376" y="5367914"/>
                <a:ext cx="216024" cy="184666"/>
              </a:xfrm>
              <a:prstGeom prst="rect">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7" name="Google Shape;1667;p55"/>
              <p:cNvSpPr/>
              <p:nvPr/>
            </p:nvSpPr>
            <p:spPr>
              <a:xfrm>
                <a:off x="1809701" y="5628312"/>
                <a:ext cx="216024" cy="184666"/>
              </a:xfrm>
              <a:prstGeom prst="rect">
                <a:avLst/>
              </a:prstGeom>
              <a:solidFill>
                <a:srgbClr val="F4B081"/>
              </a:solidFill>
              <a:ln cap="flat" cmpd="sng" w="12700">
                <a:solidFill>
                  <a:srgbClr val="F4B08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8" name="Google Shape;1668;p55"/>
              <p:cNvSpPr/>
              <p:nvPr/>
            </p:nvSpPr>
            <p:spPr>
              <a:xfrm>
                <a:off x="2373147" y="5887088"/>
                <a:ext cx="216024" cy="184666"/>
              </a:xfrm>
              <a:prstGeom prst="rect">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9" name="Google Shape;1669;p55"/>
              <p:cNvSpPr/>
              <p:nvPr/>
            </p:nvSpPr>
            <p:spPr>
              <a:xfrm>
                <a:off x="2092294" y="5628312"/>
                <a:ext cx="216024" cy="184666"/>
              </a:xfrm>
              <a:prstGeom prst="rect">
                <a:avLst/>
              </a:prstGeom>
              <a:solidFill>
                <a:srgbClr val="A8D08C"/>
              </a:solidFill>
              <a:ln cap="flat" cmpd="sng" w="12700">
                <a:solidFill>
                  <a:srgbClr val="A8D08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0" name="Google Shape;1670;p55"/>
              <p:cNvSpPr/>
              <p:nvPr/>
            </p:nvSpPr>
            <p:spPr>
              <a:xfrm>
                <a:off x="2093374" y="5887088"/>
                <a:ext cx="216024" cy="184666"/>
              </a:xfrm>
              <a:prstGeom prst="rect">
                <a:avLst/>
              </a:prstGeom>
              <a:solidFill>
                <a:srgbClr val="D8D8D8"/>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1" name="Google Shape;1671;p55"/>
              <p:cNvSpPr/>
              <p:nvPr/>
            </p:nvSpPr>
            <p:spPr>
              <a:xfrm>
                <a:off x="1821669" y="5887088"/>
                <a:ext cx="216024" cy="184666"/>
              </a:xfrm>
              <a:prstGeom prst="rect">
                <a:avLst/>
              </a:prstGeom>
              <a:solidFill>
                <a:srgbClr val="2E75B5"/>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2" name="Google Shape;1672;p55"/>
              <p:cNvSpPr/>
              <p:nvPr/>
            </p:nvSpPr>
            <p:spPr>
              <a:xfrm>
                <a:off x="2373147" y="5628312"/>
                <a:ext cx="216024" cy="184666"/>
              </a:xfrm>
              <a:prstGeom prst="rect">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673" name="Google Shape;1673;p55"/>
            <p:cNvGrpSpPr/>
            <p:nvPr/>
          </p:nvGrpSpPr>
          <p:grpSpPr>
            <a:xfrm>
              <a:off x="6096002" y="4554592"/>
              <a:ext cx="307997" cy="643283"/>
              <a:chOff x="1066672" y="3374790"/>
              <a:chExt cx="804862" cy="705346"/>
            </a:xfrm>
          </p:grpSpPr>
          <p:sp>
            <p:nvSpPr>
              <p:cNvPr id="1674" name="Google Shape;1674;p55"/>
              <p:cNvSpPr/>
              <p:nvPr/>
            </p:nvSpPr>
            <p:spPr>
              <a:xfrm>
                <a:off x="1066672" y="3895470"/>
                <a:ext cx="216024" cy="184666"/>
              </a:xfrm>
              <a:prstGeom prst="rect">
                <a:avLst/>
              </a:prstGeom>
              <a:solidFill>
                <a:srgbClr val="DBDBDB"/>
              </a:solidFill>
              <a:ln cap="flat" cmpd="sng" w="12700">
                <a:solidFill>
                  <a:srgbClr val="DBDB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5" name="Google Shape;1675;p55"/>
              <p:cNvSpPr/>
              <p:nvPr/>
            </p:nvSpPr>
            <p:spPr>
              <a:xfrm>
                <a:off x="1066672" y="3637956"/>
                <a:ext cx="216024" cy="184666"/>
              </a:xfrm>
              <a:prstGeom prst="rect">
                <a:avLst/>
              </a:prstGeom>
              <a:solidFill>
                <a:srgbClr val="FEE599"/>
              </a:solidFill>
              <a:ln cap="flat" cmpd="sng" w="12700">
                <a:solidFill>
                  <a:srgbClr val="FFD9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6" name="Google Shape;1676;p55"/>
              <p:cNvSpPr/>
              <p:nvPr/>
            </p:nvSpPr>
            <p:spPr>
              <a:xfrm>
                <a:off x="1066672" y="3374790"/>
                <a:ext cx="216024" cy="184666"/>
              </a:xfrm>
              <a:prstGeom prst="rect">
                <a:avLst/>
              </a:prstGeom>
              <a:solidFill>
                <a:srgbClr val="B3C6E7"/>
              </a:solidFill>
              <a:ln cap="flat" cmpd="sng" w="12700">
                <a:solidFill>
                  <a:srgbClr val="B3C6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85623"/>
                  </a:solidFill>
                  <a:latin typeface="Arial"/>
                  <a:ea typeface="Arial"/>
                  <a:cs typeface="Arial"/>
                  <a:sym typeface="Arial"/>
                </a:endParaRPr>
              </a:p>
            </p:txBody>
          </p:sp>
          <p:sp>
            <p:nvSpPr>
              <p:cNvPr id="1677" name="Google Shape;1677;p55"/>
              <p:cNvSpPr/>
              <p:nvPr/>
            </p:nvSpPr>
            <p:spPr>
              <a:xfrm>
                <a:off x="1655510" y="3895470"/>
                <a:ext cx="216024" cy="184666"/>
              </a:xfrm>
              <a:prstGeom prst="rect">
                <a:avLst/>
              </a:prstGeom>
              <a:solidFill>
                <a:srgbClr val="FFFF00"/>
              </a:solid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8" name="Google Shape;1678;p55"/>
              <p:cNvSpPr/>
              <p:nvPr/>
            </p:nvSpPr>
            <p:spPr>
              <a:xfrm>
                <a:off x="1651902" y="3374790"/>
                <a:ext cx="216024" cy="184666"/>
              </a:xfrm>
              <a:prstGeom prst="rect">
                <a:avLst/>
              </a:prstGeom>
              <a:solidFill>
                <a:srgbClr val="548135"/>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9" name="Google Shape;1679;p55"/>
              <p:cNvSpPr/>
              <p:nvPr/>
            </p:nvSpPr>
            <p:spPr>
              <a:xfrm>
                <a:off x="1356812" y="3374790"/>
                <a:ext cx="216024" cy="184666"/>
              </a:xfrm>
              <a:prstGeom prst="rect">
                <a:avLst/>
              </a:prstGeom>
              <a:solidFill>
                <a:srgbClr val="AEABAB"/>
              </a:solidFill>
              <a:ln cap="flat" cmpd="sng" w="12700">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0" name="Google Shape;1680;p55"/>
              <p:cNvSpPr/>
              <p:nvPr/>
            </p:nvSpPr>
            <p:spPr>
              <a:xfrm>
                <a:off x="1356812" y="3895470"/>
                <a:ext cx="216024" cy="184666"/>
              </a:xfrm>
              <a:prstGeom prst="rect">
                <a:avLst/>
              </a:prstGeom>
              <a:solidFill>
                <a:srgbClr val="C55A11"/>
              </a:solid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56"/>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Tổng quan về nền tảng Apache Hadoop &amp; Spark</a:t>
            </a:r>
            <a:endParaRPr/>
          </a:p>
        </p:txBody>
      </p:sp>
      <p:sp>
        <p:nvSpPr>
          <p:cNvPr id="1687" name="Google Shape;1687;p56"/>
          <p:cNvSpPr txBox="1"/>
          <p:nvPr>
            <p:ph idx="2" type="body"/>
          </p:nvPr>
        </p:nvSpPr>
        <p:spPr>
          <a:xfrm>
            <a:off x="535872" y="1523052"/>
            <a:ext cx="8796600" cy="493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Hadoop giải quyết các thách thức</a:t>
            </a:r>
            <a:endParaRPr/>
          </a:p>
        </p:txBody>
      </p:sp>
      <p:sp>
        <p:nvSpPr>
          <p:cNvPr id="1688" name="Google Shape;1688;p5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p:txBody>
      </p:sp>
      <p:sp>
        <p:nvSpPr>
          <p:cNvPr id="1689" name="Google Shape;1689;p5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Một mô hình điện toán phân tán mới</a:t>
            </a:r>
            <a:endParaRPr/>
          </a:p>
          <a:p>
            <a:pPr indent="-182563" lvl="1" marL="360363" rtl="0" algn="l">
              <a:lnSpc>
                <a:spcPct val="138461"/>
              </a:lnSpc>
              <a:spcBef>
                <a:spcPts val="500"/>
              </a:spcBef>
              <a:spcAft>
                <a:spcPts val="0"/>
              </a:spcAft>
              <a:buClr>
                <a:srgbClr val="262626"/>
              </a:buClr>
              <a:buSzPts val="1040"/>
              <a:buChar char="•"/>
            </a:pPr>
            <a:r>
              <a:rPr lang="en-US"/>
              <a:t>Xử lý dữ liệu nơi nó được lưu trữ</a:t>
            </a:r>
            <a:endParaRPr/>
          </a:p>
          <a:p>
            <a:pPr indent="-182563" lvl="1" marL="360363" rtl="0" algn="l">
              <a:lnSpc>
                <a:spcPct val="138461"/>
              </a:lnSpc>
              <a:spcBef>
                <a:spcPts val="500"/>
              </a:spcBef>
              <a:spcAft>
                <a:spcPts val="0"/>
              </a:spcAft>
              <a:buClr>
                <a:srgbClr val="262626"/>
              </a:buClr>
              <a:buSzPts val="1040"/>
              <a:buChar char="•"/>
            </a:pPr>
            <a:r>
              <a:rPr lang="en-US"/>
              <a:t>Sử dụng daemon dựa trên phần mềm thay vì phần cứng để giải quyết các thách thức của điện toán phân tán</a:t>
            </a:r>
            <a:endParaRPr/>
          </a:p>
          <a:p>
            <a:pPr indent="-182563" lvl="1" marL="360363" rtl="0" algn="l">
              <a:lnSpc>
                <a:spcPct val="138461"/>
              </a:lnSpc>
              <a:spcBef>
                <a:spcPts val="500"/>
              </a:spcBef>
              <a:spcAft>
                <a:spcPts val="0"/>
              </a:spcAft>
              <a:buClr>
                <a:srgbClr val="262626"/>
              </a:buClr>
              <a:buSzPts val="1040"/>
              <a:buChar char="•"/>
            </a:pPr>
            <a:r>
              <a:rPr lang="en-US"/>
              <a:t>Kiến trúc Master-Slave nơi các nô lệ có thể được thêm vào để mở rộng nền tảng</a:t>
            </a:r>
            <a:endParaRPr/>
          </a:p>
          <a:p>
            <a:pPr indent="-182563" lvl="1" marL="360363" rtl="0" algn="l">
              <a:lnSpc>
                <a:spcPct val="138461"/>
              </a:lnSpc>
              <a:spcBef>
                <a:spcPts val="500"/>
              </a:spcBef>
              <a:spcAft>
                <a:spcPts val="0"/>
              </a:spcAft>
              <a:buClr>
                <a:srgbClr val="262626"/>
              </a:buClr>
              <a:buSzPts val="1040"/>
              <a:buChar char="•"/>
            </a:pPr>
            <a:r>
              <a:rPr lang="en-US"/>
              <a:t>Cung cấp một nền tảng nơi các nhà phát triển và người dùng có thể tập trung vào việc xử lý dữ liệu mà không phải lo lắng về các nhiệm vụ quản lý liên quan đến nền tảng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57"/>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Tổng quan về nền tảng Apache Hadoop &amp; Spark</a:t>
            </a:r>
            <a:endParaRPr/>
          </a:p>
        </p:txBody>
      </p:sp>
      <p:sp>
        <p:nvSpPr>
          <p:cNvPr id="1696" name="Google Shape;1696;p5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Nguồn gốc của Hadoop</a:t>
            </a:r>
            <a:endParaRPr/>
          </a:p>
        </p:txBody>
      </p:sp>
      <p:sp>
        <p:nvSpPr>
          <p:cNvPr id="1697" name="Google Shape;1697;p5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p:txBody>
      </p:sp>
      <p:sp>
        <p:nvSpPr>
          <p:cNvPr id="1698" name="Google Shape;1698;p5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Lịch sử của Hadoop trong những điểm ngắn gọn.</a:t>
            </a:r>
            <a:endParaRPr/>
          </a:p>
        </p:txBody>
      </p:sp>
      <p:grpSp>
        <p:nvGrpSpPr>
          <p:cNvPr id="1699" name="Google Shape;1699;p57"/>
          <p:cNvGrpSpPr/>
          <p:nvPr/>
        </p:nvGrpSpPr>
        <p:grpSpPr>
          <a:xfrm>
            <a:off x="528232" y="2865373"/>
            <a:ext cx="8850209" cy="3252402"/>
            <a:chOff x="528232" y="2941573"/>
            <a:chExt cx="8850209" cy="3252402"/>
          </a:xfrm>
        </p:grpSpPr>
        <p:cxnSp>
          <p:nvCxnSpPr>
            <p:cNvPr id="1700" name="Google Shape;1700;p57"/>
            <p:cNvCxnSpPr/>
            <p:nvPr/>
          </p:nvCxnSpPr>
          <p:spPr>
            <a:xfrm>
              <a:off x="1399650" y="4426451"/>
              <a:ext cx="7121729" cy="0"/>
            </a:xfrm>
            <a:prstGeom prst="straightConnector1">
              <a:avLst/>
            </a:prstGeom>
            <a:noFill/>
            <a:ln cap="flat" cmpd="sng" w="57150">
              <a:solidFill>
                <a:srgbClr val="1F45BC"/>
              </a:solidFill>
              <a:prstDash val="solid"/>
              <a:miter lim="800000"/>
              <a:headEnd len="sm" w="sm" type="none"/>
              <a:tailEnd len="sm" w="sm" type="none"/>
            </a:ln>
          </p:spPr>
        </p:cxnSp>
        <p:sp>
          <p:nvSpPr>
            <p:cNvPr id="1701" name="Google Shape;1701;p57"/>
            <p:cNvSpPr txBox="1"/>
            <p:nvPr/>
          </p:nvSpPr>
          <p:spPr>
            <a:xfrm>
              <a:off x="680901" y="5424470"/>
              <a:ext cx="1437498" cy="430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Nutch đã triển khai NDFS &amp; Map Reduce</a:t>
              </a:r>
              <a:endParaRPr sz="1100">
                <a:solidFill>
                  <a:srgbClr val="1F45BC"/>
                </a:solidFill>
                <a:latin typeface="Arial"/>
                <a:ea typeface="Arial"/>
                <a:cs typeface="Arial"/>
                <a:sym typeface="Arial"/>
              </a:endParaRPr>
            </a:p>
          </p:txBody>
        </p:sp>
        <p:sp>
          <p:nvSpPr>
            <p:cNvPr id="1702" name="Google Shape;1702;p57"/>
            <p:cNvSpPr txBox="1"/>
            <p:nvPr/>
          </p:nvSpPr>
          <p:spPr>
            <a:xfrm>
              <a:off x="702836" y="2941573"/>
              <a:ext cx="1399883" cy="60016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Google ra mắt Search paper trên GFS, Map Reduce</a:t>
              </a:r>
              <a:endParaRPr sz="1100">
                <a:solidFill>
                  <a:srgbClr val="1F45BC"/>
                </a:solidFill>
                <a:latin typeface="Arial"/>
                <a:ea typeface="Arial"/>
                <a:cs typeface="Arial"/>
                <a:sym typeface="Arial"/>
              </a:endParaRPr>
            </a:p>
          </p:txBody>
        </p:sp>
        <p:sp>
          <p:nvSpPr>
            <p:cNvPr id="1703" name="Google Shape;1703;p57"/>
            <p:cNvSpPr txBox="1"/>
            <p:nvPr/>
          </p:nvSpPr>
          <p:spPr>
            <a:xfrm>
              <a:off x="2118400" y="5424475"/>
              <a:ext cx="1573800" cy="7695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Hadoop trở thành</a:t>
              </a:r>
              <a:endParaRPr sz="1100">
                <a:solidFill>
                  <a:srgbClr val="1F45BC"/>
                </a:solidFill>
                <a:latin typeface="Arial"/>
                <a:ea typeface="Arial"/>
                <a:cs typeface="Arial"/>
                <a:sym typeface="Arial"/>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 Dự án cấp cao nhất &amp; Đánh bại Siêu máy tính</a:t>
              </a:r>
              <a:endParaRPr sz="1100">
                <a:solidFill>
                  <a:srgbClr val="1F45BC"/>
                </a:solidFill>
                <a:latin typeface="Arial"/>
                <a:ea typeface="Arial"/>
                <a:cs typeface="Arial"/>
                <a:sym typeface="Arial"/>
              </a:endParaRPr>
            </a:p>
          </p:txBody>
        </p:sp>
        <p:sp>
          <p:nvSpPr>
            <p:cNvPr id="1704" name="Google Shape;1704;p57"/>
            <p:cNvSpPr txBox="1"/>
            <p:nvPr/>
          </p:nvSpPr>
          <p:spPr>
            <a:xfrm>
              <a:off x="3310768" y="2941573"/>
              <a:ext cx="1884492" cy="60016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Phiên bản ổn định đầu tiên của Hadoop 1.0 đã được phát hành</a:t>
              </a:r>
              <a:endParaRPr sz="1100">
                <a:solidFill>
                  <a:srgbClr val="1F45BC"/>
                </a:solidFill>
                <a:latin typeface="Arial"/>
                <a:ea typeface="Arial"/>
                <a:cs typeface="Arial"/>
                <a:sym typeface="Arial"/>
              </a:endParaRPr>
            </a:p>
          </p:txBody>
        </p:sp>
        <p:sp>
          <p:nvSpPr>
            <p:cNvPr id="1705" name="Google Shape;1705;p57"/>
            <p:cNvSpPr txBox="1"/>
            <p:nvPr/>
          </p:nvSpPr>
          <p:spPr>
            <a:xfrm>
              <a:off x="5081750" y="5424470"/>
              <a:ext cx="1184132" cy="76944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Phiên bản Hadoop 2.0 chứa YARN đã được phát hành</a:t>
              </a:r>
              <a:endParaRPr sz="1100">
                <a:solidFill>
                  <a:srgbClr val="1F45BC"/>
                </a:solidFill>
                <a:latin typeface="Arial"/>
                <a:ea typeface="Arial"/>
                <a:cs typeface="Arial"/>
                <a:sym typeface="Arial"/>
              </a:endParaRPr>
            </a:p>
          </p:txBody>
        </p:sp>
        <p:sp>
          <p:nvSpPr>
            <p:cNvPr id="1706" name="Google Shape;1706;p57"/>
            <p:cNvSpPr txBox="1"/>
            <p:nvPr/>
          </p:nvSpPr>
          <p:spPr>
            <a:xfrm>
              <a:off x="6465584" y="3069266"/>
              <a:ext cx="1217988" cy="430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Hadoop 3.0 đã được phát hành</a:t>
              </a:r>
              <a:endParaRPr sz="1100">
                <a:solidFill>
                  <a:srgbClr val="1F45BC"/>
                </a:solidFill>
                <a:latin typeface="Arial"/>
                <a:ea typeface="Arial"/>
                <a:cs typeface="Arial"/>
                <a:sym typeface="Arial"/>
              </a:endParaRPr>
            </a:p>
          </p:txBody>
        </p:sp>
        <p:sp>
          <p:nvSpPr>
            <p:cNvPr id="1707" name="Google Shape;1707;p57"/>
            <p:cNvSpPr txBox="1"/>
            <p:nvPr/>
          </p:nvSpPr>
          <p:spPr>
            <a:xfrm>
              <a:off x="7910110" y="5399229"/>
              <a:ext cx="1179485" cy="430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Hadoop 3.3.x đã được phát hành</a:t>
              </a:r>
              <a:endParaRPr sz="1100">
                <a:solidFill>
                  <a:srgbClr val="1F45BC"/>
                </a:solidFill>
                <a:latin typeface="Arial"/>
                <a:ea typeface="Arial"/>
                <a:cs typeface="Arial"/>
                <a:sym typeface="Arial"/>
              </a:endParaRPr>
            </a:p>
          </p:txBody>
        </p:sp>
        <p:grpSp>
          <p:nvGrpSpPr>
            <p:cNvPr id="1708" name="Google Shape;1708;p57"/>
            <p:cNvGrpSpPr/>
            <p:nvPr/>
          </p:nvGrpSpPr>
          <p:grpSpPr>
            <a:xfrm>
              <a:off x="528232" y="3547862"/>
              <a:ext cx="8850209" cy="1804888"/>
              <a:chOff x="528232" y="3547862"/>
              <a:chExt cx="8850209" cy="1804888"/>
            </a:xfrm>
          </p:grpSpPr>
          <p:grpSp>
            <p:nvGrpSpPr>
              <p:cNvPr id="1709" name="Google Shape;1709;p57"/>
              <p:cNvGrpSpPr/>
              <p:nvPr/>
            </p:nvGrpSpPr>
            <p:grpSpPr>
              <a:xfrm>
                <a:off x="528232" y="3595572"/>
                <a:ext cx="1757178" cy="1757178"/>
                <a:chOff x="528232" y="3507359"/>
                <a:chExt cx="1757178" cy="1757178"/>
              </a:xfrm>
            </p:grpSpPr>
            <p:sp>
              <p:nvSpPr>
                <p:cNvPr id="1710" name="Google Shape;1710;p57"/>
                <p:cNvSpPr/>
                <p:nvPr/>
              </p:nvSpPr>
              <p:spPr>
                <a:xfrm rot="8100000">
                  <a:off x="785566" y="3764692"/>
                  <a:ext cx="1242512" cy="1242512"/>
                </a:xfrm>
                <a:prstGeom prst="teardrop">
                  <a:avLst>
                    <a:gd fmla="val 100000" name="adj"/>
                  </a:avLst>
                </a:prstGeom>
                <a:solidFill>
                  <a:srgbClr val="1F45B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1" name="Google Shape;1711;p57"/>
                <p:cNvSpPr/>
                <p:nvPr/>
              </p:nvSpPr>
              <p:spPr>
                <a:xfrm rot="-2700000">
                  <a:off x="785565" y="3764693"/>
                  <a:ext cx="1242512" cy="1242512"/>
                </a:xfrm>
                <a:prstGeom prst="teardrop">
                  <a:avLst>
                    <a:gd fmla="val 100000"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712" name="Google Shape;1712;p57"/>
              <p:cNvSpPr txBox="1"/>
              <p:nvPr/>
            </p:nvSpPr>
            <p:spPr>
              <a:xfrm>
                <a:off x="1049974" y="4181774"/>
                <a:ext cx="737702"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2003-</a:t>
                </a:r>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2004</a:t>
                </a:r>
                <a:endParaRPr sz="1600">
                  <a:solidFill>
                    <a:schemeClr val="lt1"/>
                  </a:solidFill>
                  <a:latin typeface="Arial"/>
                  <a:ea typeface="Arial"/>
                  <a:cs typeface="Arial"/>
                  <a:sym typeface="Arial"/>
                </a:endParaRPr>
              </a:p>
            </p:txBody>
          </p:sp>
          <p:sp>
            <p:nvSpPr>
              <p:cNvPr id="1713" name="Google Shape;1713;p57"/>
              <p:cNvSpPr/>
              <p:nvPr/>
            </p:nvSpPr>
            <p:spPr>
              <a:xfrm rot="8100000">
                <a:off x="2192356" y="3852905"/>
                <a:ext cx="1242512" cy="1242512"/>
              </a:xfrm>
              <a:prstGeom prst="teardrop">
                <a:avLst>
                  <a:gd fmla="val 100000" name="adj"/>
                </a:avLst>
              </a:prstGeom>
              <a:solidFill>
                <a:srgbClr val="335BDD"/>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4" name="Google Shape;1714;p57"/>
              <p:cNvSpPr/>
              <p:nvPr/>
            </p:nvSpPr>
            <p:spPr>
              <a:xfrm rot="-2700000">
                <a:off x="3621028" y="3805195"/>
                <a:ext cx="1242512" cy="1242512"/>
              </a:xfrm>
              <a:prstGeom prst="teardrop">
                <a:avLst>
                  <a:gd fmla="val 100000" name="adj"/>
                </a:avLst>
              </a:prstGeom>
              <a:solidFill>
                <a:srgbClr val="6886E6"/>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5" name="Google Shape;1715;p57"/>
              <p:cNvSpPr/>
              <p:nvPr/>
            </p:nvSpPr>
            <p:spPr>
              <a:xfrm rot="8100000">
                <a:off x="5026230" y="3852905"/>
                <a:ext cx="1242512" cy="1242512"/>
              </a:xfrm>
              <a:prstGeom prst="teardrop">
                <a:avLst>
                  <a:gd fmla="val 100000" name="adj"/>
                </a:avLst>
              </a:prstGeom>
              <a:solidFill>
                <a:srgbClr val="9CB0E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6" name="Google Shape;1716;p57"/>
              <p:cNvSpPr/>
              <p:nvPr/>
            </p:nvSpPr>
            <p:spPr>
              <a:xfrm rot="-2700000">
                <a:off x="6453322" y="3852904"/>
                <a:ext cx="1242512" cy="1242512"/>
              </a:xfrm>
              <a:prstGeom prst="teardrop">
                <a:avLst>
                  <a:gd fmla="val 10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7" name="Google Shape;1717;p57"/>
              <p:cNvSpPr/>
              <p:nvPr/>
            </p:nvSpPr>
            <p:spPr>
              <a:xfrm rot="8100000">
                <a:off x="7878597" y="3852905"/>
                <a:ext cx="1242512" cy="1242512"/>
              </a:xfrm>
              <a:prstGeom prst="teardrop">
                <a:avLst>
                  <a:gd fmla="val 100000" name="adj"/>
                </a:avLst>
              </a:prstGeom>
              <a:solidFill>
                <a:srgbClr val="9CC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8" name="Google Shape;1718;p57"/>
              <p:cNvSpPr txBox="1"/>
              <p:nvPr/>
            </p:nvSpPr>
            <p:spPr>
              <a:xfrm>
                <a:off x="2507982" y="4292783"/>
                <a:ext cx="660758"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2008</a:t>
                </a:r>
                <a:endParaRPr sz="1600">
                  <a:solidFill>
                    <a:schemeClr val="lt1"/>
                  </a:solidFill>
                  <a:latin typeface="Arial"/>
                  <a:ea typeface="Arial"/>
                  <a:cs typeface="Arial"/>
                  <a:sym typeface="Arial"/>
                </a:endParaRPr>
              </a:p>
            </p:txBody>
          </p:sp>
          <p:sp>
            <p:nvSpPr>
              <p:cNvPr id="1719" name="Google Shape;1719;p57"/>
              <p:cNvSpPr txBox="1"/>
              <p:nvPr/>
            </p:nvSpPr>
            <p:spPr>
              <a:xfrm>
                <a:off x="3948828" y="4271070"/>
                <a:ext cx="599844" cy="33855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2011</a:t>
                </a:r>
                <a:endParaRPr sz="1600">
                  <a:solidFill>
                    <a:schemeClr val="lt1"/>
                  </a:solidFill>
                  <a:latin typeface="Arial"/>
                  <a:ea typeface="Arial"/>
                  <a:cs typeface="Arial"/>
                  <a:sym typeface="Arial"/>
                </a:endParaRPr>
              </a:p>
            </p:txBody>
          </p:sp>
          <p:sp>
            <p:nvSpPr>
              <p:cNvPr id="1720" name="Google Shape;1720;p57"/>
              <p:cNvSpPr txBox="1"/>
              <p:nvPr/>
            </p:nvSpPr>
            <p:spPr>
              <a:xfrm>
                <a:off x="5367794" y="4292784"/>
                <a:ext cx="615874"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2012</a:t>
                </a:r>
                <a:endParaRPr sz="1600">
                  <a:solidFill>
                    <a:schemeClr val="lt1"/>
                  </a:solidFill>
                  <a:latin typeface="Arial"/>
                  <a:ea typeface="Arial"/>
                  <a:cs typeface="Arial"/>
                  <a:sym typeface="Arial"/>
                </a:endParaRPr>
              </a:p>
            </p:txBody>
          </p:sp>
          <p:sp>
            <p:nvSpPr>
              <p:cNvPr id="1721" name="Google Shape;1721;p57"/>
              <p:cNvSpPr txBox="1"/>
              <p:nvPr/>
            </p:nvSpPr>
            <p:spPr>
              <a:xfrm>
                <a:off x="6798478" y="4281926"/>
                <a:ext cx="607859"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2017</a:t>
                </a:r>
                <a:endParaRPr sz="1600">
                  <a:solidFill>
                    <a:schemeClr val="lt1"/>
                  </a:solidFill>
                  <a:latin typeface="Arial"/>
                  <a:ea typeface="Arial"/>
                  <a:cs typeface="Arial"/>
                  <a:sym typeface="Arial"/>
                </a:endParaRPr>
              </a:p>
            </p:txBody>
          </p:sp>
          <p:sp>
            <p:nvSpPr>
              <p:cNvPr id="1722" name="Google Shape;1722;p57"/>
              <p:cNvSpPr txBox="1"/>
              <p:nvPr/>
            </p:nvSpPr>
            <p:spPr>
              <a:xfrm>
                <a:off x="8213442" y="4281926"/>
                <a:ext cx="615874"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2021</a:t>
                </a:r>
                <a:endParaRPr sz="1600">
                  <a:solidFill>
                    <a:schemeClr val="lt1"/>
                  </a:solidFill>
                  <a:latin typeface="Arial"/>
                  <a:ea typeface="Arial"/>
                  <a:cs typeface="Arial"/>
                  <a:sym typeface="Arial"/>
                </a:endParaRPr>
              </a:p>
            </p:txBody>
          </p:sp>
        </p:gr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60"/>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Tổng quan về nền tảng Apache Hadoop &amp; Spark</a:t>
            </a:r>
            <a:endParaRPr/>
          </a:p>
        </p:txBody>
      </p:sp>
      <p:sp>
        <p:nvSpPr>
          <p:cNvPr id="1729" name="Google Shape;1729;p6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Các tính năng chính của Hadoop</a:t>
            </a:r>
            <a:endParaRPr/>
          </a:p>
        </p:txBody>
      </p:sp>
      <p:sp>
        <p:nvSpPr>
          <p:cNvPr id="1730" name="Google Shape;1730;p6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p:txBody>
      </p:sp>
      <p:sp>
        <p:nvSpPr>
          <p:cNvPr id="1731" name="Google Shape;1731;p60"/>
          <p:cNvSpPr/>
          <p:nvPr/>
        </p:nvSpPr>
        <p:spPr>
          <a:xfrm>
            <a:off x="6494885" y="4297301"/>
            <a:ext cx="2232000" cy="1877967"/>
          </a:xfrm>
          <a:prstGeom prst="roundRect">
            <a:avLst>
              <a:gd fmla="val 5335" name="adj"/>
            </a:avLst>
          </a:prstGeom>
          <a:solidFill>
            <a:srgbClr val="67C5EB"/>
          </a:solidFill>
          <a:ln>
            <a:noFill/>
          </a:ln>
        </p:spPr>
        <p:txBody>
          <a:bodyPr anchorCtr="0" anchor="b" bIns="72000" lIns="0" spcFirstLastPara="1" rIns="0" wrap="square" tIns="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Khả năng mở rộng</a:t>
            </a:r>
            <a:endParaRPr sz="2000">
              <a:solidFill>
                <a:schemeClr val="lt1"/>
              </a:solidFill>
              <a:latin typeface="Arial"/>
              <a:ea typeface="Arial"/>
              <a:cs typeface="Arial"/>
              <a:sym typeface="Arial"/>
            </a:endParaRPr>
          </a:p>
        </p:txBody>
      </p:sp>
      <p:pic>
        <p:nvPicPr>
          <p:cNvPr id="1732" name="Google Shape;1732;p60"/>
          <p:cNvPicPr preferRelativeResize="0"/>
          <p:nvPr/>
        </p:nvPicPr>
        <p:blipFill rotWithShape="1">
          <a:blip r:embed="rId3">
            <a:alphaModFix/>
          </a:blip>
          <a:srcRect b="0" l="0" r="0" t="0"/>
          <a:stretch/>
        </p:blipFill>
        <p:spPr>
          <a:xfrm>
            <a:off x="7268885" y="4676245"/>
            <a:ext cx="684000" cy="684000"/>
          </a:xfrm>
          <a:prstGeom prst="rect">
            <a:avLst/>
          </a:prstGeom>
          <a:noFill/>
          <a:ln>
            <a:noFill/>
          </a:ln>
        </p:spPr>
      </p:pic>
      <p:sp>
        <p:nvSpPr>
          <p:cNvPr id="1733" name="Google Shape;1733;p60"/>
          <p:cNvSpPr/>
          <p:nvPr/>
        </p:nvSpPr>
        <p:spPr>
          <a:xfrm>
            <a:off x="1179115" y="4297301"/>
            <a:ext cx="2232000" cy="1877967"/>
          </a:xfrm>
          <a:prstGeom prst="roundRect">
            <a:avLst>
              <a:gd fmla="val 5335" name="adj"/>
            </a:avLst>
          </a:prstGeom>
          <a:solidFill>
            <a:srgbClr val="0D75BD"/>
          </a:solidFill>
          <a:ln>
            <a:noFill/>
          </a:ln>
        </p:spPr>
        <p:txBody>
          <a:bodyPr anchorCtr="0" anchor="b" bIns="72000" lIns="0" spcFirstLastPara="1" rIns="0" wrap="square" tIns="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Nhanh</a:t>
            </a:r>
            <a:endParaRPr sz="2000">
              <a:solidFill>
                <a:schemeClr val="lt1"/>
              </a:solidFill>
              <a:latin typeface="Arial"/>
              <a:ea typeface="Arial"/>
              <a:cs typeface="Arial"/>
              <a:sym typeface="Arial"/>
            </a:endParaRPr>
          </a:p>
        </p:txBody>
      </p:sp>
      <p:pic>
        <p:nvPicPr>
          <p:cNvPr id="1734" name="Google Shape;1734;p60"/>
          <p:cNvPicPr preferRelativeResize="0"/>
          <p:nvPr/>
        </p:nvPicPr>
        <p:blipFill rotWithShape="1">
          <a:blip r:embed="rId4">
            <a:alphaModFix/>
          </a:blip>
          <a:srcRect b="0" l="0" r="0" t="0"/>
          <a:stretch/>
        </p:blipFill>
        <p:spPr>
          <a:xfrm>
            <a:off x="1917115" y="4621334"/>
            <a:ext cx="756000" cy="756000"/>
          </a:xfrm>
          <a:prstGeom prst="rect">
            <a:avLst/>
          </a:prstGeom>
          <a:noFill/>
          <a:ln>
            <a:noFill/>
          </a:ln>
        </p:spPr>
      </p:pic>
      <p:sp>
        <p:nvSpPr>
          <p:cNvPr id="1735" name="Google Shape;1735;p60"/>
          <p:cNvSpPr/>
          <p:nvPr/>
        </p:nvSpPr>
        <p:spPr>
          <a:xfrm>
            <a:off x="3837000" y="2247875"/>
            <a:ext cx="2232000" cy="1877967"/>
          </a:xfrm>
          <a:prstGeom prst="roundRect">
            <a:avLst>
              <a:gd fmla="val 5335" name="adj"/>
            </a:avLst>
          </a:prstGeom>
          <a:solidFill>
            <a:srgbClr val="67C5EB"/>
          </a:solidFill>
          <a:ln>
            <a:noFill/>
          </a:ln>
        </p:spPr>
        <p:txBody>
          <a:bodyPr anchorCtr="0" anchor="b" bIns="72000" lIns="0" spcFirstLastPara="1" rIns="0" wrap="square" tIns="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Khả năng chịu lỗi</a:t>
            </a:r>
            <a:endParaRPr sz="2000">
              <a:solidFill>
                <a:schemeClr val="lt1"/>
              </a:solidFill>
              <a:latin typeface="Arial"/>
              <a:ea typeface="Arial"/>
              <a:cs typeface="Arial"/>
              <a:sym typeface="Arial"/>
            </a:endParaRPr>
          </a:p>
        </p:txBody>
      </p:sp>
      <p:pic>
        <p:nvPicPr>
          <p:cNvPr id="1736" name="Google Shape;1736;p60"/>
          <p:cNvPicPr preferRelativeResize="0"/>
          <p:nvPr/>
        </p:nvPicPr>
        <p:blipFill rotWithShape="1">
          <a:blip r:embed="rId5">
            <a:alphaModFix/>
          </a:blip>
          <a:srcRect b="0" l="0" r="0" t="0"/>
          <a:stretch/>
        </p:blipFill>
        <p:spPr>
          <a:xfrm>
            <a:off x="4575000" y="2608059"/>
            <a:ext cx="756000" cy="756000"/>
          </a:xfrm>
          <a:prstGeom prst="rect">
            <a:avLst/>
          </a:prstGeom>
          <a:noFill/>
          <a:ln>
            <a:noFill/>
          </a:ln>
        </p:spPr>
      </p:pic>
      <p:sp>
        <p:nvSpPr>
          <p:cNvPr id="1737" name="Google Shape;1737;p60"/>
          <p:cNvSpPr/>
          <p:nvPr/>
        </p:nvSpPr>
        <p:spPr>
          <a:xfrm>
            <a:off x="1179115" y="2247875"/>
            <a:ext cx="2232000" cy="1877967"/>
          </a:xfrm>
          <a:prstGeom prst="roundRect">
            <a:avLst>
              <a:gd fmla="val 5335" name="adj"/>
            </a:avLst>
          </a:prstGeom>
          <a:solidFill>
            <a:srgbClr val="2D95EC"/>
          </a:solidFill>
          <a:ln>
            <a:noFill/>
          </a:ln>
        </p:spPr>
        <p:txBody>
          <a:bodyPr anchorCtr="0" anchor="b" bIns="72000" lIns="0" spcFirstLastPara="1" rIns="0" wrap="square" tIns="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Tính linh hoạt</a:t>
            </a:r>
            <a:endParaRPr sz="2000">
              <a:solidFill>
                <a:schemeClr val="lt1"/>
              </a:solidFill>
              <a:latin typeface="Arial"/>
              <a:ea typeface="Arial"/>
              <a:cs typeface="Arial"/>
              <a:sym typeface="Arial"/>
            </a:endParaRPr>
          </a:p>
        </p:txBody>
      </p:sp>
      <p:pic>
        <p:nvPicPr>
          <p:cNvPr id="1738" name="Google Shape;1738;p60"/>
          <p:cNvPicPr preferRelativeResize="0"/>
          <p:nvPr/>
        </p:nvPicPr>
        <p:blipFill rotWithShape="1">
          <a:blip r:embed="rId6">
            <a:alphaModFix/>
          </a:blip>
          <a:srcRect b="0" l="0" r="0" t="0"/>
          <a:stretch/>
        </p:blipFill>
        <p:spPr>
          <a:xfrm>
            <a:off x="1917115" y="2608059"/>
            <a:ext cx="756000" cy="756000"/>
          </a:xfrm>
          <a:prstGeom prst="rect">
            <a:avLst/>
          </a:prstGeom>
          <a:noFill/>
          <a:ln>
            <a:noFill/>
          </a:ln>
        </p:spPr>
      </p:pic>
      <p:sp>
        <p:nvSpPr>
          <p:cNvPr id="1739" name="Google Shape;1739;p60"/>
          <p:cNvSpPr/>
          <p:nvPr/>
        </p:nvSpPr>
        <p:spPr>
          <a:xfrm>
            <a:off x="6494885" y="2247875"/>
            <a:ext cx="2232000" cy="1877967"/>
          </a:xfrm>
          <a:prstGeom prst="roundRect">
            <a:avLst>
              <a:gd fmla="val 5335" name="adj"/>
            </a:avLst>
          </a:prstGeom>
          <a:solidFill>
            <a:srgbClr val="0D75BD"/>
          </a:solidFill>
          <a:ln>
            <a:noFill/>
          </a:ln>
        </p:spPr>
        <p:txBody>
          <a:bodyPr anchorCtr="0" anchor="b" bIns="72000" lIns="0" spcFirstLastPara="1" rIns="0" wrap="square" tIns="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Mạnh mẽ</a:t>
            </a:r>
            <a:endParaRPr sz="2000">
              <a:solidFill>
                <a:schemeClr val="lt1"/>
              </a:solidFill>
              <a:latin typeface="Arial"/>
              <a:ea typeface="Arial"/>
              <a:cs typeface="Arial"/>
              <a:sym typeface="Arial"/>
            </a:endParaRPr>
          </a:p>
        </p:txBody>
      </p:sp>
      <p:pic>
        <p:nvPicPr>
          <p:cNvPr id="1740" name="Google Shape;1740;p60"/>
          <p:cNvPicPr preferRelativeResize="0"/>
          <p:nvPr/>
        </p:nvPicPr>
        <p:blipFill rotWithShape="1">
          <a:blip r:embed="rId7">
            <a:alphaModFix/>
          </a:blip>
          <a:srcRect b="0" l="0" r="0" t="0"/>
          <a:stretch/>
        </p:blipFill>
        <p:spPr>
          <a:xfrm>
            <a:off x="7232885" y="2608059"/>
            <a:ext cx="756000" cy="756000"/>
          </a:xfrm>
          <a:prstGeom prst="rect">
            <a:avLst/>
          </a:prstGeom>
          <a:noFill/>
          <a:ln>
            <a:noFill/>
          </a:ln>
        </p:spPr>
      </p:pic>
      <p:sp>
        <p:nvSpPr>
          <p:cNvPr id="1741" name="Google Shape;1741;p60"/>
          <p:cNvSpPr/>
          <p:nvPr/>
        </p:nvSpPr>
        <p:spPr>
          <a:xfrm>
            <a:off x="3837000" y="4297301"/>
            <a:ext cx="2232000" cy="1877967"/>
          </a:xfrm>
          <a:prstGeom prst="roundRect">
            <a:avLst>
              <a:gd fmla="val 5335" name="adj"/>
            </a:avLst>
          </a:prstGeom>
          <a:solidFill>
            <a:srgbClr val="2D95EC"/>
          </a:solidFill>
          <a:ln>
            <a:noFill/>
          </a:ln>
        </p:spPr>
        <p:txBody>
          <a:bodyPr anchorCtr="0" anchor="b" bIns="72000" lIns="0" spcFirstLastPara="1" rIns="0" wrap="square" tIns="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Chi phí hiệu quả</a:t>
            </a:r>
            <a:endParaRPr sz="2000">
              <a:solidFill>
                <a:schemeClr val="lt1"/>
              </a:solidFill>
              <a:latin typeface="Arial"/>
              <a:ea typeface="Arial"/>
              <a:cs typeface="Arial"/>
              <a:sym typeface="Arial"/>
            </a:endParaRPr>
          </a:p>
        </p:txBody>
      </p:sp>
      <p:pic>
        <p:nvPicPr>
          <p:cNvPr id="1742" name="Google Shape;1742;p60"/>
          <p:cNvPicPr preferRelativeResize="0"/>
          <p:nvPr/>
        </p:nvPicPr>
        <p:blipFill rotWithShape="1">
          <a:blip r:embed="rId8">
            <a:alphaModFix/>
          </a:blip>
          <a:srcRect b="0" l="0" r="0" t="0"/>
          <a:stretch/>
        </p:blipFill>
        <p:spPr>
          <a:xfrm>
            <a:off x="4575000" y="4640245"/>
            <a:ext cx="756000" cy="756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58"/>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Tổng quan về nền tảng Apache Hadoop &amp; Spark</a:t>
            </a:r>
            <a:endParaRPr/>
          </a:p>
        </p:txBody>
      </p:sp>
      <p:sp>
        <p:nvSpPr>
          <p:cNvPr id="1749" name="Google Shape;1749;p58"/>
          <p:cNvSpPr txBox="1"/>
          <p:nvPr>
            <p:ph idx="2" type="body"/>
          </p:nvPr>
        </p:nvSpPr>
        <p:spPr>
          <a:xfrm>
            <a:off x="554735" y="1520827"/>
            <a:ext cx="8796600" cy="493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Hadoop là gì?</a:t>
            </a:r>
            <a:endParaRPr/>
          </a:p>
        </p:txBody>
      </p:sp>
      <p:sp>
        <p:nvSpPr>
          <p:cNvPr id="1750" name="Google Shape;1750;p5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p:txBody>
      </p:sp>
      <p:sp>
        <p:nvSpPr>
          <p:cNvPr id="1751" name="Google Shape;1751;p5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Tập hợp phần mềm và phần cứng để xử lý Big Data</a:t>
            </a:r>
            <a:endParaRPr/>
          </a:p>
        </p:txBody>
      </p:sp>
      <p:grpSp>
        <p:nvGrpSpPr>
          <p:cNvPr id="1752" name="Google Shape;1752;p58"/>
          <p:cNvGrpSpPr/>
          <p:nvPr/>
        </p:nvGrpSpPr>
        <p:grpSpPr>
          <a:xfrm>
            <a:off x="1075874" y="2676662"/>
            <a:ext cx="7754251" cy="3172833"/>
            <a:chOff x="1055974" y="2820512"/>
            <a:chExt cx="7754251" cy="3172833"/>
          </a:xfrm>
        </p:grpSpPr>
        <p:sp>
          <p:nvSpPr>
            <p:cNvPr id="1753" name="Google Shape;1753;p58"/>
            <p:cNvSpPr/>
            <p:nvPr/>
          </p:nvSpPr>
          <p:spPr>
            <a:xfrm>
              <a:off x="1055974" y="3055760"/>
              <a:ext cx="7754251" cy="2937585"/>
            </a:xfrm>
            <a:prstGeom prst="roundRect">
              <a:avLst>
                <a:gd fmla="val 5927"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54" name="Google Shape;1754;p58"/>
            <p:cNvSpPr/>
            <p:nvPr/>
          </p:nvSpPr>
          <p:spPr>
            <a:xfrm>
              <a:off x="1243304" y="2820512"/>
              <a:ext cx="1054758" cy="490128"/>
            </a:xfrm>
            <a:prstGeom prst="roundRect">
              <a:avLst>
                <a:gd fmla="val 20016"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43B2"/>
                  </a:solidFill>
                  <a:latin typeface="Arial"/>
                  <a:ea typeface="Arial"/>
                  <a:cs typeface="Arial"/>
                  <a:sym typeface="Arial"/>
                </a:rPr>
                <a:t>Hadoop</a:t>
              </a:r>
              <a:endParaRPr sz="1800">
                <a:solidFill>
                  <a:srgbClr val="0043B2"/>
                </a:solidFill>
                <a:latin typeface="Arial"/>
                <a:ea typeface="Arial"/>
                <a:cs typeface="Arial"/>
                <a:sym typeface="Arial"/>
              </a:endParaRPr>
            </a:p>
          </p:txBody>
        </p:sp>
        <p:sp>
          <p:nvSpPr>
            <p:cNvPr id="1755" name="Google Shape;1755;p58"/>
            <p:cNvSpPr/>
            <p:nvPr/>
          </p:nvSpPr>
          <p:spPr>
            <a:xfrm>
              <a:off x="1328158" y="3712188"/>
              <a:ext cx="3441600" cy="2114937"/>
            </a:xfrm>
            <a:prstGeom prst="roundRect">
              <a:avLst>
                <a:gd fmla="val 6375"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56" name="Google Shape;1756;p58"/>
            <p:cNvSpPr/>
            <p:nvPr/>
          </p:nvSpPr>
          <p:spPr>
            <a:xfrm>
              <a:off x="1510937" y="4103762"/>
              <a:ext cx="3144521" cy="1570549"/>
            </a:xfrm>
            <a:prstGeom prst="rect">
              <a:avLst/>
            </a:prstGeom>
            <a:noFill/>
            <a:ln>
              <a:noFill/>
            </a:ln>
          </p:spPr>
          <p:txBody>
            <a:bodyPr anchorCtr="0" anchor="t" bIns="0" lIns="0" spcFirstLastPara="1" rIns="144000" wrap="square" tIns="72000">
              <a:spAutoFit/>
            </a:bodyPr>
            <a:lstStyle/>
            <a:p>
              <a:pPr indent="0" lvl="0" marL="0" marR="0" rtl="0" algn="l">
                <a:spcBef>
                  <a:spcPts val="0"/>
                </a:spcBef>
                <a:spcAft>
                  <a:spcPts val="0"/>
                </a:spcAft>
                <a:buClr>
                  <a:srgbClr val="193EB0"/>
                </a:buClr>
                <a:buSzPts val="1200"/>
                <a:buFont typeface="Arial"/>
                <a:buChar char="‣"/>
              </a:pPr>
              <a:r>
                <a:rPr lang="en-US" sz="1200">
                  <a:solidFill>
                    <a:srgbClr val="0043B2"/>
                  </a:solidFill>
                  <a:latin typeface="Arial"/>
                  <a:ea typeface="Arial"/>
                  <a:cs typeface="Arial"/>
                  <a:sym typeface="Arial"/>
                </a:rPr>
                <a:t>Một </a:t>
              </a:r>
              <a:r>
                <a:rPr lang="en-US" sz="1200">
                  <a:solidFill>
                    <a:srgbClr val="0043B2"/>
                  </a:solidFill>
                  <a:latin typeface="Arial"/>
                  <a:ea typeface="Arial"/>
                  <a:cs typeface="Arial"/>
                  <a:sym typeface="Arial"/>
                </a:rPr>
                <a:t>tập hợp các trình tiện ích cung cấp các khả năng của hệ thống cốt lõi trên một cụm phân tán</a:t>
              </a:r>
              <a:endParaRPr/>
            </a:p>
            <a:p>
              <a:pPr indent="76200" lvl="0" marL="0" marR="0" rtl="0" algn="l">
                <a:spcBef>
                  <a:spcPts val="800"/>
                </a:spcBef>
                <a:spcAft>
                  <a:spcPts val="0"/>
                </a:spcAft>
                <a:buClr>
                  <a:srgbClr val="193EB0"/>
                </a:buClr>
                <a:buSzPts val="1200"/>
                <a:buFont typeface="Arial"/>
                <a:buNone/>
              </a:pPr>
              <a:r>
                <a:t/>
              </a:r>
              <a:endParaRPr sz="1200">
                <a:solidFill>
                  <a:srgbClr val="0043B2"/>
                </a:solidFill>
                <a:latin typeface="Arial"/>
                <a:ea typeface="Arial"/>
                <a:cs typeface="Arial"/>
                <a:sym typeface="Arial"/>
              </a:endParaRPr>
            </a:p>
            <a:p>
              <a:pPr indent="0" lvl="0" marL="0" marR="0" rtl="0" algn="l">
                <a:spcBef>
                  <a:spcPts val="800"/>
                </a:spcBef>
                <a:spcAft>
                  <a:spcPts val="0"/>
                </a:spcAft>
                <a:buClr>
                  <a:srgbClr val="193EB0"/>
                </a:buClr>
                <a:buSzPts val="1200"/>
                <a:buFont typeface="Arial"/>
                <a:buChar char="‣"/>
              </a:pPr>
              <a:r>
                <a:rPr lang="en-US" sz="1200">
                  <a:solidFill>
                    <a:srgbClr val="0043B2"/>
                  </a:solidFill>
                  <a:latin typeface="Arial"/>
                  <a:ea typeface="Arial"/>
                  <a:cs typeface="Arial"/>
                  <a:sym typeface="Arial"/>
                </a:rPr>
                <a:t>Một bộ sưu tập phần mềm cung cấp hỗ trợ quản trị và phát triển trong vòng đời của một đường dẫn dữ liệu</a:t>
              </a:r>
              <a:endParaRPr sz="1200">
                <a:solidFill>
                  <a:srgbClr val="0043B2"/>
                </a:solidFill>
                <a:latin typeface="Arial"/>
                <a:ea typeface="Arial"/>
                <a:cs typeface="Arial"/>
                <a:sym typeface="Arial"/>
              </a:endParaRPr>
            </a:p>
          </p:txBody>
        </p:sp>
        <p:sp>
          <p:nvSpPr>
            <p:cNvPr id="1757" name="Google Shape;1757;p58"/>
            <p:cNvSpPr/>
            <p:nvPr/>
          </p:nvSpPr>
          <p:spPr>
            <a:xfrm>
              <a:off x="1366327" y="3548199"/>
              <a:ext cx="1169478" cy="327978"/>
            </a:xfrm>
            <a:prstGeom prst="roundRect">
              <a:avLst>
                <a:gd fmla="val 322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Phần mềm</a:t>
              </a:r>
              <a:endParaRPr sz="1400">
                <a:solidFill>
                  <a:srgbClr val="0043B2"/>
                </a:solidFill>
                <a:latin typeface="Arial"/>
                <a:ea typeface="Arial"/>
                <a:cs typeface="Arial"/>
                <a:sym typeface="Arial"/>
              </a:endParaRPr>
            </a:p>
          </p:txBody>
        </p:sp>
        <p:sp>
          <p:nvSpPr>
            <p:cNvPr id="1758" name="Google Shape;1758;p58"/>
            <p:cNvSpPr/>
            <p:nvPr/>
          </p:nvSpPr>
          <p:spPr>
            <a:xfrm>
              <a:off x="5098073" y="3712188"/>
              <a:ext cx="3441600" cy="2114937"/>
            </a:xfrm>
            <a:prstGeom prst="roundRect">
              <a:avLst>
                <a:gd fmla="val 6375"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59" name="Google Shape;1759;p58"/>
            <p:cNvSpPr/>
            <p:nvPr/>
          </p:nvSpPr>
          <p:spPr>
            <a:xfrm>
              <a:off x="5280852" y="4103762"/>
              <a:ext cx="3144600" cy="1201200"/>
            </a:xfrm>
            <a:prstGeom prst="rect">
              <a:avLst/>
            </a:prstGeom>
            <a:noFill/>
            <a:ln>
              <a:noFill/>
            </a:ln>
          </p:spPr>
          <p:txBody>
            <a:bodyPr anchorCtr="0" anchor="t" bIns="0" lIns="0" spcFirstLastPara="1" rIns="144000" wrap="square" tIns="72000">
              <a:spAutoFit/>
            </a:bodyPr>
            <a:lstStyle/>
            <a:p>
              <a:pPr indent="-182563" lvl="0" marL="182563" marR="0" rtl="0" algn="l">
                <a:spcBef>
                  <a:spcPts val="0"/>
                </a:spcBef>
                <a:spcAft>
                  <a:spcPts val="0"/>
                </a:spcAft>
                <a:buClr>
                  <a:srgbClr val="193EB0"/>
                </a:buClr>
                <a:buSzPts val="1200"/>
                <a:buFont typeface="Arial"/>
                <a:buChar char="‣"/>
              </a:pPr>
              <a:r>
                <a:rPr lang="en-US" sz="1200">
                  <a:solidFill>
                    <a:srgbClr val="0043B2"/>
                  </a:solidFill>
                  <a:latin typeface="Arial"/>
                  <a:ea typeface="Arial"/>
                  <a:cs typeface="Arial"/>
                  <a:sym typeface="Arial"/>
                </a:rPr>
                <a:t>Sử dụng phần cứng hàng hóa để tạo các cụm xử lý song song phân tán</a:t>
              </a:r>
              <a:endParaRPr sz="1200">
                <a:solidFill>
                  <a:srgbClr val="0043B2"/>
                </a:solidFill>
                <a:latin typeface="Arial"/>
                <a:ea typeface="Arial"/>
                <a:cs typeface="Arial"/>
                <a:sym typeface="Arial"/>
              </a:endParaRPr>
            </a:p>
            <a:p>
              <a:pPr indent="-106363" lvl="0" marL="182563" marR="0" rtl="0" algn="l">
                <a:spcBef>
                  <a:spcPts val="800"/>
                </a:spcBef>
                <a:spcAft>
                  <a:spcPts val="0"/>
                </a:spcAft>
                <a:buClr>
                  <a:srgbClr val="193EB0"/>
                </a:buClr>
                <a:buSzPts val="1200"/>
                <a:buFont typeface="Arial"/>
                <a:buNone/>
              </a:pPr>
              <a:r>
                <a:t/>
              </a:r>
              <a:endParaRPr sz="1200">
                <a:solidFill>
                  <a:srgbClr val="0043B2"/>
                </a:solidFill>
                <a:latin typeface="Arial"/>
                <a:ea typeface="Arial"/>
                <a:cs typeface="Arial"/>
                <a:sym typeface="Arial"/>
              </a:endParaRPr>
            </a:p>
            <a:p>
              <a:pPr indent="-182563" lvl="0" marL="182563" marR="0" rtl="0" algn="l">
                <a:spcBef>
                  <a:spcPts val="800"/>
                </a:spcBef>
                <a:spcAft>
                  <a:spcPts val="0"/>
                </a:spcAft>
                <a:buClr>
                  <a:srgbClr val="193EB0"/>
                </a:buClr>
                <a:buSzPts val="1200"/>
                <a:buFont typeface="Arial"/>
                <a:buChar char="‣"/>
              </a:pPr>
              <a:r>
                <a:rPr lang="en-US" sz="1200">
                  <a:solidFill>
                    <a:srgbClr val="0043B2"/>
                  </a:solidFill>
                  <a:latin typeface="Arial"/>
                  <a:ea typeface="Arial"/>
                  <a:cs typeface="Arial"/>
                  <a:sym typeface="Arial"/>
                </a:rPr>
                <a:t>Hệ thống chịu lỗi có tính đến các lỗi phần cứng không thể tránh khỏi</a:t>
              </a:r>
              <a:endParaRPr sz="1200">
                <a:solidFill>
                  <a:srgbClr val="0043B2"/>
                </a:solidFill>
                <a:latin typeface="Arial"/>
                <a:ea typeface="Arial"/>
                <a:cs typeface="Arial"/>
                <a:sym typeface="Arial"/>
              </a:endParaRPr>
            </a:p>
          </p:txBody>
        </p:sp>
        <p:sp>
          <p:nvSpPr>
            <p:cNvPr id="1760" name="Google Shape;1760;p58"/>
            <p:cNvSpPr/>
            <p:nvPr/>
          </p:nvSpPr>
          <p:spPr>
            <a:xfrm>
              <a:off x="5193198" y="3544711"/>
              <a:ext cx="1094713" cy="331466"/>
            </a:xfrm>
            <a:prstGeom prst="roundRect">
              <a:avLst>
                <a:gd fmla="val 322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Phần cứng </a:t>
              </a:r>
              <a:endParaRPr sz="1400">
                <a:solidFill>
                  <a:srgbClr val="0043B2"/>
                </a:solidFill>
                <a:latin typeface="Arial"/>
                <a:ea typeface="Arial"/>
                <a:cs typeface="Arial"/>
                <a:sym typeface="Arial"/>
              </a:endParaRPr>
            </a:p>
          </p:txBody>
        </p:sp>
      </p:grpSp>
      <p:sp>
        <p:nvSpPr>
          <p:cNvPr id="1761" name="Google Shape;1761;p58"/>
          <p:cNvSpPr txBox="1"/>
          <p:nvPr/>
        </p:nvSpPr>
        <p:spPr>
          <a:xfrm>
            <a:off x="3025025" y="4265100"/>
            <a:ext cx="691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6"/>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1.1. Ứng dụng và xử lý Big Data</a:t>
            </a:r>
            <a:endParaRPr/>
          </a:p>
        </p:txBody>
      </p:sp>
      <p:sp>
        <p:nvSpPr>
          <p:cNvPr id="114" name="Google Shape;114;p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Mục tiêu của xử lý và phân tích Big Data</a:t>
            </a:r>
            <a:endParaRPr/>
          </a:p>
        </p:txBody>
      </p:sp>
      <p:sp>
        <p:nvSpPr>
          <p:cNvPr id="115" name="Google Shape;115;p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116" name="Google Shape;116;p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So sánh Predictive Analytics (Phân tích dự đoán) và Prescriptive Analytics (Phân tích theo quy định)</a:t>
            </a:r>
            <a:endParaRPr/>
          </a:p>
        </p:txBody>
      </p:sp>
      <p:grpSp>
        <p:nvGrpSpPr>
          <p:cNvPr id="117" name="Google Shape;117;p6"/>
          <p:cNvGrpSpPr/>
          <p:nvPr/>
        </p:nvGrpSpPr>
        <p:grpSpPr>
          <a:xfrm>
            <a:off x="1447769" y="3239222"/>
            <a:ext cx="6996969" cy="2075778"/>
            <a:chOff x="1370171" y="3547782"/>
            <a:chExt cx="6996969" cy="2075778"/>
          </a:xfrm>
        </p:grpSpPr>
        <p:grpSp>
          <p:nvGrpSpPr>
            <p:cNvPr id="118" name="Google Shape;118;p6"/>
            <p:cNvGrpSpPr/>
            <p:nvPr/>
          </p:nvGrpSpPr>
          <p:grpSpPr>
            <a:xfrm>
              <a:off x="1370171" y="3547782"/>
              <a:ext cx="3498712" cy="2075778"/>
              <a:chOff x="1370171" y="3547782"/>
              <a:chExt cx="3498712" cy="2075778"/>
            </a:xfrm>
          </p:grpSpPr>
          <p:sp>
            <p:nvSpPr>
              <p:cNvPr id="119" name="Google Shape;119;p6"/>
              <p:cNvSpPr/>
              <p:nvPr/>
            </p:nvSpPr>
            <p:spPr>
              <a:xfrm>
                <a:off x="1372473" y="3547782"/>
                <a:ext cx="3495955" cy="300317"/>
              </a:xfrm>
              <a:prstGeom prst="roundRect">
                <a:avLst>
                  <a:gd fmla="val 15065" name="adj"/>
                </a:avLst>
              </a:prstGeom>
              <a:solidFill>
                <a:srgbClr val="CDE6FB"/>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Phân tích dự đoán</a:t>
                </a:r>
                <a:endParaRPr sz="1400">
                  <a:solidFill>
                    <a:srgbClr val="0043B2"/>
                  </a:solidFill>
                  <a:latin typeface="Arial"/>
                  <a:ea typeface="Arial"/>
                  <a:cs typeface="Arial"/>
                  <a:sym typeface="Arial"/>
                </a:endParaRPr>
              </a:p>
            </p:txBody>
          </p:sp>
          <p:sp>
            <p:nvSpPr>
              <p:cNvPr id="120" name="Google Shape;120;p6"/>
              <p:cNvSpPr/>
              <p:nvPr/>
            </p:nvSpPr>
            <p:spPr>
              <a:xfrm>
                <a:off x="1370171" y="3848099"/>
                <a:ext cx="3498712" cy="1775461"/>
              </a:xfrm>
              <a:prstGeom prst="roundRect">
                <a:avLst>
                  <a:gd fmla="val 1903"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rgbClr val="0043B2"/>
                  </a:buClr>
                  <a:buSzPts val="1400"/>
                  <a:buFont typeface="Noto Sans Symbols"/>
                  <a:buChar char="✔"/>
                </a:pPr>
                <a:r>
                  <a:rPr lang="en-US" sz="1400">
                    <a:solidFill>
                      <a:srgbClr val="0043B2"/>
                    </a:solidFill>
                    <a:latin typeface="Arial"/>
                    <a:ea typeface="Arial"/>
                    <a:cs typeface="Arial"/>
                    <a:sym typeface="Arial"/>
                  </a:rPr>
                  <a:t>Học hỏi từ quá khứ</a:t>
                </a:r>
                <a:endParaRPr/>
              </a:p>
              <a:p>
                <a:pPr indent="-196850" lvl="0" marL="285750" marR="0" rtl="0" algn="l">
                  <a:spcBef>
                    <a:spcPts val="0"/>
                  </a:spcBef>
                  <a:spcAft>
                    <a:spcPts val="0"/>
                  </a:spcAft>
                  <a:buClr>
                    <a:schemeClr val="dk1"/>
                  </a:buClr>
                  <a:buSzPts val="1400"/>
                  <a:buFont typeface="Noto Sans Symbols"/>
                  <a:buNone/>
                </a:pPr>
                <a:r>
                  <a:t/>
                </a:r>
                <a:endParaRPr sz="1400">
                  <a:solidFill>
                    <a:srgbClr val="0043B2"/>
                  </a:solidFill>
                  <a:latin typeface="Arial"/>
                  <a:ea typeface="Arial"/>
                  <a:cs typeface="Arial"/>
                  <a:sym typeface="Arial"/>
                </a:endParaRPr>
              </a:p>
              <a:p>
                <a:pPr indent="-285750" lvl="0" marL="285750" marR="0" rtl="0" algn="l">
                  <a:spcBef>
                    <a:spcPts val="0"/>
                  </a:spcBef>
                  <a:spcAft>
                    <a:spcPts val="0"/>
                  </a:spcAft>
                  <a:buClr>
                    <a:srgbClr val="0043B2"/>
                  </a:buClr>
                  <a:buSzPts val="1400"/>
                  <a:buFont typeface="Noto Sans Symbols"/>
                  <a:buChar char="✔"/>
                </a:pPr>
                <a:r>
                  <a:rPr lang="en-US" sz="1400">
                    <a:solidFill>
                      <a:srgbClr val="0043B2"/>
                    </a:solidFill>
                    <a:latin typeface="Arial"/>
                    <a:ea typeface="Arial"/>
                    <a:cs typeface="Arial"/>
                    <a:sym typeface="Arial"/>
                  </a:rPr>
                  <a:t>Xem xét dữ liệu trong quá khứ và thiết kế các mô hình thống kê hoặc mô hình máy học để dự đoán tương lai</a:t>
                </a:r>
                <a:endParaRPr sz="1400">
                  <a:solidFill>
                    <a:srgbClr val="0043B2"/>
                  </a:solidFill>
                  <a:latin typeface="Arial"/>
                  <a:ea typeface="Arial"/>
                  <a:cs typeface="Arial"/>
                  <a:sym typeface="Arial"/>
                </a:endParaRPr>
              </a:p>
            </p:txBody>
          </p:sp>
        </p:grpSp>
        <p:grpSp>
          <p:nvGrpSpPr>
            <p:cNvPr id="121" name="Google Shape;121;p6"/>
            <p:cNvGrpSpPr/>
            <p:nvPr/>
          </p:nvGrpSpPr>
          <p:grpSpPr>
            <a:xfrm>
              <a:off x="4868428" y="3547782"/>
              <a:ext cx="3498712" cy="2075778"/>
              <a:chOff x="1370171" y="3547782"/>
              <a:chExt cx="3498712" cy="2075778"/>
            </a:xfrm>
          </p:grpSpPr>
          <p:sp>
            <p:nvSpPr>
              <p:cNvPr id="122" name="Google Shape;122;p6"/>
              <p:cNvSpPr/>
              <p:nvPr/>
            </p:nvSpPr>
            <p:spPr>
              <a:xfrm>
                <a:off x="1372473" y="3547782"/>
                <a:ext cx="3495955" cy="300317"/>
              </a:xfrm>
              <a:prstGeom prst="roundRect">
                <a:avLst>
                  <a:gd fmla="val 15065" name="adj"/>
                </a:avLst>
              </a:prstGeom>
              <a:solidFill>
                <a:srgbClr val="CDE6FB"/>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Phân tích theo quy định</a:t>
                </a:r>
                <a:endParaRPr sz="1400">
                  <a:solidFill>
                    <a:srgbClr val="0043B2"/>
                  </a:solidFill>
                  <a:latin typeface="Arial"/>
                  <a:ea typeface="Arial"/>
                  <a:cs typeface="Arial"/>
                  <a:sym typeface="Arial"/>
                </a:endParaRPr>
              </a:p>
            </p:txBody>
          </p:sp>
          <p:sp>
            <p:nvSpPr>
              <p:cNvPr id="123" name="Google Shape;123;p6"/>
              <p:cNvSpPr/>
              <p:nvPr/>
            </p:nvSpPr>
            <p:spPr>
              <a:xfrm>
                <a:off x="1370171" y="3848099"/>
                <a:ext cx="3498712" cy="1775461"/>
              </a:xfrm>
              <a:prstGeom prst="roundRect">
                <a:avLst>
                  <a:gd fmla="val 1903"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rgbClr val="0043B2"/>
                  </a:buClr>
                  <a:buSzPts val="1400"/>
                  <a:buFont typeface="Noto Sans Symbols"/>
                  <a:buChar char="✔"/>
                </a:pPr>
                <a:r>
                  <a:rPr lang="en-US" sz="1400">
                    <a:solidFill>
                      <a:srgbClr val="0043B2"/>
                    </a:solidFill>
                    <a:latin typeface="Arial"/>
                    <a:ea typeface="Arial"/>
                    <a:cs typeface="Arial"/>
                    <a:sym typeface="Arial"/>
                  </a:rPr>
                  <a:t>Thực hiện các hành động dựa trên quá khứ</a:t>
                </a:r>
                <a:endParaRPr/>
              </a:p>
              <a:p>
                <a:pPr indent="-196850" lvl="0" marL="285750" marR="0" rtl="0" algn="l">
                  <a:spcBef>
                    <a:spcPts val="0"/>
                  </a:spcBef>
                  <a:spcAft>
                    <a:spcPts val="0"/>
                  </a:spcAft>
                  <a:buClr>
                    <a:schemeClr val="dk1"/>
                  </a:buClr>
                  <a:buSzPts val="1400"/>
                  <a:buFont typeface="Noto Sans Symbols"/>
                  <a:buNone/>
                </a:pPr>
                <a:r>
                  <a:t/>
                </a:r>
                <a:endParaRPr sz="1400">
                  <a:solidFill>
                    <a:srgbClr val="0043B2"/>
                  </a:solidFill>
                  <a:latin typeface="Arial"/>
                  <a:ea typeface="Arial"/>
                  <a:cs typeface="Arial"/>
                  <a:sym typeface="Arial"/>
                </a:endParaRPr>
              </a:p>
              <a:p>
                <a:pPr indent="-285750" lvl="0" marL="285750" marR="0" rtl="0" algn="l">
                  <a:spcBef>
                    <a:spcPts val="0"/>
                  </a:spcBef>
                  <a:spcAft>
                    <a:spcPts val="0"/>
                  </a:spcAft>
                  <a:buClr>
                    <a:srgbClr val="0043B2"/>
                  </a:buClr>
                  <a:buSzPts val="1400"/>
                  <a:buFont typeface="Noto Sans Symbols"/>
                  <a:buChar char="✔"/>
                </a:pPr>
                <a:r>
                  <a:rPr lang="en-US" sz="1400">
                    <a:solidFill>
                      <a:srgbClr val="0043B2"/>
                    </a:solidFill>
                    <a:latin typeface="Arial"/>
                    <a:ea typeface="Arial"/>
                    <a:cs typeface="Arial"/>
                    <a:sym typeface="Arial"/>
                  </a:rPr>
                  <a:t>Đưa những dự đoán về tương lai và biến </a:t>
                </a:r>
                <a:r>
                  <a:rPr lang="en-US">
                    <a:solidFill>
                      <a:srgbClr val="0043B2"/>
                    </a:solidFill>
                  </a:rPr>
                  <a:t>chứng</a:t>
                </a:r>
                <a:r>
                  <a:rPr lang="en-US" sz="1400">
                    <a:solidFill>
                      <a:srgbClr val="0043B2"/>
                    </a:solidFill>
                    <a:latin typeface="Arial"/>
                    <a:ea typeface="Arial"/>
                    <a:cs typeface="Arial"/>
                    <a:sym typeface="Arial"/>
                  </a:rPr>
                  <a:t> thành hành động hoặc chính sách</a:t>
                </a:r>
                <a:endParaRPr sz="1400">
                  <a:solidFill>
                    <a:srgbClr val="0043B2"/>
                  </a:solidFill>
                  <a:latin typeface="Arial"/>
                  <a:ea typeface="Arial"/>
                  <a:cs typeface="Arial"/>
                  <a:sym typeface="Arial"/>
                </a:endParaRPr>
              </a:p>
            </p:txBody>
          </p:sp>
        </p:gr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61"/>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Tổng quan về nền tảng Apache Hadoop &amp; Spark</a:t>
            </a:r>
            <a:endParaRPr/>
          </a:p>
        </p:txBody>
      </p:sp>
      <p:sp>
        <p:nvSpPr>
          <p:cNvPr id="1768" name="Google Shape;1768;p6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Cụm Hadoop</a:t>
            </a:r>
            <a:endParaRPr/>
          </a:p>
        </p:txBody>
      </p:sp>
      <p:sp>
        <p:nvSpPr>
          <p:cNvPr id="1769" name="Google Shape;1769;p6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p:txBody>
      </p:sp>
      <p:sp>
        <p:nvSpPr>
          <p:cNvPr id="1770" name="Google Shape;1770;p6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Một tập hợp phần mềm và phần cứng để xử lý Big Data</a:t>
            </a:r>
            <a:endParaRPr/>
          </a:p>
        </p:txBody>
      </p:sp>
      <p:grpSp>
        <p:nvGrpSpPr>
          <p:cNvPr id="1771" name="Google Shape;1771;p61"/>
          <p:cNvGrpSpPr/>
          <p:nvPr/>
        </p:nvGrpSpPr>
        <p:grpSpPr>
          <a:xfrm>
            <a:off x="1746598" y="2618112"/>
            <a:ext cx="6652151" cy="3654327"/>
            <a:chOff x="1848198" y="2618112"/>
            <a:chExt cx="6652151" cy="3654327"/>
          </a:xfrm>
        </p:grpSpPr>
        <p:grpSp>
          <p:nvGrpSpPr>
            <p:cNvPr id="1772" name="Google Shape;1772;p61"/>
            <p:cNvGrpSpPr/>
            <p:nvPr/>
          </p:nvGrpSpPr>
          <p:grpSpPr>
            <a:xfrm>
              <a:off x="2608935" y="2618112"/>
              <a:ext cx="5282100" cy="3134700"/>
              <a:chOff x="3889112" y="2586098"/>
              <a:chExt cx="5282100" cy="3134700"/>
            </a:xfrm>
          </p:grpSpPr>
          <p:sp>
            <p:nvSpPr>
              <p:cNvPr id="1773" name="Google Shape;1773;p61"/>
              <p:cNvSpPr/>
              <p:nvPr/>
            </p:nvSpPr>
            <p:spPr>
              <a:xfrm>
                <a:off x="3889112" y="2586098"/>
                <a:ext cx="5282100" cy="3134700"/>
              </a:xfrm>
              <a:prstGeom prst="roundRect">
                <a:avLst>
                  <a:gd fmla="val 5927" name="adj"/>
                </a:avLst>
              </a:prstGeom>
              <a:solidFill>
                <a:srgbClr val="FCCDCC"/>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74" name="Google Shape;1774;p61"/>
              <p:cNvSpPr/>
              <p:nvPr/>
            </p:nvSpPr>
            <p:spPr>
              <a:xfrm>
                <a:off x="6726516" y="2796356"/>
                <a:ext cx="2142297" cy="213316"/>
              </a:xfrm>
              <a:prstGeom prst="roundRect">
                <a:avLst>
                  <a:gd fmla="val 20016" name="adj"/>
                </a:avLst>
              </a:prstGeom>
              <a:solidFill>
                <a:schemeClr val="lt1"/>
              </a:solidFill>
              <a:ln cap="flat" cmpd="sng" w="12700">
                <a:solidFill>
                  <a:srgbClr val="FDE0D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Bộ chuyển mạch đường trục</a:t>
                </a:r>
                <a:endParaRPr sz="1200">
                  <a:solidFill>
                    <a:srgbClr val="FF0000"/>
                  </a:solidFill>
                  <a:latin typeface="Arial"/>
                  <a:ea typeface="Arial"/>
                  <a:cs typeface="Arial"/>
                  <a:sym typeface="Arial"/>
                </a:endParaRPr>
              </a:p>
            </p:txBody>
          </p:sp>
          <p:sp>
            <p:nvSpPr>
              <p:cNvPr id="1775" name="Google Shape;1775;p61"/>
              <p:cNvSpPr/>
              <p:nvPr/>
            </p:nvSpPr>
            <p:spPr>
              <a:xfrm>
                <a:off x="3901287" y="2601566"/>
                <a:ext cx="902882" cy="450968"/>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FF0000"/>
                    </a:solidFill>
                    <a:latin typeface="Arial"/>
                    <a:ea typeface="Arial"/>
                    <a:cs typeface="Arial"/>
                    <a:sym typeface="Arial"/>
                  </a:rPr>
                  <a:t>Cụm 2</a:t>
                </a:r>
                <a:endParaRPr/>
              </a:p>
            </p:txBody>
          </p:sp>
          <p:grpSp>
            <p:nvGrpSpPr>
              <p:cNvPr id="1776" name="Google Shape;1776;p61"/>
              <p:cNvGrpSpPr/>
              <p:nvPr/>
            </p:nvGrpSpPr>
            <p:grpSpPr>
              <a:xfrm>
                <a:off x="4619252" y="3226114"/>
                <a:ext cx="3594549" cy="1685601"/>
                <a:chOff x="1871002" y="4323658"/>
                <a:chExt cx="3594549" cy="1685601"/>
              </a:xfrm>
            </p:grpSpPr>
            <p:sp>
              <p:nvSpPr>
                <p:cNvPr id="1777" name="Google Shape;1777;p61"/>
                <p:cNvSpPr/>
                <p:nvPr/>
              </p:nvSpPr>
              <p:spPr>
                <a:xfrm>
                  <a:off x="1871002" y="4323658"/>
                  <a:ext cx="758757" cy="186617"/>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FF0000"/>
                      </a:solidFill>
                      <a:latin typeface="Arial"/>
                      <a:ea typeface="Arial"/>
                      <a:cs typeface="Arial"/>
                      <a:sym typeface="Arial"/>
                    </a:rPr>
                    <a:t>Rack</a:t>
                  </a:r>
                  <a:endParaRPr/>
                </a:p>
              </p:txBody>
            </p:sp>
            <p:sp>
              <p:nvSpPr>
                <p:cNvPr id="1778" name="Google Shape;1778;p61"/>
                <p:cNvSpPr/>
                <p:nvPr/>
              </p:nvSpPr>
              <p:spPr>
                <a:xfrm>
                  <a:off x="3157968" y="4355179"/>
                  <a:ext cx="1780607" cy="244024"/>
                </a:xfrm>
                <a:prstGeom prst="roundRect">
                  <a:avLst>
                    <a:gd fmla="val 20016" name="adj"/>
                  </a:avLst>
                </a:prstGeom>
                <a:solidFill>
                  <a:schemeClr val="lt1"/>
                </a:solidFill>
                <a:ln cap="flat" cmpd="sng" w="12700">
                  <a:solidFill>
                    <a:srgbClr val="FCCD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FF0000"/>
                      </a:solidFill>
                      <a:latin typeface="Arial"/>
                      <a:ea typeface="Arial"/>
                      <a:cs typeface="Arial"/>
                      <a:sym typeface="Arial"/>
                    </a:rPr>
                    <a:t>Top of Rack Switch</a:t>
                  </a:r>
                  <a:endParaRPr/>
                </a:p>
              </p:txBody>
            </p:sp>
            <p:grpSp>
              <p:nvGrpSpPr>
                <p:cNvPr id="1779" name="Google Shape;1779;p61"/>
                <p:cNvGrpSpPr/>
                <p:nvPr/>
              </p:nvGrpSpPr>
              <p:grpSpPr>
                <a:xfrm>
                  <a:off x="1919960" y="4685342"/>
                  <a:ext cx="3545591" cy="1323917"/>
                  <a:chOff x="1910273" y="4761542"/>
                  <a:chExt cx="3545591" cy="1323917"/>
                </a:xfrm>
              </p:grpSpPr>
              <p:grpSp>
                <p:nvGrpSpPr>
                  <p:cNvPr id="1780" name="Google Shape;1780;p61"/>
                  <p:cNvGrpSpPr/>
                  <p:nvPr/>
                </p:nvGrpSpPr>
                <p:grpSpPr>
                  <a:xfrm>
                    <a:off x="1910273" y="4761542"/>
                    <a:ext cx="1360369" cy="1323917"/>
                    <a:chOff x="1066710" y="3731090"/>
                    <a:chExt cx="1569944" cy="1691980"/>
                  </a:xfrm>
                </p:grpSpPr>
                <p:sp>
                  <p:nvSpPr>
                    <p:cNvPr id="1781" name="Google Shape;1781;p61"/>
                    <p:cNvSpPr/>
                    <p:nvPr/>
                  </p:nvSpPr>
                  <p:spPr>
                    <a:xfrm>
                      <a:off x="1066710" y="3731090"/>
                      <a:ext cx="1569944" cy="1691980"/>
                    </a:xfrm>
                    <a:prstGeom prst="roundRect">
                      <a:avLst>
                        <a:gd fmla="val 5927" name="adj"/>
                      </a:avLst>
                    </a:prstGeom>
                    <a:solidFill>
                      <a:schemeClr val="lt1"/>
                    </a:solidFill>
                    <a:ln cap="flat" cmpd="sng" w="12700">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43B2"/>
                        </a:solidFill>
                        <a:latin typeface="Arial"/>
                        <a:ea typeface="Arial"/>
                        <a:cs typeface="Arial"/>
                        <a:sym typeface="Arial"/>
                      </a:endParaRPr>
                    </a:p>
                  </p:txBody>
                </p:sp>
                <p:sp>
                  <p:nvSpPr>
                    <p:cNvPr id="1782" name="Google Shape;1782;p61"/>
                    <p:cNvSpPr/>
                    <p:nvPr/>
                  </p:nvSpPr>
                  <p:spPr>
                    <a:xfrm>
                      <a:off x="1095970" y="3799642"/>
                      <a:ext cx="720112" cy="238499"/>
                    </a:xfrm>
                    <a:prstGeom prst="roundRect">
                      <a:avLst>
                        <a:gd fmla="val 1906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FF0000"/>
                          </a:solidFill>
                          <a:latin typeface="Arial"/>
                          <a:ea typeface="Arial"/>
                          <a:cs typeface="Arial"/>
                          <a:sym typeface="Arial"/>
                        </a:rPr>
                        <a:t>Machine</a:t>
                      </a:r>
                      <a:endParaRPr sz="800">
                        <a:solidFill>
                          <a:srgbClr val="FF0000"/>
                        </a:solidFill>
                        <a:latin typeface="Arial"/>
                        <a:ea typeface="Arial"/>
                        <a:cs typeface="Arial"/>
                        <a:sym typeface="Arial"/>
                      </a:endParaRPr>
                    </a:p>
                  </p:txBody>
                </p:sp>
              </p:grpSp>
              <p:grpSp>
                <p:nvGrpSpPr>
                  <p:cNvPr id="1783" name="Google Shape;1783;p61"/>
                  <p:cNvGrpSpPr/>
                  <p:nvPr/>
                </p:nvGrpSpPr>
                <p:grpSpPr>
                  <a:xfrm>
                    <a:off x="3356813" y="4761542"/>
                    <a:ext cx="1360369" cy="1323917"/>
                    <a:chOff x="1066710" y="3731090"/>
                    <a:chExt cx="1569944" cy="1691980"/>
                  </a:xfrm>
                </p:grpSpPr>
                <p:sp>
                  <p:nvSpPr>
                    <p:cNvPr id="1784" name="Google Shape;1784;p61"/>
                    <p:cNvSpPr/>
                    <p:nvPr/>
                  </p:nvSpPr>
                  <p:spPr>
                    <a:xfrm>
                      <a:off x="1066710" y="3731090"/>
                      <a:ext cx="1569944" cy="1691980"/>
                    </a:xfrm>
                    <a:prstGeom prst="roundRect">
                      <a:avLst>
                        <a:gd fmla="val 5927" name="adj"/>
                      </a:avLst>
                    </a:prstGeom>
                    <a:solidFill>
                      <a:schemeClr val="lt1"/>
                    </a:solidFill>
                    <a:ln cap="flat" cmpd="sng" w="12700">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43B2"/>
                        </a:solidFill>
                        <a:latin typeface="Arial"/>
                        <a:ea typeface="Arial"/>
                        <a:cs typeface="Arial"/>
                        <a:sym typeface="Arial"/>
                      </a:endParaRPr>
                    </a:p>
                  </p:txBody>
                </p:sp>
                <p:sp>
                  <p:nvSpPr>
                    <p:cNvPr id="1785" name="Google Shape;1785;p61"/>
                    <p:cNvSpPr/>
                    <p:nvPr/>
                  </p:nvSpPr>
                  <p:spPr>
                    <a:xfrm>
                      <a:off x="1095970" y="3799642"/>
                      <a:ext cx="720112" cy="238499"/>
                    </a:xfrm>
                    <a:prstGeom prst="roundRect">
                      <a:avLst>
                        <a:gd fmla="val 1906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FF0000"/>
                          </a:solidFill>
                          <a:latin typeface="Arial"/>
                          <a:ea typeface="Arial"/>
                          <a:cs typeface="Arial"/>
                          <a:sym typeface="Arial"/>
                        </a:rPr>
                        <a:t>Machine</a:t>
                      </a:r>
                      <a:endParaRPr sz="800">
                        <a:solidFill>
                          <a:srgbClr val="FF0000"/>
                        </a:solidFill>
                        <a:latin typeface="Arial"/>
                        <a:ea typeface="Arial"/>
                        <a:cs typeface="Arial"/>
                        <a:sym typeface="Arial"/>
                      </a:endParaRPr>
                    </a:p>
                  </p:txBody>
                </p:sp>
              </p:grpSp>
              <p:sp>
                <p:nvSpPr>
                  <p:cNvPr id="1786" name="Google Shape;1786;p61"/>
                  <p:cNvSpPr/>
                  <p:nvPr/>
                </p:nvSpPr>
                <p:spPr>
                  <a:xfrm>
                    <a:off x="4831881" y="4815182"/>
                    <a:ext cx="623983" cy="186617"/>
                  </a:xfrm>
                  <a:prstGeom prst="roundRect">
                    <a:avLst>
                      <a:gd fmla="val 1906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FF0000"/>
                        </a:solidFill>
                        <a:latin typeface="Arial"/>
                        <a:ea typeface="Arial"/>
                        <a:cs typeface="Arial"/>
                        <a:sym typeface="Arial"/>
                      </a:rPr>
                      <a:t>Machine</a:t>
                    </a:r>
                    <a:endParaRPr sz="800">
                      <a:solidFill>
                        <a:srgbClr val="FF0000"/>
                      </a:solidFill>
                      <a:latin typeface="Arial"/>
                      <a:ea typeface="Arial"/>
                      <a:cs typeface="Arial"/>
                      <a:sym typeface="Arial"/>
                    </a:endParaRPr>
                  </a:p>
                </p:txBody>
              </p:sp>
            </p:grpSp>
          </p:grpSp>
          <p:grpSp>
            <p:nvGrpSpPr>
              <p:cNvPr id="1787" name="Google Shape;1787;p61"/>
              <p:cNvGrpSpPr/>
              <p:nvPr/>
            </p:nvGrpSpPr>
            <p:grpSpPr>
              <a:xfrm>
                <a:off x="4378388" y="3229972"/>
                <a:ext cx="4497794" cy="1950748"/>
                <a:chOff x="1871002" y="4058511"/>
                <a:chExt cx="4497794" cy="1950748"/>
              </a:xfrm>
            </p:grpSpPr>
            <p:sp>
              <p:nvSpPr>
                <p:cNvPr id="1788" name="Google Shape;1788;p61"/>
                <p:cNvSpPr/>
                <p:nvPr/>
              </p:nvSpPr>
              <p:spPr>
                <a:xfrm>
                  <a:off x="1922818" y="4058511"/>
                  <a:ext cx="4445978" cy="1894234"/>
                </a:xfrm>
                <a:prstGeom prst="roundRect">
                  <a:avLst>
                    <a:gd fmla="val 5927" name="adj"/>
                  </a:avLst>
                </a:prstGeom>
                <a:solidFill>
                  <a:srgbClr val="FDE0DF"/>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89" name="Google Shape;1789;p61"/>
                <p:cNvSpPr/>
                <p:nvPr/>
              </p:nvSpPr>
              <p:spPr>
                <a:xfrm>
                  <a:off x="1871002" y="4323658"/>
                  <a:ext cx="758757" cy="186617"/>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FF0000"/>
                      </a:solidFill>
                      <a:latin typeface="Arial"/>
                      <a:ea typeface="Arial"/>
                      <a:cs typeface="Arial"/>
                      <a:sym typeface="Arial"/>
                    </a:rPr>
                    <a:t>Rack</a:t>
                  </a:r>
                  <a:endParaRPr/>
                </a:p>
              </p:txBody>
            </p:sp>
            <p:sp>
              <p:nvSpPr>
                <p:cNvPr id="1790" name="Google Shape;1790;p61"/>
                <p:cNvSpPr/>
                <p:nvPr/>
              </p:nvSpPr>
              <p:spPr>
                <a:xfrm>
                  <a:off x="3157968" y="4355179"/>
                  <a:ext cx="1780607" cy="244024"/>
                </a:xfrm>
                <a:prstGeom prst="roundRect">
                  <a:avLst>
                    <a:gd fmla="val 20016" name="adj"/>
                  </a:avLst>
                </a:prstGeom>
                <a:solidFill>
                  <a:schemeClr val="lt1"/>
                </a:solidFill>
                <a:ln cap="flat" cmpd="sng" w="12700">
                  <a:solidFill>
                    <a:srgbClr val="FCCD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FF0000"/>
                      </a:solidFill>
                      <a:latin typeface="Arial"/>
                      <a:ea typeface="Arial"/>
                      <a:cs typeface="Arial"/>
                      <a:sym typeface="Arial"/>
                    </a:rPr>
                    <a:t>Top of Rack Switch</a:t>
                  </a:r>
                  <a:endParaRPr/>
                </a:p>
              </p:txBody>
            </p:sp>
            <p:grpSp>
              <p:nvGrpSpPr>
                <p:cNvPr id="1791" name="Google Shape;1791;p61"/>
                <p:cNvGrpSpPr/>
                <p:nvPr/>
              </p:nvGrpSpPr>
              <p:grpSpPr>
                <a:xfrm>
                  <a:off x="1919960" y="4496366"/>
                  <a:ext cx="4354121" cy="1512893"/>
                  <a:chOff x="1910273" y="4572566"/>
                  <a:chExt cx="4354121" cy="1512893"/>
                </a:xfrm>
              </p:grpSpPr>
              <p:grpSp>
                <p:nvGrpSpPr>
                  <p:cNvPr id="1792" name="Google Shape;1792;p61"/>
                  <p:cNvGrpSpPr/>
                  <p:nvPr/>
                </p:nvGrpSpPr>
                <p:grpSpPr>
                  <a:xfrm>
                    <a:off x="1910273" y="4761542"/>
                    <a:ext cx="1360369" cy="1323917"/>
                    <a:chOff x="1066710" y="3731090"/>
                    <a:chExt cx="1569944" cy="1691980"/>
                  </a:xfrm>
                </p:grpSpPr>
                <p:sp>
                  <p:nvSpPr>
                    <p:cNvPr id="1793" name="Google Shape;1793;p61"/>
                    <p:cNvSpPr/>
                    <p:nvPr/>
                  </p:nvSpPr>
                  <p:spPr>
                    <a:xfrm>
                      <a:off x="1066710" y="3731090"/>
                      <a:ext cx="1569944" cy="1691980"/>
                    </a:xfrm>
                    <a:prstGeom prst="roundRect">
                      <a:avLst>
                        <a:gd fmla="val 5927" name="adj"/>
                      </a:avLst>
                    </a:prstGeom>
                    <a:solidFill>
                      <a:schemeClr val="lt1"/>
                    </a:solidFill>
                    <a:ln cap="flat" cmpd="sng" w="12700">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43B2"/>
                        </a:solidFill>
                        <a:latin typeface="Arial"/>
                        <a:ea typeface="Arial"/>
                        <a:cs typeface="Arial"/>
                        <a:sym typeface="Arial"/>
                      </a:endParaRPr>
                    </a:p>
                  </p:txBody>
                </p:sp>
                <p:sp>
                  <p:nvSpPr>
                    <p:cNvPr id="1794" name="Google Shape;1794;p61"/>
                    <p:cNvSpPr/>
                    <p:nvPr/>
                  </p:nvSpPr>
                  <p:spPr>
                    <a:xfrm>
                      <a:off x="1095970" y="3799642"/>
                      <a:ext cx="720112" cy="238499"/>
                    </a:xfrm>
                    <a:prstGeom prst="roundRect">
                      <a:avLst>
                        <a:gd fmla="val 1906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FF0000"/>
                          </a:solidFill>
                          <a:latin typeface="Arial"/>
                          <a:ea typeface="Arial"/>
                          <a:cs typeface="Arial"/>
                          <a:sym typeface="Arial"/>
                        </a:rPr>
                        <a:t>Machine</a:t>
                      </a:r>
                      <a:endParaRPr sz="800">
                        <a:solidFill>
                          <a:srgbClr val="FF0000"/>
                        </a:solidFill>
                        <a:latin typeface="Arial"/>
                        <a:ea typeface="Arial"/>
                        <a:cs typeface="Arial"/>
                        <a:sym typeface="Arial"/>
                      </a:endParaRPr>
                    </a:p>
                  </p:txBody>
                </p:sp>
              </p:grpSp>
              <p:grpSp>
                <p:nvGrpSpPr>
                  <p:cNvPr id="1795" name="Google Shape;1795;p61"/>
                  <p:cNvGrpSpPr/>
                  <p:nvPr/>
                </p:nvGrpSpPr>
                <p:grpSpPr>
                  <a:xfrm>
                    <a:off x="3356813" y="4761542"/>
                    <a:ext cx="1360369" cy="1323917"/>
                    <a:chOff x="1066710" y="3731090"/>
                    <a:chExt cx="1569944" cy="1691980"/>
                  </a:xfrm>
                </p:grpSpPr>
                <p:sp>
                  <p:nvSpPr>
                    <p:cNvPr id="1796" name="Google Shape;1796;p61"/>
                    <p:cNvSpPr/>
                    <p:nvPr/>
                  </p:nvSpPr>
                  <p:spPr>
                    <a:xfrm>
                      <a:off x="1066710" y="3731090"/>
                      <a:ext cx="1569944" cy="1691980"/>
                    </a:xfrm>
                    <a:prstGeom prst="roundRect">
                      <a:avLst>
                        <a:gd fmla="val 5927" name="adj"/>
                      </a:avLst>
                    </a:prstGeom>
                    <a:solidFill>
                      <a:schemeClr val="lt1"/>
                    </a:solidFill>
                    <a:ln cap="flat" cmpd="sng" w="12700">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43B2"/>
                        </a:solidFill>
                        <a:latin typeface="Arial"/>
                        <a:ea typeface="Arial"/>
                        <a:cs typeface="Arial"/>
                        <a:sym typeface="Arial"/>
                      </a:endParaRPr>
                    </a:p>
                  </p:txBody>
                </p:sp>
                <p:sp>
                  <p:nvSpPr>
                    <p:cNvPr id="1797" name="Google Shape;1797;p61"/>
                    <p:cNvSpPr/>
                    <p:nvPr/>
                  </p:nvSpPr>
                  <p:spPr>
                    <a:xfrm>
                      <a:off x="1095970" y="3799642"/>
                      <a:ext cx="720112" cy="238499"/>
                    </a:xfrm>
                    <a:prstGeom prst="roundRect">
                      <a:avLst>
                        <a:gd fmla="val 1906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FF0000"/>
                          </a:solidFill>
                          <a:latin typeface="Arial"/>
                          <a:ea typeface="Arial"/>
                          <a:cs typeface="Arial"/>
                          <a:sym typeface="Arial"/>
                        </a:rPr>
                        <a:t>Machine</a:t>
                      </a:r>
                      <a:endParaRPr sz="800">
                        <a:solidFill>
                          <a:srgbClr val="FF0000"/>
                        </a:solidFill>
                        <a:latin typeface="Arial"/>
                        <a:ea typeface="Arial"/>
                        <a:cs typeface="Arial"/>
                        <a:sym typeface="Arial"/>
                      </a:endParaRPr>
                    </a:p>
                  </p:txBody>
                </p:sp>
              </p:grpSp>
              <p:grpSp>
                <p:nvGrpSpPr>
                  <p:cNvPr id="1798" name="Google Shape;1798;p61"/>
                  <p:cNvGrpSpPr/>
                  <p:nvPr/>
                </p:nvGrpSpPr>
                <p:grpSpPr>
                  <a:xfrm>
                    <a:off x="4831881" y="4572566"/>
                    <a:ext cx="1432513" cy="1323933"/>
                    <a:chOff x="1095970" y="3489573"/>
                    <a:chExt cx="1653201" cy="1692000"/>
                  </a:xfrm>
                </p:grpSpPr>
                <p:sp>
                  <p:nvSpPr>
                    <p:cNvPr id="1799" name="Google Shape;1799;p61"/>
                    <p:cNvSpPr/>
                    <p:nvPr/>
                  </p:nvSpPr>
                  <p:spPr>
                    <a:xfrm>
                      <a:off x="1179271" y="3489573"/>
                      <a:ext cx="1569900" cy="1692000"/>
                    </a:xfrm>
                    <a:prstGeom prst="roundRect">
                      <a:avLst>
                        <a:gd fmla="val 5927" name="adj"/>
                      </a:avLst>
                    </a:prstGeom>
                    <a:solidFill>
                      <a:schemeClr val="lt1"/>
                    </a:solidFill>
                    <a:ln cap="flat" cmpd="sng" w="12700">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43B2"/>
                        </a:solidFill>
                        <a:latin typeface="Arial"/>
                        <a:ea typeface="Arial"/>
                        <a:cs typeface="Arial"/>
                        <a:sym typeface="Arial"/>
                      </a:endParaRPr>
                    </a:p>
                  </p:txBody>
                </p:sp>
                <p:sp>
                  <p:nvSpPr>
                    <p:cNvPr id="1800" name="Google Shape;1800;p61"/>
                    <p:cNvSpPr/>
                    <p:nvPr/>
                  </p:nvSpPr>
                  <p:spPr>
                    <a:xfrm>
                      <a:off x="1095970" y="3799642"/>
                      <a:ext cx="720112" cy="238499"/>
                    </a:xfrm>
                    <a:prstGeom prst="roundRect">
                      <a:avLst>
                        <a:gd fmla="val 1906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FF0000"/>
                          </a:solidFill>
                          <a:latin typeface="Arial"/>
                          <a:ea typeface="Arial"/>
                          <a:cs typeface="Arial"/>
                          <a:sym typeface="Arial"/>
                        </a:rPr>
                        <a:t>Machine</a:t>
                      </a:r>
                      <a:endParaRPr sz="800">
                        <a:solidFill>
                          <a:srgbClr val="FF0000"/>
                        </a:solidFill>
                        <a:latin typeface="Arial"/>
                        <a:ea typeface="Arial"/>
                        <a:cs typeface="Arial"/>
                        <a:sym typeface="Arial"/>
                      </a:endParaRPr>
                    </a:p>
                  </p:txBody>
                </p:sp>
              </p:grpSp>
            </p:grpSp>
          </p:grpSp>
          <p:grpSp>
            <p:nvGrpSpPr>
              <p:cNvPr id="1801" name="Google Shape;1801;p61"/>
              <p:cNvGrpSpPr/>
              <p:nvPr/>
            </p:nvGrpSpPr>
            <p:grpSpPr>
              <a:xfrm>
                <a:off x="4139412" y="3496119"/>
                <a:ext cx="4497794" cy="1950748"/>
                <a:chOff x="1871002" y="4058511"/>
                <a:chExt cx="4497794" cy="1950748"/>
              </a:xfrm>
            </p:grpSpPr>
            <p:sp>
              <p:nvSpPr>
                <p:cNvPr id="1802" name="Google Shape;1802;p61"/>
                <p:cNvSpPr/>
                <p:nvPr/>
              </p:nvSpPr>
              <p:spPr>
                <a:xfrm>
                  <a:off x="1922818" y="4058511"/>
                  <a:ext cx="4445978" cy="1894234"/>
                </a:xfrm>
                <a:prstGeom prst="roundRect">
                  <a:avLst>
                    <a:gd fmla="val 5927" name="adj"/>
                  </a:avLst>
                </a:prstGeom>
                <a:solidFill>
                  <a:srgbClr val="FDE0DF"/>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803" name="Google Shape;1803;p61"/>
                <p:cNvSpPr/>
                <p:nvPr/>
              </p:nvSpPr>
              <p:spPr>
                <a:xfrm>
                  <a:off x="1871002" y="4323658"/>
                  <a:ext cx="758757" cy="186617"/>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FF0000"/>
                      </a:solidFill>
                      <a:latin typeface="Arial"/>
                      <a:ea typeface="Arial"/>
                      <a:cs typeface="Arial"/>
                      <a:sym typeface="Arial"/>
                    </a:rPr>
                    <a:t>Rack</a:t>
                  </a:r>
                  <a:endParaRPr/>
                </a:p>
              </p:txBody>
            </p:sp>
            <p:sp>
              <p:nvSpPr>
                <p:cNvPr id="1804" name="Google Shape;1804;p61"/>
                <p:cNvSpPr/>
                <p:nvPr/>
              </p:nvSpPr>
              <p:spPr>
                <a:xfrm>
                  <a:off x="3157968" y="4355179"/>
                  <a:ext cx="1780607" cy="244024"/>
                </a:xfrm>
                <a:prstGeom prst="roundRect">
                  <a:avLst>
                    <a:gd fmla="val 20016" name="adj"/>
                  </a:avLst>
                </a:prstGeom>
                <a:solidFill>
                  <a:schemeClr val="lt1"/>
                </a:solidFill>
                <a:ln cap="flat" cmpd="sng" w="12700">
                  <a:solidFill>
                    <a:srgbClr val="FCCD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FF0000"/>
                      </a:solidFill>
                      <a:latin typeface="Arial"/>
                      <a:ea typeface="Arial"/>
                      <a:cs typeface="Arial"/>
                      <a:sym typeface="Arial"/>
                    </a:rPr>
                    <a:t>Top of Rack Switch</a:t>
                  </a:r>
                  <a:endParaRPr/>
                </a:p>
              </p:txBody>
            </p:sp>
            <p:grpSp>
              <p:nvGrpSpPr>
                <p:cNvPr id="1805" name="Google Shape;1805;p61"/>
                <p:cNvGrpSpPr/>
                <p:nvPr/>
              </p:nvGrpSpPr>
              <p:grpSpPr>
                <a:xfrm>
                  <a:off x="1919960" y="4496366"/>
                  <a:ext cx="4354159" cy="1512893"/>
                  <a:chOff x="1910273" y="4572566"/>
                  <a:chExt cx="4354159" cy="1512893"/>
                </a:xfrm>
              </p:grpSpPr>
              <p:grpSp>
                <p:nvGrpSpPr>
                  <p:cNvPr id="1806" name="Google Shape;1806;p61"/>
                  <p:cNvGrpSpPr/>
                  <p:nvPr/>
                </p:nvGrpSpPr>
                <p:grpSpPr>
                  <a:xfrm>
                    <a:off x="1910273" y="4761542"/>
                    <a:ext cx="1360369" cy="1323917"/>
                    <a:chOff x="1066710" y="3731090"/>
                    <a:chExt cx="1569944" cy="1691980"/>
                  </a:xfrm>
                </p:grpSpPr>
                <p:sp>
                  <p:nvSpPr>
                    <p:cNvPr id="1807" name="Google Shape;1807;p61"/>
                    <p:cNvSpPr/>
                    <p:nvPr/>
                  </p:nvSpPr>
                  <p:spPr>
                    <a:xfrm>
                      <a:off x="1066710" y="3731090"/>
                      <a:ext cx="1569944" cy="1691980"/>
                    </a:xfrm>
                    <a:prstGeom prst="roundRect">
                      <a:avLst>
                        <a:gd fmla="val 5927" name="adj"/>
                      </a:avLst>
                    </a:prstGeom>
                    <a:solidFill>
                      <a:schemeClr val="lt1"/>
                    </a:solidFill>
                    <a:ln cap="flat" cmpd="sng" w="12700">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43B2"/>
                        </a:solidFill>
                        <a:latin typeface="Arial"/>
                        <a:ea typeface="Arial"/>
                        <a:cs typeface="Arial"/>
                        <a:sym typeface="Arial"/>
                      </a:endParaRPr>
                    </a:p>
                  </p:txBody>
                </p:sp>
                <p:sp>
                  <p:nvSpPr>
                    <p:cNvPr id="1808" name="Google Shape;1808;p61"/>
                    <p:cNvSpPr/>
                    <p:nvPr/>
                  </p:nvSpPr>
                  <p:spPr>
                    <a:xfrm>
                      <a:off x="1095970" y="3799642"/>
                      <a:ext cx="720112" cy="238499"/>
                    </a:xfrm>
                    <a:prstGeom prst="roundRect">
                      <a:avLst>
                        <a:gd fmla="val 1906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FF0000"/>
                          </a:solidFill>
                          <a:latin typeface="Arial"/>
                          <a:ea typeface="Arial"/>
                          <a:cs typeface="Arial"/>
                          <a:sym typeface="Arial"/>
                        </a:rPr>
                        <a:t>Machine</a:t>
                      </a:r>
                      <a:endParaRPr sz="800">
                        <a:solidFill>
                          <a:srgbClr val="FF0000"/>
                        </a:solidFill>
                        <a:latin typeface="Arial"/>
                        <a:ea typeface="Arial"/>
                        <a:cs typeface="Arial"/>
                        <a:sym typeface="Arial"/>
                      </a:endParaRPr>
                    </a:p>
                  </p:txBody>
                </p:sp>
              </p:grpSp>
              <p:grpSp>
                <p:nvGrpSpPr>
                  <p:cNvPr id="1809" name="Google Shape;1809;p61"/>
                  <p:cNvGrpSpPr/>
                  <p:nvPr/>
                </p:nvGrpSpPr>
                <p:grpSpPr>
                  <a:xfrm>
                    <a:off x="3356813" y="4761542"/>
                    <a:ext cx="1360369" cy="1323917"/>
                    <a:chOff x="1066710" y="3731090"/>
                    <a:chExt cx="1569944" cy="1691980"/>
                  </a:xfrm>
                </p:grpSpPr>
                <p:sp>
                  <p:nvSpPr>
                    <p:cNvPr id="1810" name="Google Shape;1810;p61"/>
                    <p:cNvSpPr/>
                    <p:nvPr/>
                  </p:nvSpPr>
                  <p:spPr>
                    <a:xfrm>
                      <a:off x="1066710" y="3731090"/>
                      <a:ext cx="1569944" cy="1691980"/>
                    </a:xfrm>
                    <a:prstGeom prst="roundRect">
                      <a:avLst>
                        <a:gd fmla="val 5927" name="adj"/>
                      </a:avLst>
                    </a:prstGeom>
                    <a:solidFill>
                      <a:schemeClr val="lt1"/>
                    </a:solidFill>
                    <a:ln cap="flat" cmpd="sng" w="12700">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43B2"/>
                        </a:solidFill>
                        <a:latin typeface="Arial"/>
                        <a:ea typeface="Arial"/>
                        <a:cs typeface="Arial"/>
                        <a:sym typeface="Arial"/>
                      </a:endParaRPr>
                    </a:p>
                  </p:txBody>
                </p:sp>
                <p:sp>
                  <p:nvSpPr>
                    <p:cNvPr id="1811" name="Google Shape;1811;p61"/>
                    <p:cNvSpPr/>
                    <p:nvPr/>
                  </p:nvSpPr>
                  <p:spPr>
                    <a:xfrm>
                      <a:off x="1095970" y="3799642"/>
                      <a:ext cx="720112" cy="238499"/>
                    </a:xfrm>
                    <a:prstGeom prst="roundRect">
                      <a:avLst>
                        <a:gd fmla="val 1906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FF0000"/>
                          </a:solidFill>
                          <a:latin typeface="Arial"/>
                          <a:ea typeface="Arial"/>
                          <a:cs typeface="Arial"/>
                          <a:sym typeface="Arial"/>
                        </a:rPr>
                        <a:t>Machine</a:t>
                      </a:r>
                      <a:endParaRPr sz="800">
                        <a:solidFill>
                          <a:srgbClr val="FF0000"/>
                        </a:solidFill>
                        <a:latin typeface="Arial"/>
                        <a:ea typeface="Arial"/>
                        <a:cs typeface="Arial"/>
                        <a:sym typeface="Arial"/>
                      </a:endParaRPr>
                    </a:p>
                  </p:txBody>
                </p:sp>
              </p:grpSp>
              <p:grpSp>
                <p:nvGrpSpPr>
                  <p:cNvPr id="1812" name="Google Shape;1812;p61"/>
                  <p:cNvGrpSpPr/>
                  <p:nvPr/>
                </p:nvGrpSpPr>
                <p:grpSpPr>
                  <a:xfrm>
                    <a:off x="4831881" y="4572566"/>
                    <a:ext cx="1432551" cy="1323917"/>
                    <a:chOff x="1095970" y="3489573"/>
                    <a:chExt cx="1653245" cy="1691980"/>
                  </a:xfrm>
                </p:grpSpPr>
                <p:sp>
                  <p:nvSpPr>
                    <p:cNvPr id="1813" name="Google Shape;1813;p61"/>
                    <p:cNvSpPr/>
                    <p:nvPr/>
                  </p:nvSpPr>
                  <p:spPr>
                    <a:xfrm>
                      <a:off x="1179271" y="3489573"/>
                      <a:ext cx="1569944" cy="1691980"/>
                    </a:xfrm>
                    <a:prstGeom prst="roundRect">
                      <a:avLst>
                        <a:gd fmla="val 5927" name="adj"/>
                      </a:avLst>
                    </a:prstGeom>
                    <a:solidFill>
                      <a:schemeClr val="lt1"/>
                    </a:solidFill>
                    <a:ln cap="flat" cmpd="sng" w="12700">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43B2"/>
                        </a:solidFill>
                        <a:latin typeface="Arial"/>
                        <a:ea typeface="Arial"/>
                        <a:cs typeface="Arial"/>
                        <a:sym typeface="Arial"/>
                      </a:endParaRPr>
                    </a:p>
                  </p:txBody>
                </p:sp>
                <p:sp>
                  <p:nvSpPr>
                    <p:cNvPr id="1814" name="Google Shape;1814;p61"/>
                    <p:cNvSpPr/>
                    <p:nvPr/>
                  </p:nvSpPr>
                  <p:spPr>
                    <a:xfrm>
                      <a:off x="1095970" y="3799642"/>
                      <a:ext cx="720112" cy="238499"/>
                    </a:xfrm>
                    <a:prstGeom prst="roundRect">
                      <a:avLst>
                        <a:gd fmla="val 1906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FF0000"/>
                          </a:solidFill>
                          <a:latin typeface="Arial"/>
                          <a:ea typeface="Arial"/>
                          <a:cs typeface="Arial"/>
                          <a:sym typeface="Arial"/>
                        </a:rPr>
                        <a:t>Machine</a:t>
                      </a:r>
                      <a:endParaRPr sz="800">
                        <a:solidFill>
                          <a:srgbClr val="FF0000"/>
                        </a:solidFill>
                        <a:latin typeface="Arial"/>
                        <a:ea typeface="Arial"/>
                        <a:cs typeface="Arial"/>
                        <a:sym typeface="Arial"/>
                      </a:endParaRPr>
                    </a:p>
                  </p:txBody>
                </p:sp>
              </p:grpSp>
            </p:grpSp>
          </p:grpSp>
        </p:grpSp>
        <p:grpSp>
          <p:nvGrpSpPr>
            <p:cNvPr id="1815" name="Google Shape;1815;p61"/>
            <p:cNvGrpSpPr/>
            <p:nvPr/>
          </p:nvGrpSpPr>
          <p:grpSpPr>
            <a:xfrm>
              <a:off x="1848198" y="3137745"/>
              <a:ext cx="5282119" cy="3134694"/>
              <a:chOff x="1401627" y="3034190"/>
              <a:chExt cx="5282119" cy="3134694"/>
            </a:xfrm>
          </p:grpSpPr>
          <p:sp>
            <p:nvSpPr>
              <p:cNvPr id="1816" name="Google Shape;1816;p61"/>
              <p:cNvSpPr/>
              <p:nvPr/>
            </p:nvSpPr>
            <p:spPr>
              <a:xfrm>
                <a:off x="1401627" y="3034190"/>
                <a:ext cx="5282119" cy="3134694"/>
              </a:xfrm>
              <a:prstGeom prst="roundRect">
                <a:avLst>
                  <a:gd fmla="val 5927" name="adj"/>
                </a:avLst>
              </a:prstGeom>
              <a:solidFill>
                <a:srgbClr val="67C5EB"/>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1817" name="Google Shape;1817;p61"/>
              <p:cNvGrpSpPr/>
              <p:nvPr/>
            </p:nvGrpSpPr>
            <p:grpSpPr>
              <a:xfrm>
                <a:off x="2192859" y="4026938"/>
                <a:ext cx="3545591" cy="1323917"/>
                <a:chOff x="1910273" y="4761542"/>
                <a:chExt cx="3545591" cy="1323917"/>
              </a:xfrm>
            </p:grpSpPr>
            <p:grpSp>
              <p:nvGrpSpPr>
                <p:cNvPr id="1818" name="Google Shape;1818;p61"/>
                <p:cNvGrpSpPr/>
                <p:nvPr/>
              </p:nvGrpSpPr>
              <p:grpSpPr>
                <a:xfrm>
                  <a:off x="1910273" y="4761542"/>
                  <a:ext cx="1360369" cy="1323917"/>
                  <a:chOff x="1066710" y="3731090"/>
                  <a:chExt cx="1569944" cy="1691980"/>
                </a:xfrm>
              </p:grpSpPr>
              <p:sp>
                <p:nvSpPr>
                  <p:cNvPr id="1819" name="Google Shape;1819;p61"/>
                  <p:cNvSpPr/>
                  <p:nvPr/>
                </p:nvSpPr>
                <p:spPr>
                  <a:xfrm>
                    <a:off x="1066710" y="3731090"/>
                    <a:ext cx="1569944" cy="1691980"/>
                  </a:xfrm>
                  <a:prstGeom prst="roundRect">
                    <a:avLst>
                      <a:gd fmla="val 5927" name="adj"/>
                    </a:avLst>
                  </a:prstGeom>
                  <a:solidFill>
                    <a:schemeClr val="lt1"/>
                  </a:solidFill>
                  <a:ln cap="flat" cmpd="sng" w="12700">
                    <a:solidFill>
                      <a:srgbClr val="0043B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43B2"/>
                      </a:solidFill>
                      <a:latin typeface="Arial"/>
                      <a:ea typeface="Arial"/>
                      <a:cs typeface="Arial"/>
                      <a:sym typeface="Arial"/>
                    </a:endParaRPr>
                  </a:p>
                </p:txBody>
              </p:sp>
              <p:sp>
                <p:nvSpPr>
                  <p:cNvPr id="1820" name="Google Shape;1820;p61"/>
                  <p:cNvSpPr/>
                  <p:nvPr/>
                </p:nvSpPr>
                <p:spPr>
                  <a:xfrm>
                    <a:off x="1095970" y="3799642"/>
                    <a:ext cx="720112" cy="238499"/>
                  </a:xfrm>
                  <a:prstGeom prst="roundRect">
                    <a:avLst>
                      <a:gd fmla="val 1906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Machine</a:t>
                    </a:r>
                    <a:endParaRPr sz="800">
                      <a:solidFill>
                        <a:srgbClr val="0043B2"/>
                      </a:solidFill>
                      <a:latin typeface="Arial"/>
                      <a:ea typeface="Arial"/>
                      <a:cs typeface="Arial"/>
                      <a:sym typeface="Arial"/>
                    </a:endParaRPr>
                  </a:p>
                </p:txBody>
              </p:sp>
              <p:grpSp>
                <p:nvGrpSpPr>
                  <p:cNvPr id="1821" name="Google Shape;1821;p61"/>
                  <p:cNvGrpSpPr/>
                  <p:nvPr/>
                </p:nvGrpSpPr>
                <p:grpSpPr>
                  <a:xfrm>
                    <a:off x="1192459" y="4074112"/>
                    <a:ext cx="1318449" cy="1201273"/>
                    <a:chOff x="1220142" y="4074112"/>
                    <a:chExt cx="1225878" cy="1201273"/>
                  </a:xfrm>
                </p:grpSpPr>
                <p:sp>
                  <p:nvSpPr>
                    <p:cNvPr id="1822" name="Google Shape;1822;p61"/>
                    <p:cNvSpPr/>
                    <p:nvPr/>
                  </p:nvSpPr>
                  <p:spPr>
                    <a:xfrm>
                      <a:off x="1220142" y="4074112"/>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Hadoop Daemons</a:t>
                      </a:r>
                      <a:endParaRPr/>
                    </a:p>
                  </p:txBody>
                </p:sp>
                <p:sp>
                  <p:nvSpPr>
                    <p:cNvPr id="1823" name="Google Shape;1823;p61"/>
                    <p:cNvSpPr/>
                    <p:nvPr/>
                  </p:nvSpPr>
                  <p:spPr>
                    <a:xfrm>
                      <a:off x="1220142" y="4416097"/>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JVM</a:t>
                      </a:r>
                      <a:endParaRPr sz="1000">
                        <a:solidFill>
                          <a:schemeClr val="lt1"/>
                        </a:solidFill>
                        <a:latin typeface="Arial"/>
                        <a:ea typeface="Arial"/>
                        <a:cs typeface="Arial"/>
                        <a:sym typeface="Arial"/>
                      </a:endParaRPr>
                    </a:p>
                  </p:txBody>
                </p:sp>
                <p:sp>
                  <p:nvSpPr>
                    <p:cNvPr id="1824" name="Google Shape;1824;p61"/>
                    <p:cNvSpPr/>
                    <p:nvPr/>
                  </p:nvSpPr>
                  <p:spPr>
                    <a:xfrm>
                      <a:off x="1220142" y="4697312"/>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Linux</a:t>
                      </a:r>
                      <a:endParaRPr sz="1000">
                        <a:solidFill>
                          <a:schemeClr val="lt1"/>
                        </a:solidFill>
                        <a:latin typeface="Arial"/>
                        <a:ea typeface="Arial"/>
                        <a:cs typeface="Arial"/>
                        <a:sym typeface="Arial"/>
                      </a:endParaRPr>
                    </a:p>
                  </p:txBody>
                </p:sp>
                <p:sp>
                  <p:nvSpPr>
                    <p:cNvPr id="1825" name="Google Shape;1825;p61"/>
                    <p:cNvSpPr/>
                    <p:nvPr/>
                  </p:nvSpPr>
                  <p:spPr>
                    <a:xfrm>
                      <a:off x="1220142" y="5040520"/>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Disk, CPU, Mem</a:t>
                      </a:r>
                      <a:endParaRPr/>
                    </a:p>
                  </p:txBody>
                </p:sp>
              </p:grpSp>
            </p:grpSp>
            <p:grpSp>
              <p:nvGrpSpPr>
                <p:cNvPr id="1826" name="Google Shape;1826;p61"/>
                <p:cNvGrpSpPr/>
                <p:nvPr/>
              </p:nvGrpSpPr>
              <p:grpSpPr>
                <a:xfrm>
                  <a:off x="3356813" y="4761542"/>
                  <a:ext cx="1360369" cy="1323917"/>
                  <a:chOff x="1066710" y="3731090"/>
                  <a:chExt cx="1569944" cy="1691980"/>
                </a:xfrm>
              </p:grpSpPr>
              <p:sp>
                <p:nvSpPr>
                  <p:cNvPr id="1827" name="Google Shape;1827;p61"/>
                  <p:cNvSpPr/>
                  <p:nvPr/>
                </p:nvSpPr>
                <p:spPr>
                  <a:xfrm>
                    <a:off x="1066710" y="3731090"/>
                    <a:ext cx="1569944" cy="1691980"/>
                  </a:xfrm>
                  <a:prstGeom prst="roundRect">
                    <a:avLst>
                      <a:gd fmla="val 5927" name="adj"/>
                    </a:avLst>
                  </a:prstGeom>
                  <a:solidFill>
                    <a:schemeClr val="lt1"/>
                  </a:solidFill>
                  <a:ln cap="flat" cmpd="sng" w="12700">
                    <a:solidFill>
                      <a:srgbClr val="0043B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43B2"/>
                      </a:solidFill>
                      <a:latin typeface="Arial"/>
                      <a:ea typeface="Arial"/>
                      <a:cs typeface="Arial"/>
                      <a:sym typeface="Arial"/>
                    </a:endParaRPr>
                  </a:p>
                </p:txBody>
              </p:sp>
              <p:sp>
                <p:nvSpPr>
                  <p:cNvPr id="1828" name="Google Shape;1828;p61"/>
                  <p:cNvSpPr/>
                  <p:nvPr/>
                </p:nvSpPr>
                <p:spPr>
                  <a:xfrm>
                    <a:off x="1095970" y="3799642"/>
                    <a:ext cx="720112" cy="238499"/>
                  </a:xfrm>
                  <a:prstGeom prst="roundRect">
                    <a:avLst>
                      <a:gd fmla="val 1906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Machine</a:t>
                    </a:r>
                    <a:endParaRPr sz="800">
                      <a:solidFill>
                        <a:srgbClr val="0043B2"/>
                      </a:solidFill>
                      <a:latin typeface="Arial"/>
                      <a:ea typeface="Arial"/>
                      <a:cs typeface="Arial"/>
                      <a:sym typeface="Arial"/>
                    </a:endParaRPr>
                  </a:p>
                </p:txBody>
              </p:sp>
              <p:grpSp>
                <p:nvGrpSpPr>
                  <p:cNvPr id="1829" name="Google Shape;1829;p61"/>
                  <p:cNvGrpSpPr/>
                  <p:nvPr/>
                </p:nvGrpSpPr>
                <p:grpSpPr>
                  <a:xfrm>
                    <a:off x="1192459" y="4074112"/>
                    <a:ext cx="1318449" cy="1201273"/>
                    <a:chOff x="1220142" y="4074112"/>
                    <a:chExt cx="1225878" cy="1201273"/>
                  </a:xfrm>
                </p:grpSpPr>
                <p:sp>
                  <p:nvSpPr>
                    <p:cNvPr id="1830" name="Google Shape;1830;p61"/>
                    <p:cNvSpPr/>
                    <p:nvPr/>
                  </p:nvSpPr>
                  <p:spPr>
                    <a:xfrm>
                      <a:off x="1220142" y="4074112"/>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Hadoop Daemons</a:t>
                      </a:r>
                      <a:endParaRPr/>
                    </a:p>
                  </p:txBody>
                </p:sp>
                <p:sp>
                  <p:nvSpPr>
                    <p:cNvPr id="1831" name="Google Shape;1831;p61"/>
                    <p:cNvSpPr/>
                    <p:nvPr/>
                  </p:nvSpPr>
                  <p:spPr>
                    <a:xfrm>
                      <a:off x="1220142" y="4416097"/>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JVM</a:t>
                      </a:r>
                      <a:endParaRPr sz="1000">
                        <a:solidFill>
                          <a:schemeClr val="lt1"/>
                        </a:solidFill>
                        <a:latin typeface="Arial"/>
                        <a:ea typeface="Arial"/>
                        <a:cs typeface="Arial"/>
                        <a:sym typeface="Arial"/>
                      </a:endParaRPr>
                    </a:p>
                  </p:txBody>
                </p:sp>
                <p:sp>
                  <p:nvSpPr>
                    <p:cNvPr id="1832" name="Google Shape;1832;p61"/>
                    <p:cNvSpPr/>
                    <p:nvPr/>
                  </p:nvSpPr>
                  <p:spPr>
                    <a:xfrm>
                      <a:off x="1220142" y="4697312"/>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Linux</a:t>
                      </a:r>
                      <a:endParaRPr sz="1000">
                        <a:solidFill>
                          <a:schemeClr val="lt1"/>
                        </a:solidFill>
                        <a:latin typeface="Arial"/>
                        <a:ea typeface="Arial"/>
                        <a:cs typeface="Arial"/>
                        <a:sym typeface="Arial"/>
                      </a:endParaRPr>
                    </a:p>
                  </p:txBody>
                </p:sp>
                <p:sp>
                  <p:nvSpPr>
                    <p:cNvPr id="1833" name="Google Shape;1833;p61"/>
                    <p:cNvSpPr/>
                    <p:nvPr/>
                  </p:nvSpPr>
                  <p:spPr>
                    <a:xfrm>
                      <a:off x="1220142" y="5040520"/>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Disk, CPU, Mem</a:t>
                      </a:r>
                      <a:endParaRPr/>
                    </a:p>
                  </p:txBody>
                </p:sp>
              </p:grpSp>
            </p:grpSp>
            <p:sp>
              <p:nvSpPr>
                <p:cNvPr id="1834" name="Google Shape;1834;p61"/>
                <p:cNvSpPr/>
                <p:nvPr/>
              </p:nvSpPr>
              <p:spPr>
                <a:xfrm>
                  <a:off x="4831881" y="4815184"/>
                  <a:ext cx="623983" cy="186618"/>
                </a:xfrm>
                <a:prstGeom prst="roundRect">
                  <a:avLst>
                    <a:gd fmla="val 1906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Machine</a:t>
                  </a:r>
                  <a:endParaRPr sz="800">
                    <a:solidFill>
                      <a:srgbClr val="0043B2"/>
                    </a:solidFill>
                    <a:latin typeface="Arial"/>
                    <a:ea typeface="Arial"/>
                    <a:cs typeface="Arial"/>
                    <a:sym typeface="Arial"/>
                  </a:endParaRPr>
                </a:p>
              </p:txBody>
            </p:sp>
          </p:grpSp>
          <p:grpSp>
            <p:nvGrpSpPr>
              <p:cNvPr id="1835" name="Google Shape;1835;p61"/>
              <p:cNvGrpSpPr/>
              <p:nvPr/>
            </p:nvGrpSpPr>
            <p:grpSpPr>
              <a:xfrm>
                <a:off x="1858394" y="3871373"/>
                <a:ext cx="4445978" cy="1894234"/>
                <a:chOff x="1825282" y="4247487"/>
                <a:chExt cx="4445978" cy="1894234"/>
              </a:xfrm>
            </p:grpSpPr>
            <p:sp>
              <p:nvSpPr>
                <p:cNvPr id="1836" name="Google Shape;1836;p61"/>
                <p:cNvSpPr/>
                <p:nvPr/>
              </p:nvSpPr>
              <p:spPr>
                <a:xfrm>
                  <a:off x="1825282" y="4247487"/>
                  <a:ext cx="4445978" cy="1894234"/>
                </a:xfrm>
                <a:prstGeom prst="roundRect">
                  <a:avLst>
                    <a:gd fmla="val 5927"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837" name="Google Shape;1837;p61"/>
                <p:cNvSpPr/>
                <p:nvPr/>
              </p:nvSpPr>
              <p:spPr>
                <a:xfrm>
                  <a:off x="1871002" y="4323658"/>
                  <a:ext cx="758757" cy="186617"/>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Rack #2</a:t>
                  </a:r>
                  <a:endParaRPr/>
                </a:p>
              </p:txBody>
            </p:sp>
            <p:sp>
              <p:nvSpPr>
                <p:cNvPr id="1838" name="Google Shape;1838;p61"/>
                <p:cNvSpPr/>
                <p:nvPr/>
              </p:nvSpPr>
              <p:spPr>
                <a:xfrm>
                  <a:off x="3034620" y="4267154"/>
                  <a:ext cx="2339128" cy="278329"/>
                </a:xfrm>
                <a:prstGeom prst="roundRect">
                  <a:avLst>
                    <a:gd fmla="val 20016" name="adj"/>
                  </a:avLst>
                </a:prstGeom>
                <a:solidFill>
                  <a:schemeClr val="lt1"/>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Bộ chuyển mạch trên cùng của rack</a:t>
                  </a:r>
                  <a:endParaRPr sz="1050">
                    <a:solidFill>
                      <a:srgbClr val="0043B2"/>
                    </a:solidFill>
                    <a:latin typeface="Arial"/>
                    <a:ea typeface="Arial"/>
                    <a:cs typeface="Arial"/>
                    <a:sym typeface="Arial"/>
                  </a:endParaRPr>
                </a:p>
              </p:txBody>
            </p:sp>
            <p:grpSp>
              <p:nvGrpSpPr>
                <p:cNvPr id="1839" name="Google Shape;1839;p61"/>
                <p:cNvGrpSpPr/>
                <p:nvPr/>
              </p:nvGrpSpPr>
              <p:grpSpPr>
                <a:xfrm>
                  <a:off x="1919960" y="4685342"/>
                  <a:ext cx="4256623" cy="1323917"/>
                  <a:chOff x="1910273" y="4761542"/>
                  <a:chExt cx="4256623" cy="1323917"/>
                </a:xfrm>
              </p:grpSpPr>
              <p:grpSp>
                <p:nvGrpSpPr>
                  <p:cNvPr id="1840" name="Google Shape;1840;p61"/>
                  <p:cNvGrpSpPr/>
                  <p:nvPr/>
                </p:nvGrpSpPr>
                <p:grpSpPr>
                  <a:xfrm>
                    <a:off x="1910273" y="4761542"/>
                    <a:ext cx="1360369" cy="1323917"/>
                    <a:chOff x="1066710" y="3731090"/>
                    <a:chExt cx="1569944" cy="1691980"/>
                  </a:xfrm>
                </p:grpSpPr>
                <p:sp>
                  <p:nvSpPr>
                    <p:cNvPr id="1841" name="Google Shape;1841;p61"/>
                    <p:cNvSpPr/>
                    <p:nvPr/>
                  </p:nvSpPr>
                  <p:spPr>
                    <a:xfrm>
                      <a:off x="1066710" y="3731090"/>
                      <a:ext cx="1569944" cy="1691980"/>
                    </a:xfrm>
                    <a:prstGeom prst="roundRect">
                      <a:avLst>
                        <a:gd fmla="val 5927" name="adj"/>
                      </a:avLst>
                    </a:prstGeom>
                    <a:solidFill>
                      <a:schemeClr val="lt1"/>
                    </a:solidFill>
                    <a:ln cap="flat" cmpd="sng" w="12700">
                      <a:solidFill>
                        <a:srgbClr val="0043B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43B2"/>
                        </a:solidFill>
                        <a:latin typeface="Arial"/>
                        <a:ea typeface="Arial"/>
                        <a:cs typeface="Arial"/>
                        <a:sym typeface="Arial"/>
                      </a:endParaRPr>
                    </a:p>
                  </p:txBody>
                </p:sp>
                <p:sp>
                  <p:nvSpPr>
                    <p:cNvPr id="1842" name="Google Shape;1842;p61"/>
                    <p:cNvSpPr/>
                    <p:nvPr/>
                  </p:nvSpPr>
                  <p:spPr>
                    <a:xfrm>
                      <a:off x="1095970" y="3799642"/>
                      <a:ext cx="720112" cy="238499"/>
                    </a:xfrm>
                    <a:prstGeom prst="roundRect">
                      <a:avLst>
                        <a:gd fmla="val 1906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Machine</a:t>
                      </a:r>
                      <a:endParaRPr sz="800">
                        <a:solidFill>
                          <a:srgbClr val="0043B2"/>
                        </a:solidFill>
                        <a:latin typeface="Arial"/>
                        <a:ea typeface="Arial"/>
                        <a:cs typeface="Arial"/>
                        <a:sym typeface="Arial"/>
                      </a:endParaRPr>
                    </a:p>
                  </p:txBody>
                </p:sp>
                <p:grpSp>
                  <p:nvGrpSpPr>
                    <p:cNvPr id="1843" name="Google Shape;1843;p61"/>
                    <p:cNvGrpSpPr/>
                    <p:nvPr/>
                  </p:nvGrpSpPr>
                  <p:grpSpPr>
                    <a:xfrm>
                      <a:off x="1192459" y="4074112"/>
                      <a:ext cx="1318449" cy="1201273"/>
                      <a:chOff x="1220142" y="4074112"/>
                      <a:chExt cx="1225878" cy="1201273"/>
                    </a:xfrm>
                  </p:grpSpPr>
                  <p:sp>
                    <p:nvSpPr>
                      <p:cNvPr id="1844" name="Google Shape;1844;p61"/>
                      <p:cNvSpPr/>
                      <p:nvPr/>
                    </p:nvSpPr>
                    <p:spPr>
                      <a:xfrm>
                        <a:off x="1220142" y="4074112"/>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Hadoop Daemons</a:t>
                        </a:r>
                        <a:endParaRPr/>
                      </a:p>
                    </p:txBody>
                  </p:sp>
                  <p:sp>
                    <p:nvSpPr>
                      <p:cNvPr id="1845" name="Google Shape;1845;p61"/>
                      <p:cNvSpPr/>
                      <p:nvPr/>
                    </p:nvSpPr>
                    <p:spPr>
                      <a:xfrm>
                        <a:off x="1220142" y="4416097"/>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JVM</a:t>
                        </a:r>
                        <a:endParaRPr sz="1000">
                          <a:solidFill>
                            <a:schemeClr val="lt1"/>
                          </a:solidFill>
                          <a:latin typeface="Arial"/>
                          <a:ea typeface="Arial"/>
                          <a:cs typeface="Arial"/>
                          <a:sym typeface="Arial"/>
                        </a:endParaRPr>
                      </a:p>
                    </p:txBody>
                  </p:sp>
                  <p:sp>
                    <p:nvSpPr>
                      <p:cNvPr id="1846" name="Google Shape;1846;p61"/>
                      <p:cNvSpPr/>
                      <p:nvPr/>
                    </p:nvSpPr>
                    <p:spPr>
                      <a:xfrm>
                        <a:off x="1220142" y="4697312"/>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Linux</a:t>
                        </a:r>
                        <a:endParaRPr sz="1000">
                          <a:solidFill>
                            <a:schemeClr val="lt1"/>
                          </a:solidFill>
                          <a:latin typeface="Arial"/>
                          <a:ea typeface="Arial"/>
                          <a:cs typeface="Arial"/>
                          <a:sym typeface="Arial"/>
                        </a:endParaRPr>
                      </a:p>
                    </p:txBody>
                  </p:sp>
                  <p:sp>
                    <p:nvSpPr>
                      <p:cNvPr id="1847" name="Google Shape;1847;p61"/>
                      <p:cNvSpPr/>
                      <p:nvPr/>
                    </p:nvSpPr>
                    <p:spPr>
                      <a:xfrm>
                        <a:off x="1220142" y="5040520"/>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Disk, CPU, Mem</a:t>
                        </a:r>
                        <a:endParaRPr/>
                      </a:p>
                    </p:txBody>
                  </p:sp>
                </p:grpSp>
              </p:grpSp>
              <p:grpSp>
                <p:nvGrpSpPr>
                  <p:cNvPr id="1848" name="Google Shape;1848;p61"/>
                  <p:cNvGrpSpPr/>
                  <p:nvPr/>
                </p:nvGrpSpPr>
                <p:grpSpPr>
                  <a:xfrm>
                    <a:off x="3356813" y="4761542"/>
                    <a:ext cx="1360369" cy="1323917"/>
                    <a:chOff x="1066710" y="3731090"/>
                    <a:chExt cx="1569944" cy="1691980"/>
                  </a:xfrm>
                </p:grpSpPr>
                <p:sp>
                  <p:nvSpPr>
                    <p:cNvPr id="1849" name="Google Shape;1849;p61"/>
                    <p:cNvSpPr/>
                    <p:nvPr/>
                  </p:nvSpPr>
                  <p:spPr>
                    <a:xfrm>
                      <a:off x="1066710" y="3731090"/>
                      <a:ext cx="1569944" cy="1691980"/>
                    </a:xfrm>
                    <a:prstGeom prst="roundRect">
                      <a:avLst>
                        <a:gd fmla="val 5927" name="adj"/>
                      </a:avLst>
                    </a:prstGeom>
                    <a:solidFill>
                      <a:schemeClr val="lt1"/>
                    </a:solidFill>
                    <a:ln cap="flat" cmpd="sng" w="12700">
                      <a:solidFill>
                        <a:srgbClr val="0043B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43B2"/>
                        </a:solidFill>
                        <a:latin typeface="Arial"/>
                        <a:ea typeface="Arial"/>
                        <a:cs typeface="Arial"/>
                        <a:sym typeface="Arial"/>
                      </a:endParaRPr>
                    </a:p>
                  </p:txBody>
                </p:sp>
                <p:sp>
                  <p:nvSpPr>
                    <p:cNvPr id="1850" name="Google Shape;1850;p61"/>
                    <p:cNvSpPr/>
                    <p:nvPr/>
                  </p:nvSpPr>
                  <p:spPr>
                    <a:xfrm>
                      <a:off x="1095970" y="3799642"/>
                      <a:ext cx="720112" cy="238499"/>
                    </a:xfrm>
                    <a:prstGeom prst="roundRect">
                      <a:avLst>
                        <a:gd fmla="val 1906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Machine</a:t>
                      </a:r>
                      <a:endParaRPr sz="800">
                        <a:solidFill>
                          <a:srgbClr val="0043B2"/>
                        </a:solidFill>
                        <a:latin typeface="Arial"/>
                        <a:ea typeface="Arial"/>
                        <a:cs typeface="Arial"/>
                        <a:sym typeface="Arial"/>
                      </a:endParaRPr>
                    </a:p>
                  </p:txBody>
                </p:sp>
                <p:grpSp>
                  <p:nvGrpSpPr>
                    <p:cNvPr id="1851" name="Google Shape;1851;p61"/>
                    <p:cNvGrpSpPr/>
                    <p:nvPr/>
                  </p:nvGrpSpPr>
                  <p:grpSpPr>
                    <a:xfrm>
                      <a:off x="1192459" y="4074112"/>
                      <a:ext cx="1318449" cy="1201273"/>
                      <a:chOff x="1220142" y="4074112"/>
                      <a:chExt cx="1225878" cy="1201273"/>
                    </a:xfrm>
                  </p:grpSpPr>
                  <p:sp>
                    <p:nvSpPr>
                      <p:cNvPr id="1852" name="Google Shape;1852;p61"/>
                      <p:cNvSpPr/>
                      <p:nvPr/>
                    </p:nvSpPr>
                    <p:spPr>
                      <a:xfrm>
                        <a:off x="1220142" y="4074112"/>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Hadoop Daemons</a:t>
                        </a:r>
                        <a:endParaRPr/>
                      </a:p>
                    </p:txBody>
                  </p:sp>
                  <p:sp>
                    <p:nvSpPr>
                      <p:cNvPr id="1853" name="Google Shape;1853;p61"/>
                      <p:cNvSpPr/>
                      <p:nvPr/>
                    </p:nvSpPr>
                    <p:spPr>
                      <a:xfrm>
                        <a:off x="1220142" y="4416097"/>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JVM</a:t>
                        </a:r>
                        <a:endParaRPr sz="1000">
                          <a:solidFill>
                            <a:schemeClr val="lt1"/>
                          </a:solidFill>
                          <a:latin typeface="Arial"/>
                          <a:ea typeface="Arial"/>
                          <a:cs typeface="Arial"/>
                          <a:sym typeface="Arial"/>
                        </a:endParaRPr>
                      </a:p>
                    </p:txBody>
                  </p:sp>
                  <p:sp>
                    <p:nvSpPr>
                      <p:cNvPr id="1854" name="Google Shape;1854;p61"/>
                      <p:cNvSpPr/>
                      <p:nvPr/>
                    </p:nvSpPr>
                    <p:spPr>
                      <a:xfrm>
                        <a:off x="1220142" y="4697312"/>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Linux</a:t>
                        </a:r>
                        <a:endParaRPr sz="1000">
                          <a:solidFill>
                            <a:schemeClr val="lt1"/>
                          </a:solidFill>
                          <a:latin typeface="Arial"/>
                          <a:ea typeface="Arial"/>
                          <a:cs typeface="Arial"/>
                          <a:sym typeface="Arial"/>
                        </a:endParaRPr>
                      </a:p>
                    </p:txBody>
                  </p:sp>
                  <p:sp>
                    <p:nvSpPr>
                      <p:cNvPr id="1855" name="Google Shape;1855;p61"/>
                      <p:cNvSpPr/>
                      <p:nvPr/>
                    </p:nvSpPr>
                    <p:spPr>
                      <a:xfrm>
                        <a:off x="1220142" y="5040520"/>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Disk, CPU, Mem</a:t>
                        </a:r>
                        <a:endParaRPr/>
                      </a:p>
                    </p:txBody>
                  </p:sp>
                </p:grpSp>
              </p:grpSp>
              <p:grpSp>
                <p:nvGrpSpPr>
                  <p:cNvPr id="1856" name="Google Shape;1856;p61"/>
                  <p:cNvGrpSpPr/>
                  <p:nvPr/>
                </p:nvGrpSpPr>
                <p:grpSpPr>
                  <a:xfrm>
                    <a:off x="4806527" y="4761542"/>
                    <a:ext cx="1360369" cy="1323917"/>
                    <a:chOff x="1066710" y="3731090"/>
                    <a:chExt cx="1569944" cy="1691980"/>
                  </a:xfrm>
                </p:grpSpPr>
                <p:sp>
                  <p:nvSpPr>
                    <p:cNvPr id="1857" name="Google Shape;1857;p61"/>
                    <p:cNvSpPr/>
                    <p:nvPr/>
                  </p:nvSpPr>
                  <p:spPr>
                    <a:xfrm>
                      <a:off x="1066710" y="3731090"/>
                      <a:ext cx="1569944" cy="1691980"/>
                    </a:xfrm>
                    <a:prstGeom prst="roundRect">
                      <a:avLst>
                        <a:gd fmla="val 5927" name="adj"/>
                      </a:avLst>
                    </a:prstGeom>
                    <a:solidFill>
                      <a:schemeClr val="lt1"/>
                    </a:solidFill>
                    <a:ln cap="flat" cmpd="sng" w="12700">
                      <a:solidFill>
                        <a:srgbClr val="0043B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43B2"/>
                        </a:solidFill>
                        <a:latin typeface="Arial"/>
                        <a:ea typeface="Arial"/>
                        <a:cs typeface="Arial"/>
                        <a:sym typeface="Arial"/>
                      </a:endParaRPr>
                    </a:p>
                  </p:txBody>
                </p:sp>
                <p:sp>
                  <p:nvSpPr>
                    <p:cNvPr id="1858" name="Google Shape;1858;p61"/>
                    <p:cNvSpPr/>
                    <p:nvPr/>
                  </p:nvSpPr>
                  <p:spPr>
                    <a:xfrm>
                      <a:off x="1095970" y="3799642"/>
                      <a:ext cx="720112" cy="238499"/>
                    </a:xfrm>
                    <a:prstGeom prst="roundRect">
                      <a:avLst>
                        <a:gd fmla="val 1906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Machine</a:t>
                      </a:r>
                      <a:endParaRPr sz="800">
                        <a:solidFill>
                          <a:srgbClr val="0043B2"/>
                        </a:solidFill>
                        <a:latin typeface="Arial"/>
                        <a:ea typeface="Arial"/>
                        <a:cs typeface="Arial"/>
                        <a:sym typeface="Arial"/>
                      </a:endParaRPr>
                    </a:p>
                  </p:txBody>
                </p:sp>
                <p:grpSp>
                  <p:nvGrpSpPr>
                    <p:cNvPr id="1859" name="Google Shape;1859;p61"/>
                    <p:cNvGrpSpPr/>
                    <p:nvPr/>
                  </p:nvGrpSpPr>
                  <p:grpSpPr>
                    <a:xfrm>
                      <a:off x="1192459" y="4074112"/>
                      <a:ext cx="1318449" cy="1201273"/>
                      <a:chOff x="1220142" y="4074112"/>
                      <a:chExt cx="1225878" cy="1201273"/>
                    </a:xfrm>
                  </p:grpSpPr>
                  <p:sp>
                    <p:nvSpPr>
                      <p:cNvPr id="1860" name="Google Shape;1860;p61"/>
                      <p:cNvSpPr/>
                      <p:nvPr/>
                    </p:nvSpPr>
                    <p:spPr>
                      <a:xfrm>
                        <a:off x="1220142" y="4074112"/>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Hadoop Daemons</a:t>
                        </a:r>
                        <a:endParaRPr/>
                      </a:p>
                    </p:txBody>
                  </p:sp>
                  <p:sp>
                    <p:nvSpPr>
                      <p:cNvPr id="1861" name="Google Shape;1861;p61"/>
                      <p:cNvSpPr/>
                      <p:nvPr/>
                    </p:nvSpPr>
                    <p:spPr>
                      <a:xfrm>
                        <a:off x="1220142" y="4416097"/>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JVM</a:t>
                        </a:r>
                        <a:endParaRPr sz="1000">
                          <a:solidFill>
                            <a:schemeClr val="lt1"/>
                          </a:solidFill>
                          <a:latin typeface="Arial"/>
                          <a:ea typeface="Arial"/>
                          <a:cs typeface="Arial"/>
                          <a:sym typeface="Arial"/>
                        </a:endParaRPr>
                      </a:p>
                    </p:txBody>
                  </p:sp>
                  <p:sp>
                    <p:nvSpPr>
                      <p:cNvPr id="1862" name="Google Shape;1862;p61"/>
                      <p:cNvSpPr/>
                      <p:nvPr/>
                    </p:nvSpPr>
                    <p:spPr>
                      <a:xfrm>
                        <a:off x="1220142" y="4697312"/>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Linux</a:t>
                        </a:r>
                        <a:endParaRPr sz="1000">
                          <a:solidFill>
                            <a:schemeClr val="lt1"/>
                          </a:solidFill>
                          <a:latin typeface="Arial"/>
                          <a:ea typeface="Arial"/>
                          <a:cs typeface="Arial"/>
                          <a:sym typeface="Arial"/>
                        </a:endParaRPr>
                      </a:p>
                    </p:txBody>
                  </p:sp>
                  <p:sp>
                    <p:nvSpPr>
                      <p:cNvPr id="1863" name="Google Shape;1863;p61"/>
                      <p:cNvSpPr/>
                      <p:nvPr/>
                    </p:nvSpPr>
                    <p:spPr>
                      <a:xfrm>
                        <a:off x="1220142" y="5040520"/>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Disk, CPU, Mem</a:t>
                        </a:r>
                        <a:endParaRPr/>
                      </a:p>
                    </p:txBody>
                  </p:sp>
                </p:grpSp>
              </p:grpSp>
            </p:grpSp>
          </p:grpSp>
          <p:grpSp>
            <p:nvGrpSpPr>
              <p:cNvPr id="1864" name="Google Shape;1864;p61"/>
              <p:cNvGrpSpPr/>
              <p:nvPr/>
            </p:nvGrpSpPr>
            <p:grpSpPr>
              <a:xfrm>
                <a:off x="1606207" y="4133187"/>
                <a:ext cx="4445978" cy="1894234"/>
                <a:chOff x="1825282" y="4247487"/>
                <a:chExt cx="4445978" cy="1894234"/>
              </a:xfrm>
            </p:grpSpPr>
            <p:sp>
              <p:nvSpPr>
                <p:cNvPr id="1865" name="Google Shape;1865;p61"/>
                <p:cNvSpPr/>
                <p:nvPr/>
              </p:nvSpPr>
              <p:spPr>
                <a:xfrm>
                  <a:off x="1825282" y="4247487"/>
                  <a:ext cx="4445978" cy="1894234"/>
                </a:xfrm>
                <a:prstGeom prst="roundRect">
                  <a:avLst>
                    <a:gd fmla="val 5927"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866" name="Google Shape;1866;p61"/>
                <p:cNvSpPr/>
                <p:nvPr/>
              </p:nvSpPr>
              <p:spPr>
                <a:xfrm>
                  <a:off x="1871002" y="4323658"/>
                  <a:ext cx="758757" cy="186617"/>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Rack #1</a:t>
                  </a:r>
                  <a:endParaRPr/>
                </a:p>
              </p:txBody>
            </p:sp>
            <p:sp>
              <p:nvSpPr>
                <p:cNvPr id="1867" name="Google Shape;1867;p61"/>
                <p:cNvSpPr/>
                <p:nvPr/>
              </p:nvSpPr>
              <p:spPr>
                <a:xfrm>
                  <a:off x="3043398" y="4321468"/>
                  <a:ext cx="2349770" cy="241111"/>
                </a:xfrm>
                <a:prstGeom prst="roundRect">
                  <a:avLst>
                    <a:gd fmla="val 20016" name="adj"/>
                  </a:avLst>
                </a:prstGeom>
                <a:solidFill>
                  <a:schemeClr val="lt1"/>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Bộ chuyển mạch trên cùng của rack</a:t>
                  </a:r>
                  <a:endParaRPr sz="1050">
                    <a:solidFill>
                      <a:srgbClr val="0043B2"/>
                    </a:solidFill>
                    <a:latin typeface="Arial"/>
                    <a:ea typeface="Arial"/>
                    <a:cs typeface="Arial"/>
                    <a:sym typeface="Arial"/>
                  </a:endParaRPr>
                </a:p>
              </p:txBody>
            </p:sp>
            <p:grpSp>
              <p:nvGrpSpPr>
                <p:cNvPr id="1868" name="Google Shape;1868;p61"/>
                <p:cNvGrpSpPr/>
                <p:nvPr/>
              </p:nvGrpSpPr>
              <p:grpSpPr>
                <a:xfrm>
                  <a:off x="1919960" y="4685342"/>
                  <a:ext cx="4256623" cy="1323917"/>
                  <a:chOff x="1910273" y="4761542"/>
                  <a:chExt cx="4256623" cy="1323917"/>
                </a:xfrm>
              </p:grpSpPr>
              <p:grpSp>
                <p:nvGrpSpPr>
                  <p:cNvPr id="1869" name="Google Shape;1869;p61"/>
                  <p:cNvGrpSpPr/>
                  <p:nvPr/>
                </p:nvGrpSpPr>
                <p:grpSpPr>
                  <a:xfrm>
                    <a:off x="1910273" y="4761542"/>
                    <a:ext cx="1360369" cy="1323917"/>
                    <a:chOff x="1066710" y="3731090"/>
                    <a:chExt cx="1569944" cy="1691980"/>
                  </a:xfrm>
                </p:grpSpPr>
                <p:sp>
                  <p:nvSpPr>
                    <p:cNvPr id="1870" name="Google Shape;1870;p61"/>
                    <p:cNvSpPr/>
                    <p:nvPr/>
                  </p:nvSpPr>
                  <p:spPr>
                    <a:xfrm>
                      <a:off x="1066710" y="3731090"/>
                      <a:ext cx="1569944" cy="1691980"/>
                    </a:xfrm>
                    <a:prstGeom prst="roundRect">
                      <a:avLst>
                        <a:gd fmla="val 5927" name="adj"/>
                      </a:avLst>
                    </a:prstGeom>
                    <a:solidFill>
                      <a:schemeClr val="lt1"/>
                    </a:solidFill>
                    <a:ln cap="flat" cmpd="sng" w="12700">
                      <a:solidFill>
                        <a:srgbClr val="0043B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43B2"/>
                        </a:solidFill>
                        <a:latin typeface="Arial"/>
                        <a:ea typeface="Arial"/>
                        <a:cs typeface="Arial"/>
                        <a:sym typeface="Arial"/>
                      </a:endParaRPr>
                    </a:p>
                  </p:txBody>
                </p:sp>
                <p:sp>
                  <p:nvSpPr>
                    <p:cNvPr id="1871" name="Google Shape;1871;p61"/>
                    <p:cNvSpPr/>
                    <p:nvPr/>
                  </p:nvSpPr>
                  <p:spPr>
                    <a:xfrm>
                      <a:off x="1095970" y="3799642"/>
                      <a:ext cx="720112" cy="238499"/>
                    </a:xfrm>
                    <a:prstGeom prst="roundRect">
                      <a:avLst>
                        <a:gd fmla="val 1906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Máy</a:t>
                      </a:r>
                      <a:endParaRPr sz="800">
                        <a:solidFill>
                          <a:srgbClr val="0043B2"/>
                        </a:solidFill>
                        <a:latin typeface="Arial"/>
                        <a:ea typeface="Arial"/>
                        <a:cs typeface="Arial"/>
                        <a:sym typeface="Arial"/>
                      </a:endParaRPr>
                    </a:p>
                  </p:txBody>
                </p:sp>
                <p:grpSp>
                  <p:nvGrpSpPr>
                    <p:cNvPr id="1872" name="Google Shape;1872;p61"/>
                    <p:cNvGrpSpPr/>
                    <p:nvPr/>
                  </p:nvGrpSpPr>
                  <p:grpSpPr>
                    <a:xfrm>
                      <a:off x="1192459" y="4074112"/>
                      <a:ext cx="1318449" cy="1201273"/>
                      <a:chOff x="1220142" y="4074112"/>
                      <a:chExt cx="1225878" cy="1201273"/>
                    </a:xfrm>
                  </p:grpSpPr>
                  <p:sp>
                    <p:nvSpPr>
                      <p:cNvPr id="1873" name="Google Shape;1873;p61"/>
                      <p:cNvSpPr/>
                      <p:nvPr/>
                    </p:nvSpPr>
                    <p:spPr>
                      <a:xfrm>
                        <a:off x="1220142" y="4074112"/>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Hadoop Daemons</a:t>
                        </a:r>
                        <a:endParaRPr/>
                      </a:p>
                    </p:txBody>
                  </p:sp>
                  <p:sp>
                    <p:nvSpPr>
                      <p:cNvPr id="1874" name="Google Shape;1874;p61"/>
                      <p:cNvSpPr/>
                      <p:nvPr/>
                    </p:nvSpPr>
                    <p:spPr>
                      <a:xfrm>
                        <a:off x="1220142" y="4416097"/>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JVM</a:t>
                        </a:r>
                        <a:endParaRPr sz="1000">
                          <a:solidFill>
                            <a:schemeClr val="lt1"/>
                          </a:solidFill>
                          <a:latin typeface="Arial"/>
                          <a:ea typeface="Arial"/>
                          <a:cs typeface="Arial"/>
                          <a:sym typeface="Arial"/>
                        </a:endParaRPr>
                      </a:p>
                    </p:txBody>
                  </p:sp>
                  <p:sp>
                    <p:nvSpPr>
                      <p:cNvPr id="1875" name="Google Shape;1875;p61"/>
                      <p:cNvSpPr/>
                      <p:nvPr/>
                    </p:nvSpPr>
                    <p:spPr>
                      <a:xfrm>
                        <a:off x="1220142" y="4697312"/>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Linux</a:t>
                        </a:r>
                        <a:endParaRPr sz="1000">
                          <a:solidFill>
                            <a:schemeClr val="lt1"/>
                          </a:solidFill>
                          <a:latin typeface="Arial"/>
                          <a:ea typeface="Arial"/>
                          <a:cs typeface="Arial"/>
                          <a:sym typeface="Arial"/>
                        </a:endParaRPr>
                      </a:p>
                    </p:txBody>
                  </p:sp>
                  <p:sp>
                    <p:nvSpPr>
                      <p:cNvPr id="1876" name="Google Shape;1876;p61"/>
                      <p:cNvSpPr/>
                      <p:nvPr/>
                    </p:nvSpPr>
                    <p:spPr>
                      <a:xfrm>
                        <a:off x="1220142" y="5040520"/>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Disk, CPU, Mem</a:t>
                        </a:r>
                        <a:endParaRPr/>
                      </a:p>
                    </p:txBody>
                  </p:sp>
                </p:grpSp>
              </p:grpSp>
              <p:grpSp>
                <p:nvGrpSpPr>
                  <p:cNvPr id="1877" name="Google Shape;1877;p61"/>
                  <p:cNvGrpSpPr/>
                  <p:nvPr/>
                </p:nvGrpSpPr>
                <p:grpSpPr>
                  <a:xfrm>
                    <a:off x="3356813" y="4761542"/>
                    <a:ext cx="1360369" cy="1323917"/>
                    <a:chOff x="1066710" y="3731090"/>
                    <a:chExt cx="1569944" cy="1691980"/>
                  </a:xfrm>
                </p:grpSpPr>
                <p:sp>
                  <p:nvSpPr>
                    <p:cNvPr id="1878" name="Google Shape;1878;p61"/>
                    <p:cNvSpPr/>
                    <p:nvPr/>
                  </p:nvSpPr>
                  <p:spPr>
                    <a:xfrm>
                      <a:off x="1066710" y="3731090"/>
                      <a:ext cx="1569944" cy="1691980"/>
                    </a:xfrm>
                    <a:prstGeom prst="roundRect">
                      <a:avLst>
                        <a:gd fmla="val 5927" name="adj"/>
                      </a:avLst>
                    </a:prstGeom>
                    <a:solidFill>
                      <a:schemeClr val="lt1"/>
                    </a:solidFill>
                    <a:ln cap="flat" cmpd="sng" w="12700">
                      <a:solidFill>
                        <a:srgbClr val="0043B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43B2"/>
                        </a:solidFill>
                        <a:latin typeface="Arial"/>
                        <a:ea typeface="Arial"/>
                        <a:cs typeface="Arial"/>
                        <a:sym typeface="Arial"/>
                      </a:endParaRPr>
                    </a:p>
                  </p:txBody>
                </p:sp>
                <p:sp>
                  <p:nvSpPr>
                    <p:cNvPr id="1879" name="Google Shape;1879;p61"/>
                    <p:cNvSpPr/>
                    <p:nvPr/>
                  </p:nvSpPr>
                  <p:spPr>
                    <a:xfrm>
                      <a:off x="1095970" y="3799642"/>
                      <a:ext cx="720112" cy="238499"/>
                    </a:xfrm>
                    <a:prstGeom prst="roundRect">
                      <a:avLst>
                        <a:gd fmla="val 1906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Máy </a:t>
                      </a:r>
                      <a:endParaRPr sz="800">
                        <a:solidFill>
                          <a:srgbClr val="0043B2"/>
                        </a:solidFill>
                        <a:latin typeface="Arial"/>
                        <a:ea typeface="Arial"/>
                        <a:cs typeface="Arial"/>
                        <a:sym typeface="Arial"/>
                      </a:endParaRPr>
                    </a:p>
                  </p:txBody>
                </p:sp>
                <p:grpSp>
                  <p:nvGrpSpPr>
                    <p:cNvPr id="1880" name="Google Shape;1880;p61"/>
                    <p:cNvGrpSpPr/>
                    <p:nvPr/>
                  </p:nvGrpSpPr>
                  <p:grpSpPr>
                    <a:xfrm>
                      <a:off x="1192459" y="4074112"/>
                      <a:ext cx="1318449" cy="1201273"/>
                      <a:chOff x="1220142" y="4074112"/>
                      <a:chExt cx="1225878" cy="1201273"/>
                    </a:xfrm>
                  </p:grpSpPr>
                  <p:sp>
                    <p:nvSpPr>
                      <p:cNvPr id="1881" name="Google Shape;1881;p61"/>
                      <p:cNvSpPr/>
                      <p:nvPr/>
                    </p:nvSpPr>
                    <p:spPr>
                      <a:xfrm>
                        <a:off x="1220142" y="4074112"/>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Hadoop Daemons</a:t>
                        </a:r>
                        <a:endParaRPr/>
                      </a:p>
                    </p:txBody>
                  </p:sp>
                  <p:sp>
                    <p:nvSpPr>
                      <p:cNvPr id="1882" name="Google Shape;1882;p61"/>
                      <p:cNvSpPr/>
                      <p:nvPr/>
                    </p:nvSpPr>
                    <p:spPr>
                      <a:xfrm>
                        <a:off x="1220142" y="4416097"/>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JVM</a:t>
                        </a:r>
                        <a:endParaRPr sz="1000">
                          <a:solidFill>
                            <a:schemeClr val="lt1"/>
                          </a:solidFill>
                          <a:latin typeface="Arial"/>
                          <a:ea typeface="Arial"/>
                          <a:cs typeface="Arial"/>
                          <a:sym typeface="Arial"/>
                        </a:endParaRPr>
                      </a:p>
                    </p:txBody>
                  </p:sp>
                  <p:sp>
                    <p:nvSpPr>
                      <p:cNvPr id="1883" name="Google Shape;1883;p61"/>
                      <p:cNvSpPr/>
                      <p:nvPr/>
                    </p:nvSpPr>
                    <p:spPr>
                      <a:xfrm>
                        <a:off x="1220142" y="4697312"/>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Linux</a:t>
                        </a:r>
                        <a:endParaRPr sz="1000">
                          <a:solidFill>
                            <a:schemeClr val="lt1"/>
                          </a:solidFill>
                          <a:latin typeface="Arial"/>
                          <a:ea typeface="Arial"/>
                          <a:cs typeface="Arial"/>
                          <a:sym typeface="Arial"/>
                        </a:endParaRPr>
                      </a:p>
                    </p:txBody>
                  </p:sp>
                  <p:sp>
                    <p:nvSpPr>
                      <p:cNvPr id="1884" name="Google Shape;1884;p61"/>
                      <p:cNvSpPr/>
                      <p:nvPr/>
                    </p:nvSpPr>
                    <p:spPr>
                      <a:xfrm>
                        <a:off x="1220142" y="5040520"/>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Disk, CPU, Mem</a:t>
                        </a:r>
                        <a:endParaRPr/>
                      </a:p>
                    </p:txBody>
                  </p:sp>
                </p:grpSp>
              </p:grpSp>
              <p:grpSp>
                <p:nvGrpSpPr>
                  <p:cNvPr id="1885" name="Google Shape;1885;p61"/>
                  <p:cNvGrpSpPr/>
                  <p:nvPr/>
                </p:nvGrpSpPr>
                <p:grpSpPr>
                  <a:xfrm>
                    <a:off x="4806527" y="4761542"/>
                    <a:ext cx="1360369" cy="1323917"/>
                    <a:chOff x="1066710" y="3731090"/>
                    <a:chExt cx="1569944" cy="1691980"/>
                  </a:xfrm>
                </p:grpSpPr>
                <p:sp>
                  <p:nvSpPr>
                    <p:cNvPr id="1886" name="Google Shape;1886;p61"/>
                    <p:cNvSpPr/>
                    <p:nvPr/>
                  </p:nvSpPr>
                  <p:spPr>
                    <a:xfrm>
                      <a:off x="1066710" y="3731090"/>
                      <a:ext cx="1569944" cy="1691980"/>
                    </a:xfrm>
                    <a:prstGeom prst="roundRect">
                      <a:avLst>
                        <a:gd fmla="val 5927" name="adj"/>
                      </a:avLst>
                    </a:prstGeom>
                    <a:solidFill>
                      <a:schemeClr val="lt1"/>
                    </a:solidFill>
                    <a:ln cap="flat" cmpd="sng" w="12700">
                      <a:solidFill>
                        <a:srgbClr val="0043B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43B2"/>
                        </a:solidFill>
                        <a:latin typeface="Arial"/>
                        <a:ea typeface="Arial"/>
                        <a:cs typeface="Arial"/>
                        <a:sym typeface="Arial"/>
                      </a:endParaRPr>
                    </a:p>
                  </p:txBody>
                </p:sp>
                <p:sp>
                  <p:nvSpPr>
                    <p:cNvPr id="1887" name="Google Shape;1887;p61"/>
                    <p:cNvSpPr/>
                    <p:nvPr/>
                  </p:nvSpPr>
                  <p:spPr>
                    <a:xfrm>
                      <a:off x="1095970" y="3799642"/>
                      <a:ext cx="720112" cy="238499"/>
                    </a:xfrm>
                    <a:prstGeom prst="roundRect">
                      <a:avLst>
                        <a:gd fmla="val 1906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Máy </a:t>
                      </a:r>
                      <a:endParaRPr sz="800">
                        <a:solidFill>
                          <a:srgbClr val="0043B2"/>
                        </a:solidFill>
                        <a:latin typeface="Arial"/>
                        <a:ea typeface="Arial"/>
                        <a:cs typeface="Arial"/>
                        <a:sym typeface="Arial"/>
                      </a:endParaRPr>
                    </a:p>
                  </p:txBody>
                </p:sp>
                <p:grpSp>
                  <p:nvGrpSpPr>
                    <p:cNvPr id="1888" name="Google Shape;1888;p61"/>
                    <p:cNvGrpSpPr/>
                    <p:nvPr/>
                  </p:nvGrpSpPr>
                  <p:grpSpPr>
                    <a:xfrm>
                      <a:off x="1192459" y="4074112"/>
                      <a:ext cx="1318449" cy="1201273"/>
                      <a:chOff x="1220142" y="4074112"/>
                      <a:chExt cx="1225878" cy="1201273"/>
                    </a:xfrm>
                  </p:grpSpPr>
                  <p:sp>
                    <p:nvSpPr>
                      <p:cNvPr id="1889" name="Google Shape;1889;p61"/>
                      <p:cNvSpPr/>
                      <p:nvPr/>
                    </p:nvSpPr>
                    <p:spPr>
                      <a:xfrm>
                        <a:off x="1220142" y="4074112"/>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Hadoop Daemons</a:t>
                        </a:r>
                        <a:endParaRPr/>
                      </a:p>
                    </p:txBody>
                  </p:sp>
                  <p:sp>
                    <p:nvSpPr>
                      <p:cNvPr id="1890" name="Google Shape;1890;p61"/>
                      <p:cNvSpPr/>
                      <p:nvPr/>
                    </p:nvSpPr>
                    <p:spPr>
                      <a:xfrm>
                        <a:off x="1220142" y="4416097"/>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JVM</a:t>
                        </a:r>
                        <a:endParaRPr sz="1000">
                          <a:solidFill>
                            <a:schemeClr val="lt1"/>
                          </a:solidFill>
                          <a:latin typeface="Arial"/>
                          <a:ea typeface="Arial"/>
                          <a:cs typeface="Arial"/>
                          <a:sym typeface="Arial"/>
                        </a:endParaRPr>
                      </a:p>
                    </p:txBody>
                  </p:sp>
                  <p:sp>
                    <p:nvSpPr>
                      <p:cNvPr id="1891" name="Google Shape;1891;p61"/>
                      <p:cNvSpPr/>
                      <p:nvPr/>
                    </p:nvSpPr>
                    <p:spPr>
                      <a:xfrm>
                        <a:off x="1220142" y="4697312"/>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Linux</a:t>
                        </a:r>
                        <a:endParaRPr sz="1000">
                          <a:solidFill>
                            <a:schemeClr val="lt1"/>
                          </a:solidFill>
                          <a:latin typeface="Arial"/>
                          <a:ea typeface="Arial"/>
                          <a:cs typeface="Arial"/>
                          <a:sym typeface="Arial"/>
                        </a:endParaRPr>
                      </a:p>
                    </p:txBody>
                  </p:sp>
                  <p:sp>
                    <p:nvSpPr>
                      <p:cNvPr id="1892" name="Google Shape;1892;p61"/>
                      <p:cNvSpPr/>
                      <p:nvPr/>
                    </p:nvSpPr>
                    <p:spPr>
                      <a:xfrm>
                        <a:off x="1220142" y="5040520"/>
                        <a:ext cx="1225878" cy="234865"/>
                      </a:xfrm>
                      <a:prstGeom prst="roundRect">
                        <a:avLst>
                          <a:gd fmla="val 19066" name="adj"/>
                        </a:avLst>
                      </a:prstGeom>
                      <a:solidFill>
                        <a:srgbClr val="29AEE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Disk, CPU, Mem</a:t>
                        </a:r>
                        <a:endParaRPr/>
                      </a:p>
                    </p:txBody>
                  </p:sp>
                </p:grpSp>
              </p:grpSp>
            </p:grpSp>
          </p:grpSp>
          <p:sp>
            <p:nvSpPr>
              <p:cNvPr id="1893" name="Google Shape;1893;p61"/>
              <p:cNvSpPr/>
              <p:nvPr/>
            </p:nvSpPr>
            <p:spPr>
              <a:xfrm>
                <a:off x="4288147" y="3232550"/>
                <a:ext cx="2093181" cy="255922"/>
              </a:xfrm>
              <a:prstGeom prst="roundRect">
                <a:avLst>
                  <a:gd fmla="val 20016" name="adj"/>
                </a:avLst>
              </a:prstGeom>
              <a:solidFill>
                <a:schemeClr val="lt1"/>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Bộ chuyển mạch đường trục</a:t>
                </a:r>
                <a:endParaRPr sz="1200">
                  <a:solidFill>
                    <a:srgbClr val="0043B2"/>
                  </a:solidFill>
                  <a:latin typeface="Arial"/>
                  <a:ea typeface="Arial"/>
                  <a:cs typeface="Arial"/>
                  <a:sym typeface="Arial"/>
                </a:endParaRPr>
              </a:p>
            </p:txBody>
          </p:sp>
          <p:sp>
            <p:nvSpPr>
              <p:cNvPr id="1894" name="Google Shape;1894;p61"/>
              <p:cNvSpPr/>
              <p:nvPr/>
            </p:nvSpPr>
            <p:spPr>
              <a:xfrm>
                <a:off x="1413802" y="3049658"/>
                <a:ext cx="902882" cy="450968"/>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Cụm 1</a:t>
                </a:r>
                <a:endParaRPr/>
              </a:p>
            </p:txBody>
          </p:sp>
        </p:grpSp>
        <p:sp>
          <p:nvSpPr>
            <p:cNvPr id="1895" name="Google Shape;1895;p61"/>
            <p:cNvSpPr/>
            <p:nvPr/>
          </p:nvSpPr>
          <p:spPr>
            <a:xfrm>
              <a:off x="7373726" y="5097590"/>
              <a:ext cx="1126623" cy="1126623"/>
            </a:xfrm>
            <a:prstGeom prst="ellipse">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WAN</a:t>
              </a:r>
              <a:endParaRPr sz="1600">
                <a:solidFill>
                  <a:schemeClr val="lt1"/>
                </a:solidFill>
                <a:latin typeface="Arial"/>
                <a:ea typeface="Arial"/>
                <a:cs typeface="Arial"/>
                <a:sym typeface="Aria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62"/>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Tổng quan về nền tảng Apache Hadoop &amp; Spark</a:t>
            </a:r>
            <a:endParaRPr/>
          </a:p>
        </p:txBody>
      </p:sp>
      <p:sp>
        <p:nvSpPr>
          <p:cNvPr id="1902" name="Google Shape;1902;p6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Thành phần cốt lõi của Hadoop</a:t>
            </a:r>
            <a:endParaRPr/>
          </a:p>
        </p:txBody>
      </p:sp>
      <p:sp>
        <p:nvSpPr>
          <p:cNvPr id="1903" name="Google Shape;1903;p6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p:txBody>
      </p:sp>
      <p:sp>
        <p:nvSpPr>
          <p:cNvPr id="1904" name="Google Shape;1904;p62"/>
          <p:cNvSpPr txBox="1"/>
          <p:nvPr>
            <p:ph idx="4" type="body"/>
          </p:nvPr>
        </p:nvSpPr>
        <p:spPr>
          <a:xfrm>
            <a:off x="476185" y="2291981"/>
            <a:ext cx="87966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Nền tảng lưu trữ và xử lý dữ liệu phân tán</a:t>
            </a:r>
            <a:endParaRPr/>
          </a:p>
          <a:p>
            <a:pPr indent="-182563" lvl="1" marL="360363" rtl="0" algn="l">
              <a:lnSpc>
                <a:spcPct val="138461"/>
              </a:lnSpc>
              <a:spcBef>
                <a:spcPts val="500"/>
              </a:spcBef>
              <a:spcAft>
                <a:spcPts val="0"/>
              </a:spcAft>
              <a:buClr>
                <a:srgbClr val="262626"/>
              </a:buClr>
              <a:buSzPts val="1040"/>
              <a:buChar char="•"/>
            </a:pPr>
            <a:r>
              <a:rPr lang="en-US"/>
              <a:t>Thành phần lưu trữ - HDFS</a:t>
            </a:r>
            <a:endParaRPr/>
          </a:p>
          <a:p>
            <a:pPr indent="-182563" lvl="1" marL="360363" rtl="0" algn="l">
              <a:lnSpc>
                <a:spcPct val="138461"/>
              </a:lnSpc>
              <a:spcBef>
                <a:spcPts val="500"/>
              </a:spcBef>
              <a:spcAft>
                <a:spcPts val="0"/>
              </a:spcAft>
              <a:buClr>
                <a:srgbClr val="262626"/>
              </a:buClr>
              <a:buSzPts val="1040"/>
              <a:buChar char="•"/>
            </a:pPr>
            <a:r>
              <a:rPr lang="en-US"/>
              <a:t>Thành phần tính toán - MapReduce hoặc Yarn</a:t>
            </a:r>
            <a:endParaRPr/>
          </a:p>
        </p:txBody>
      </p:sp>
      <p:grpSp>
        <p:nvGrpSpPr>
          <p:cNvPr id="1905" name="Google Shape;1905;p62"/>
          <p:cNvGrpSpPr/>
          <p:nvPr/>
        </p:nvGrpSpPr>
        <p:grpSpPr>
          <a:xfrm>
            <a:off x="757299" y="3481539"/>
            <a:ext cx="8234301" cy="2407945"/>
            <a:chOff x="757299" y="3481539"/>
            <a:chExt cx="8234301" cy="2407945"/>
          </a:xfrm>
        </p:grpSpPr>
        <p:grpSp>
          <p:nvGrpSpPr>
            <p:cNvPr id="1906" name="Google Shape;1906;p62"/>
            <p:cNvGrpSpPr/>
            <p:nvPr/>
          </p:nvGrpSpPr>
          <p:grpSpPr>
            <a:xfrm>
              <a:off x="4857871" y="4289188"/>
              <a:ext cx="1649608" cy="982305"/>
              <a:chOff x="4857872" y="4289188"/>
              <a:chExt cx="716293" cy="982305"/>
            </a:xfrm>
          </p:grpSpPr>
          <p:cxnSp>
            <p:nvCxnSpPr>
              <p:cNvPr id="1907" name="Google Shape;1907;p62"/>
              <p:cNvCxnSpPr/>
              <p:nvPr/>
            </p:nvCxnSpPr>
            <p:spPr>
              <a:xfrm flipH="1" rot="-5400000">
                <a:off x="5212319" y="4909648"/>
                <a:ext cx="7399" cy="716292"/>
              </a:xfrm>
              <a:prstGeom prst="straightConnector1">
                <a:avLst/>
              </a:prstGeom>
              <a:noFill/>
              <a:ln cap="flat" cmpd="sng" w="57150">
                <a:solidFill>
                  <a:srgbClr val="66A1FE"/>
                </a:solidFill>
                <a:prstDash val="solid"/>
                <a:miter lim="800000"/>
                <a:headEnd len="med" w="med" type="triangle"/>
                <a:tailEnd len="med" w="med" type="triangle"/>
              </a:ln>
            </p:spPr>
          </p:cxnSp>
          <p:cxnSp>
            <p:nvCxnSpPr>
              <p:cNvPr id="1908" name="Google Shape;1908;p62"/>
              <p:cNvCxnSpPr/>
              <p:nvPr/>
            </p:nvCxnSpPr>
            <p:spPr>
              <a:xfrm flipH="1" rot="-5400000">
                <a:off x="5212318" y="3934742"/>
                <a:ext cx="7399" cy="716292"/>
              </a:xfrm>
              <a:prstGeom prst="straightConnector1">
                <a:avLst/>
              </a:prstGeom>
              <a:noFill/>
              <a:ln cap="flat" cmpd="sng" w="57150">
                <a:solidFill>
                  <a:srgbClr val="66A1FE"/>
                </a:solidFill>
                <a:prstDash val="solid"/>
                <a:miter lim="800000"/>
                <a:headEnd len="med" w="med" type="triangle"/>
                <a:tailEnd len="med" w="med" type="triangle"/>
              </a:ln>
            </p:spPr>
          </p:cxnSp>
          <p:cxnSp>
            <p:nvCxnSpPr>
              <p:cNvPr id="1909" name="Google Shape;1909;p62"/>
              <p:cNvCxnSpPr/>
              <p:nvPr/>
            </p:nvCxnSpPr>
            <p:spPr>
              <a:xfrm flipH="1" rot="-5400000">
                <a:off x="5212318" y="4426795"/>
                <a:ext cx="7399" cy="716292"/>
              </a:xfrm>
              <a:prstGeom prst="straightConnector1">
                <a:avLst/>
              </a:prstGeom>
              <a:noFill/>
              <a:ln cap="flat" cmpd="sng" w="57150">
                <a:solidFill>
                  <a:srgbClr val="66A1FE"/>
                </a:solidFill>
                <a:prstDash val="solid"/>
                <a:miter lim="800000"/>
                <a:headEnd len="med" w="med" type="triangle"/>
                <a:tailEnd len="med" w="med" type="triangle"/>
              </a:ln>
            </p:spPr>
          </p:cxnSp>
        </p:grpSp>
        <p:grpSp>
          <p:nvGrpSpPr>
            <p:cNvPr id="1910" name="Google Shape;1910;p62"/>
            <p:cNvGrpSpPr/>
            <p:nvPr/>
          </p:nvGrpSpPr>
          <p:grpSpPr>
            <a:xfrm>
              <a:off x="757299" y="3481539"/>
              <a:ext cx="3918910" cy="2407945"/>
              <a:chOff x="5154420" y="2561964"/>
              <a:chExt cx="3918910" cy="2407945"/>
            </a:xfrm>
          </p:grpSpPr>
          <p:sp>
            <p:nvSpPr>
              <p:cNvPr id="1911" name="Google Shape;1911;p62"/>
              <p:cNvSpPr/>
              <p:nvPr/>
            </p:nvSpPr>
            <p:spPr>
              <a:xfrm>
                <a:off x="5154420" y="2561964"/>
                <a:ext cx="3918910" cy="2407945"/>
              </a:xfrm>
              <a:prstGeom prst="roundRect">
                <a:avLst>
                  <a:gd fmla="val 10950"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YARN (TÍNH TOÁN)</a:t>
                </a:r>
                <a:endParaRPr/>
              </a:p>
              <a:p>
                <a:pPr indent="0" lvl="0" marL="0" marR="0" rtl="0" algn="ctr">
                  <a:spcBef>
                    <a:spcPts val="0"/>
                  </a:spcBef>
                  <a:spcAft>
                    <a:spcPts val="0"/>
                  </a:spcAft>
                  <a:buNone/>
                </a:pPr>
                <a:r>
                  <a:t/>
                </a:r>
                <a:endParaRPr sz="2000">
                  <a:solidFill>
                    <a:srgbClr val="1F45BC"/>
                  </a:solidFill>
                  <a:latin typeface="Arial"/>
                  <a:ea typeface="Arial"/>
                  <a:cs typeface="Arial"/>
                  <a:sym typeface="Arial"/>
                </a:endParaRPr>
              </a:p>
              <a:p>
                <a:pPr indent="0" lvl="0" marL="0" marR="0" rtl="0" algn="ctr">
                  <a:spcBef>
                    <a:spcPts val="0"/>
                  </a:spcBef>
                  <a:spcAft>
                    <a:spcPts val="0"/>
                  </a:spcAft>
                  <a:buNone/>
                </a:pPr>
                <a:r>
                  <a:t/>
                </a:r>
                <a:endParaRPr sz="2000">
                  <a:solidFill>
                    <a:srgbClr val="1F45BC"/>
                  </a:solidFill>
                  <a:latin typeface="Arial"/>
                  <a:ea typeface="Arial"/>
                  <a:cs typeface="Arial"/>
                  <a:sym typeface="Arial"/>
                </a:endParaRPr>
              </a:p>
              <a:p>
                <a:pPr indent="0" lvl="0" marL="0" marR="0" rtl="0" algn="ctr">
                  <a:spcBef>
                    <a:spcPts val="0"/>
                  </a:spcBef>
                  <a:spcAft>
                    <a:spcPts val="0"/>
                  </a:spcAft>
                  <a:buNone/>
                </a:pPr>
                <a:r>
                  <a:t/>
                </a:r>
                <a:endParaRPr sz="2000">
                  <a:solidFill>
                    <a:srgbClr val="1F45BC"/>
                  </a:solidFill>
                  <a:latin typeface="Arial"/>
                  <a:ea typeface="Arial"/>
                  <a:cs typeface="Arial"/>
                  <a:sym typeface="Arial"/>
                </a:endParaRPr>
              </a:p>
              <a:p>
                <a:pPr indent="0" lvl="0" marL="0" marR="0" rtl="0" algn="ctr">
                  <a:spcBef>
                    <a:spcPts val="0"/>
                  </a:spcBef>
                  <a:spcAft>
                    <a:spcPts val="0"/>
                  </a:spcAft>
                  <a:buNone/>
                </a:pPr>
                <a:r>
                  <a:t/>
                </a:r>
                <a:endParaRPr sz="2000">
                  <a:solidFill>
                    <a:srgbClr val="1F45BC"/>
                  </a:solidFill>
                  <a:latin typeface="Arial"/>
                  <a:ea typeface="Arial"/>
                  <a:cs typeface="Arial"/>
                  <a:sym typeface="Arial"/>
                </a:endParaRPr>
              </a:p>
              <a:p>
                <a:pPr indent="0" lvl="0" marL="0" marR="0" rtl="0" algn="ctr">
                  <a:spcBef>
                    <a:spcPts val="0"/>
                  </a:spcBef>
                  <a:spcAft>
                    <a:spcPts val="0"/>
                  </a:spcAft>
                  <a:buNone/>
                </a:pPr>
                <a:r>
                  <a:t/>
                </a:r>
                <a:endParaRPr sz="2000">
                  <a:solidFill>
                    <a:srgbClr val="1F45BC"/>
                  </a:solidFill>
                  <a:latin typeface="Arial"/>
                  <a:ea typeface="Arial"/>
                  <a:cs typeface="Arial"/>
                  <a:sym typeface="Arial"/>
                </a:endParaRPr>
              </a:p>
              <a:p>
                <a:pPr indent="0" lvl="0" marL="0" marR="0" rtl="0" algn="ctr">
                  <a:spcBef>
                    <a:spcPts val="0"/>
                  </a:spcBef>
                  <a:spcAft>
                    <a:spcPts val="0"/>
                  </a:spcAft>
                  <a:buNone/>
                </a:pPr>
                <a:r>
                  <a:t/>
                </a:r>
                <a:endParaRPr sz="2000">
                  <a:solidFill>
                    <a:srgbClr val="1F45BC"/>
                  </a:solidFill>
                  <a:latin typeface="Arial"/>
                  <a:ea typeface="Arial"/>
                  <a:cs typeface="Arial"/>
                  <a:sym typeface="Arial"/>
                </a:endParaRPr>
              </a:p>
            </p:txBody>
          </p:sp>
          <p:grpSp>
            <p:nvGrpSpPr>
              <p:cNvPr id="1912" name="Google Shape;1912;p62"/>
              <p:cNvGrpSpPr/>
              <p:nvPr/>
            </p:nvGrpSpPr>
            <p:grpSpPr>
              <a:xfrm>
                <a:off x="5439116" y="3099948"/>
                <a:ext cx="3353355" cy="1474987"/>
                <a:chOff x="5369896" y="2724281"/>
                <a:chExt cx="3353355" cy="1641237"/>
              </a:xfrm>
            </p:grpSpPr>
            <p:grpSp>
              <p:nvGrpSpPr>
                <p:cNvPr id="1913" name="Google Shape;1913;p62"/>
                <p:cNvGrpSpPr/>
                <p:nvPr/>
              </p:nvGrpSpPr>
              <p:grpSpPr>
                <a:xfrm>
                  <a:off x="5369896" y="2724281"/>
                  <a:ext cx="3353355" cy="510990"/>
                  <a:chOff x="5376041" y="2871926"/>
                  <a:chExt cx="3353355" cy="510990"/>
                </a:xfrm>
              </p:grpSpPr>
              <p:grpSp>
                <p:nvGrpSpPr>
                  <p:cNvPr id="1914" name="Google Shape;1914;p62"/>
                  <p:cNvGrpSpPr/>
                  <p:nvPr/>
                </p:nvGrpSpPr>
                <p:grpSpPr>
                  <a:xfrm>
                    <a:off x="5376041" y="2871926"/>
                    <a:ext cx="3353355" cy="510990"/>
                    <a:chOff x="5376041" y="2871926"/>
                    <a:chExt cx="3353355" cy="510990"/>
                  </a:xfrm>
                </p:grpSpPr>
                <p:sp>
                  <p:nvSpPr>
                    <p:cNvPr id="1915" name="Google Shape;1915;p62"/>
                    <p:cNvSpPr/>
                    <p:nvPr/>
                  </p:nvSpPr>
                  <p:spPr>
                    <a:xfrm>
                      <a:off x="5376042" y="2871926"/>
                      <a:ext cx="3353354" cy="510990"/>
                    </a:xfrm>
                    <a:prstGeom prst="roundRect">
                      <a:avLst>
                        <a:gd fmla="val 16667" name="adj"/>
                      </a:avLst>
                    </a:prstGeom>
                    <a:solidFill>
                      <a:schemeClr val="lt1"/>
                    </a:solidFill>
                    <a:ln cap="flat" cmpd="sng" w="1905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916" name="Google Shape;1916;p62"/>
                    <p:cNvGrpSpPr/>
                    <p:nvPr/>
                  </p:nvGrpSpPr>
                  <p:grpSpPr>
                    <a:xfrm>
                      <a:off x="5376041" y="3001075"/>
                      <a:ext cx="1384510" cy="252693"/>
                      <a:chOff x="5376041" y="2983768"/>
                      <a:chExt cx="1384510" cy="252693"/>
                    </a:xfrm>
                  </p:grpSpPr>
                  <p:sp>
                    <p:nvSpPr>
                      <p:cNvPr id="1917" name="Google Shape;1917;p62"/>
                      <p:cNvSpPr/>
                      <p:nvPr/>
                    </p:nvSpPr>
                    <p:spPr>
                      <a:xfrm>
                        <a:off x="5376042" y="2983768"/>
                        <a:ext cx="1384509" cy="4571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8" name="Google Shape;1918;p62"/>
                      <p:cNvSpPr/>
                      <p:nvPr/>
                    </p:nvSpPr>
                    <p:spPr>
                      <a:xfrm>
                        <a:off x="5376041" y="3087370"/>
                        <a:ext cx="1384509" cy="4571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9" name="Google Shape;1919;p62"/>
                      <p:cNvSpPr/>
                      <p:nvPr/>
                    </p:nvSpPr>
                    <p:spPr>
                      <a:xfrm>
                        <a:off x="5376041" y="3190742"/>
                        <a:ext cx="1384509" cy="4571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920" name="Google Shape;1920;p62"/>
                    <p:cNvSpPr/>
                    <p:nvPr/>
                  </p:nvSpPr>
                  <p:spPr>
                    <a:xfrm>
                      <a:off x="8367037" y="3051332"/>
                      <a:ext cx="152178" cy="152178"/>
                    </a:xfrm>
                    <a:prstGeom prst="ellipse">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921" name="Google Shape;1921;p62"/>
                  <p:cNvSpPr txBox="1"/>
                  <p:nvPr/>
                </p:nvSpPr>
                <p:spPr>
                  <a:xfrm>
                    <a:off x="7117840" y="2983768"/>
                    <a:ext cx="1117614" cy="3424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MapReduce</a:t>
                    </a:r>
                    <a:endParaRPr/>
                  </a:p>
                </p:txBody>
              </p:sp>
            </p:grpSp>
            <p:grpSp>
              <p:nvGrpSpPr>
                <p:cNvPr id="1922" name="Google Shape;1922;p62"/>
                <p:cNvGrpSpPr/>
                <p:nvPr/>
              </p:nvGrpSpPr>
              <p:grpSpPr>
                <a:xfrm>
                  <a:off x="5369896" y="3289182"/>
                  <a:ext cx="3353355" cy="510990"/>
                  <a:chOff x="5376041" y="2871926"/>
                  <a:chExt cx="3353355" cy="510990"/>
                </a:xfrm>
              </p:grpSpPr>
              <p:grpSp>
                <p:nvGrpSpPr>
                  <p:cNvPr id="1923" name="Google Shape;1923;p62"/>
                  <p:cNvGrpSpPr/>
                  <p:nvPr/>
                </p:nvGrpSpPr>
                <p:grpSpPr>
                  <a:xfrm>
                    <a:off x="5376041" y="2871926"/>
                    <a:ext cx="3353355" cy="510990"/>
                    <a:chOff x="5376041" y="2871926"/>
                    <a:chExt cx="3353355" cy="510990"/>
                  </a:xfrm>
                </p:grpSpPr>
                <p:sp>
                  <p:nvSpPr>
                    <p:cNvPr id="1924" name="Google Shape;1924;p62"/>
                    <p:cNvSpPr/>
                    <p:nvPr/>
                  </p:nvSpPr>
                  <p:spPr>
                    <a:xfrm>
                      <a:off x="5376042" y="2871926"/>
                      <a:ext cx="3353354" cy="510990"/>
                    </a:xfrm>
                    <a:prstGeom prst="roundRect">
                      <a:avLst>
                        <a:gd fmla="val 16667" name="adj"/>
                      </a:avLst>
                    </a:prstGeom>
                    <a:solidFill>
                      <a:schemeClr val="lt1"/>
                    </a:solidFill>
                    <a:ln cap="flat" cmpd="sng" w="1905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925" name="Google Shape;1925;p62"/>
                    <p:cNvGrpSpPr/>
                    <p:nvPr/>
                  </p:nvGrpSpPr>
                  <p:grpSpPr>
                    <a:xfrm>
                      <a:off x="5376041" y="3001075"/>
                      <a:ext cx="1384510" cy="252693"/>
                      <a:chOff x="5376041" y="2983768"/>
                      <a:chExt cx="1384510" cy="252693"/>
                    </a:xfrm>
                  </p:grpSpPr>
                  <p:sp>
                    <p:nvSpPr>
                      <p:cNvPr id="1926" name="Google Shape;1926;p62"/>
                      <p:cNvSpPr/>
                      <p:nvPr/>
                    </p:nvSpPr>
                    <p:spPr>
                      <a:xfrm>
                        <a:off x="5376042" y="2983768"/>
                        <a:ext cx="1384509" cy="4571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7" name="Google Shape;1927;p62"/>
                      <p:cNvSpPr/>
                      <p:nvPr/>
                    </p:nvSpPr>
                    <p:spPr>
                      <a:xfrm>
                        <a:off x="5376041" y="3087370"/>
                        <a:ext cx="1384509" cy="4571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8" name="Google Shape;1928;p62"/>
                      <p:cNvSpPr/>
                      <p:nvPr/>
                    </p:nvSpPr>
                    <p:spPr>
                      <a:xfrm>
                        <a:off x="5376041" y="3190742"/>
                        <a:ext cx="1384509" cy="4571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929" name="Google Shape;1929;p62"/>
                    <p:cNvSpPr/>
                    <p:nvPr/>
                  </p:nvSpPr>
                  <p:spPr>
                    <a:xfrm>
                      <a:off x="8367037" y="3051332"/>
                      <a:ext cx="152178" cy="152178"/>
                    </a:xfrm>
                    <a:prstGeom prst="ellipse">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930" name="Google Shape;1930;p62"/>
                  <p:cNvSpPr txBox="1"/>
                  <p:nvPr/>
                </p:nvSpPr>
                <p:spPr>
                  <a:xfrm>
                    <a:off x="7117840" y="2983768"/>
                    <a:ext cx="1117614" cy="3424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MapReduce</a:t>
                    </a:r>
                    <a:endParaRPr/>
                  </a:p>
                </p:txBody>
              </p:sp>
            </p:grpSp>
            <p:grpSp>
              <p:nvGrpSpPr>
                <p:cNvPr id="1931" name="Google Shape;1931;p62"/>
                <p:cNvGrpSpPr/>
                <p:nvPr/>
              </p:nvGrpSpPr>
              <p:grpSpPr>
                <a:xfrm>
                  <a:off x="5369896" y="3854528"/>
                  <a:ext cx="3353355" cy="510990"/>
                  <a:chOff x="5376041" y="2871926"/>
                  <a:chExt cx="3353355" cy="510990"/>
                </a:xfrm>
              </p:grpSpPr>
              <p:grpSp>
                <p:nvGrpSpPr>
                  <p:cNvPr id="1932" name="Google Shape;1932;p62"/>
                  <p:cNvGrpSpPr/>
                  <p:nvPr/>
                </p:nvGrpSpPr>
                <p:grpSpPr>
                  <a:xfrm>
                    <a:off x="5376041" y="2871926"/>
                    <a:ext cx="3353355" cy="510990"/>
                    <a:chOff x="5376041" y="2871926"/>
                    <a:chExt cx="3353355" cy="510990"/>
                  </a:xfrm>
                </p:grpSpPr>
                <p:sp>
                  <p:nvSpPr>
                    <p:cNvPr id="1933" name="Google Shape;1933;p62"/>
                    <p:cNvSpPr/>
                    <p:nvPr/>
                  </p:nvSpPr>
                  <p:spPr>
                    <a:xfrm>
                      <a:off x="5376042" y="2871926"/>
                      <a:ext cx="3353354" cy="510990"/>
                    </a:xfrm>
                    <a:prstGeom prst="roundRect">
                      <a:avLst>
                        <a:gd fmla="val 16667" name="adj"/>
                      </a:avLst>
                    </a:prstGeom>
                    <a:solidFill>
                      <a:schemeClr val="lt1"/>
                    </a:solidFill>
                    <a:ln cap="flat" cmpd="sng" w="1905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934" name="Google Shape;1934;p62"/>
                    <p:cNvGrpSpPr/>
                    <p:nvPr/>
                  </p:nvGrpSpPr>
                  <p:grpSpPr>
                    <a:xfrm>
                      <a:off x="5376041" y="3001075"/>
                      <a:ext cx="1384510" cy="252693"/>
                      <a:chOff x="5376041" y="2983768"/>
                      <a:chExt cx="1384510" cy="252693"/>
                    </a:xfrm>
                  </p:grpSpPr>
                  <p:sp>
                    <p:nvSpPr>
                      <p:cNvPr id="1935" name="Google Shape;1935;p62"/>
                      <p:cNvSpPr/>
                      <p:nvPr/>
                    </p:nvSpPr>
                    <p:spPr>
                      <a:xfrm>
                        <a:off x="5376042" y="2983768"/>
                        <a:ext cx="1384509" cy="4571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36" name="Google Shape;1936;p62"/>
                      <p:cNvSpPr/>
                      <p:nvPr/>
                    </p:nvSpPr>
                    <p:spPr>
                      <a:xfrm>
                        <a:off x="5376041" y="3087370"/>
                        <a:ext cx="1384509" cy="4571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37" name="Google Shape;1937;p62"/>
                      <p:cNvSpPr/>
                      <p:nvPr/>
                    </p:nvSpPr>
                    <p:spPr>
                      <a:xfrm>
                        <a:off x="5376041" y="3190742"/>
                        <a:ext cx="1384509" cy="4571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938" name="Google Shape;1938;p62"/>
                    <p:cNvSpPr/>
                    <p:nvPr/>
                  </p:nvSpPr>
                  <p:spPr>
                    <a:xfrm>
                      <a:off x="8367037" y="3051332"/>
                      <a:ext cx="152178" cy="152178"/>
                    </a:xfrm>
                    <a:prstGeom prst="ellipse">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939" name="Google Shape;1939;p62"/>
                  <p:cNvSpPr txBox="1"/>
                  <p:nvPr/>
                </p:nvSpPr>
                <p:spPr>
                  <a:xfrm>
                    <a:off x="7117840" y="2983768"/>
                    <a:ext cx="1117614" cy="3424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MapReduce</a:t>
                    </a:r>
                    <a:endParaRPr/>
                  </a:p>
                </p:txBody>
              </p:sp>
            </p:grpSp>
          </p:grpSp>
        </p:grpSp>
        <p:sp>
          <p:nvSpPr>
            <p:cNvPr id="1940" name="Google Shape;1940;p62"/>
            <p:cNvSpPr/>
            <p:nvPr/>
          </p:nvSpPr>
          <p:spPr>
            <a:xfrm>
              <a:off x="6716545" y="3481539"/>
              <a:ext cx="2275055" cy="2407945"/>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    HDFS (LƯU TRỮ)</a:t>
              </a:r>
              <a:endParaRPr sz="1400">
                <a:solidFill>
                  <a:srgbClr val="1F45BC"/>
                </a:solidFill>
                <a:latin typeface="Arial"/>
                <a:ea typeface="Arial"/>
                <a:cs typeface="Arial"/>
                <a:sym typeface="Arial"/>
              </a:endParaRPr>
            </a:p>
          </p:txBody>
        </p:sp>
        <p:pic>
          <p:nvPicPr>
            <p:cNvPr id="1941" name="Google Shape;1941;p62"/>
            <p:cNvPicPr preferRelativeResize="0"/>
            <p:nvPr/>
          </p:nvPicPr>
          <p:blipFill rotWithShape="1">
            <a:blip r:embed="rId3">
              <a:alphaModFix/>
            </a:blip>
            <a:srcRect b="0" l="0" r="0" t="0"/>
            <a:stretch/>
          </p:blipFill>
          <p:spPr>
            <a:xfrm>
              <a:off x="7717206" y="4121587"/>
              <a:ext cx="273731" cy="220557"/>
            </a:xfrm>
            <a:prstGeom prst="rect">
              <a:avLst/>
            </a:prstGeom>
            <a:noFill/>
            <a:ln>
              <a:noFill/>
            </a:ln>
          </p:spPr>
        </p:pic>
        <p:pic>
          <p:nvPicPr>
            <p:cNvPr id="1942" name="Google Shape;1942;p62"/>
            <p:cNvPicPr preferRelativeResize="0"/>
            <p:nvPr/>
          </p:nvPicPr>
          <p:blipFill rotWithShape="1">
            <a:blip r:embed="rId4">
              <a:alphaModFix/>
            </a:blip>
            <a:srcRect b="0" l="0" r="0" t="0"/>
            <a:stretch/>
          </p:blipFill>
          <p:spPr>
            <a:xfrm>
              <a:off x="6593098" y="5072813"/>
              <a:ext cx="246889" cy="338329"/>
            </a:xfrm>
            <a:prstGeom prst="rect">
              <a:avLst/>
            </a:prstGeom>
            <a:solidFill>
              <a:schemeClr val="lt1"/>
            </a:solidFill>
            <a:ln>
              <a:noFill/>
            </a:ln>
          </p:spPr>
        </p:pic>
        <p:pic>
          <p:nvPicPr>
            <p:cNvPr id="1943" name="Google Shape;1943;p62"/>
            <p:cNvPicPr preferRelativeResize="0"/>
            <p:nvPr/>
          </p:nvPicPr>
          <p:blipFill rotWithShape="1">
            <a:blip r:embed="rId4">
              <a:alphaModFix/>
            </a:blip>
            <a:srcRect b="0" l="0" r="0" t="0"/>
            <a:stretch/>
          </p:blipFill>
          <p:spPr>
            <a:xfrm>
              <a:off x="6586100" y="4596991"/>
              <a:ext cx="246889" cy="338329"/>
            </a:xfrm>
            <a:prstGeom prst="rect">
              <a:avLst/>
            </a:prstGeom>
            <a:solidFill>
              <a:schemeClr val="lt1"/>
            </a:solidFill>
            <a:ln>
              <a:noFill/>
            </a:ln>
          </p:spPr>
        </p:pic>
        <p:pic>
          <p:nvPicPr>
            <p:cNvPr id="1944" name="Google Shape;1944;p62"/>
            <p:cNvPicPr preferRelativeResize="0"/>
            <p:nvPr/>
          </p:nvPicPr>
          <p:blipFill rotWithShape="1">
            <a:blip r:embed="rId4">
              <a:alphaModFix/>
            </a:blip>
            <a:srcRect b="0" l="0" r="0" t="0"/>
            <a:stretch/>
          </p:blipFill>
          <p:spPr>
            <a:xfrm>
              <a:off x="6593098" y="4142929"/>
              <a:ext cx="246889" cy="338329"/>
            </a:xfrm>
            <a:prstGeom prst="rect">
              <a:avLst/>
            </a:prstGeom>
            <a:solidFill>
              <a:schemeClr val="lt1"/>
            </a:solid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63"/>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Tổng quan về nền tảng Apache Hadoop &amp; Spark</a:t>
            </a:r>
            <a:endParaRPr/>
          </a:p>
        </p:txBody>
      </p:sp>
      <p:sp>
        <p:nvSpPr>
          <p:cNvPr id="1951" name="Google Shape;1951;p6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Hệ sinh thái Hadoop</a:t>
            </a:r>
            <a:endParaRPr/>
          </a:p>
        </p:txBody>
      </p:sp>
      <p:sp>
        <p:nvSpPr>
          <p:cNvPr id="1952" name="Google Shape;1952;p6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p:txBody>
      </p:sp>
      <p:sp>
        <p:nvSpPr>
          <p:cNvPr id="1953" name="Google Shape;1953;p6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Bạn biết bao nhiêu?</a:t>
            </a:r>
            <a:endParaRPr/>
          </a:p>
        </p:txBody>
      </p:sp>
      <p:grpSp>
        <p:nvGrpSpPr>
          <p:cNvPr id="1954" name="Google Shape;1954;p63"/>
          <p:cNvGrpSpPr/>
          <p:nvPr/>
        </p:nvGrpSpPr>
        <p:grpSpPr>
          <a:xfrm>
            <a:off x="449572" y="2453446"/>
            <a:ext cx="8705425" cy="3514185"/>
            <a:chOff x="1149940" y="2453446"/>
            <a:chExt cx="7515691" cy="3514185"/>
          </a:xfrm>
        </p:grpSpPr>
        <p:sp>
          <p:nvSpPr>
            <p:cNvPr id="1955" name="Google Shape;1955;p63"/>
            <p:cNvSpPr/>
            <p:nvPr/>
          </p:nvSpPr>
          <p:spPr>
            <a:xfrm>
              <a:off x="3288949" y="5439918"/>
              <a:ext cx="5376682" cy="523430"/>
            </a:xfrm>
            <a:prstGeom prst="roundRect">
              <a:avLst>
                <a:gd fmla="val 5927" name="adj"/>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HDFS (Hadoop Distributed File System - Hệ thống tệp phân tán Hadoop)</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(Hệ thống tệp phân tán Hadoop)</a:t>
              </a:r>
              <a:endParaRPr/>
            </a:p>
          </p:txBody>
        </p:sp>
        <p:sp>
          <p:nvSpPr>
            <p:cNvPr id="1956" name="Google Shape;1956;p63"/>
            <p:cNvSpPr/>
            <p:nvPr/>
          </p:nvSpPr>
          <p:spPr>
            <a:xfrm>
              <a:off x="3280181" y="2453446"/>
              <a:ext cx="5385450" cy="415336"/>
            </a:xfrm>
            <a:prstGeom prst="roundRect">
              <a:avLst>
                <a:gd fmla="val 5927" name="adj"/>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Công cụ BI</a:t>
              </a:r>
              <a:endParaRPr/>
            </a:p>
          </p:txBody>
        </p:sp>
        <p:sp>
          <p:nvSpPr>
            <p:cNvPr id="1957" name="Google Shape;1957;p63"/>
            <p:cNvSpPr/>
            <p:nvPr/>
          </p:nvSpPr>
          <p:spPr>
            <a:xfrm>
              <a:off x="3280181" y="2912862"/>
              <a:ext cx="5385450" cy="415336"/>
            </a:xfrm>
            <a:prstGeom prst="roundRect">
              <a:avLst>
                <a:gd fmla="val 5927" name="adj"/>
              </a:avLst>
            </a:prstGeom>
            <a:solidFill>
              <a:srgbClr val="A5A5A5"/>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Công cụ ETL</a:t>
              </a:r>
              <a:endParaRPr/>
            </a:p>
          </p:txBody>
        </p:sp>
        <p:sp>
          <p:nvSpPr>
            <p:cNvPr id="1958" name="Google Shape;1958;p63"/>
            <p:cNvSpPr/>
            <p:nvPr/>
          </p:nvSpPr>
          <p:spPr>
            <a:xfrm>
              <a:off x="1149940" y="3382025"/>
              <a:ext cx="823650" cy="783015"/>
            </a:xfrm>
            <a:prstGeom prst="roundRect">
              <a:avLst>
                <a:gd fmla="val 5927"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Sqoop</a:t>
              </a:r>
              <a:endParaRPr sz="1400">
                <a:solidFill>
                  <a:srgbClr val="0043B2"/>
                </a:solidFill>
                <a:latin typeface="Arial"/>
                <a:ea typeface="Arial"/>
                <a:cs typeface="Arial"/>
                <a:sym typeface="Arial"/>
              </a:endParaRPr>
            </a:p>
          </p:txBody>
        </p:sp>
        <p:sp>
          <p:nvSpPr>
            <p:cNvPr id="1959" name="Google Shape;1959;p63"/>
            <p:cNvSpPr/>
            <p:nvPr/>
          </p:nvSpPr>
          <p:spPr>
            <a:xfrm>
              <a:off x="2037340" y="3377743"/>
              <a:ext cx="1203600" cy="2576713"/>
            </a:xfrm>
            <a:prstGeom prst="roundRect">
              <a:avLst>
                <a:gd fmla="val 5927"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ZooKeeper (điều phối viên)</a:t>
              </a:r>
              <a:endParaRPr sz="1400">
                <a:solidFill>
                  <a:srgbClr val="0043B2"/>
                </a:solidFill>
                <a:latin typeface="Arial"/>
                <a:ea typeface="Arial"/>
                <a:cs typeface="Arial"/>
                <a:sym typeface="Arial"/>
              </a:endParaRPr>
            </a:p>
          </p:txBody>
        </p:sp>
        <p:sp>
          <p:nvSpPr>
            <p:cNvPr id="1960" name="Google Shape;1960;p63"/>
            <p:cNvSpPr/>
            <p:nvPr/>
          </p:nvSpPr>
          <p:spPr>
            <a:xfrm>
              <a:off x="3280181" y="3377744"/>
              <a:ext cx="852320" cy="1436031"/>
            </a:xfrm>
            <a:prstGeom prst="roundRect">
              <a:avLst>
                <a:gd fmla="val 5927"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OOZIE</a:t>
              </a:r>
              <a:endParaRPr/>
            </a:p>
          </p:txBody>
        </p:sp>
        <p:sp>
          <p:nvSpPr>
            <p:cNvPr id="1961" name="Google Shape;1961;p63"/>
            <p:cNvSpPr/>
            <p:nvPr/>
          </p:nvSpPr>
          <p:spPr>
            <a:xfrm>
              <a:off x="3288949" y="4866942"/>
              <a:ext cx="5376682" cy="523430"/>
            </a:xfrm>
            <a:prstGeom prst="roundRect">
              <a:avLst>
                <a:gd fmla="val 5927" name="adj"/>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YARN &amp; MapReduce</a:t>
              </a:r>
              <a:endParaRPr/>
            </a:p>
          </p:txBody>
        </p:sp>
        <p:sp>
          <p:nvSpPr>
            <p:cNvPr id="1962" name="Google Shape;1962;p63"/>
            <p:cNvSpPr/>
            <p:nvPr/>
          </p:nvSpPr>
          <p:spPr>
            <a:xfrm>
              <a:off x="4180511" y="3377744"/>
              <a:ext cx="852320" cy="1436031"/>
            </a:xfrm>
            <a:prstGeom prst="roundRect">
              <a:avLst>
                <a:gd fmla="val 5927"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HBASE</a:t>
              </a:r>
              <a:endParaRPr/>
            </a:p>
          </p:txBody>
        </p:sp>
        <p:sp>
          <p:nvSpPr>
            <p:cNvPr id="1963" name="Google Shape;1963;p63"/>
            <p:cNvSpPr/>
            <p:nvPr/>
          </p:nvSpPr>
          <p:spPr>
            <a:xfrm>
              <a:off x="5080841" y="3377744"/>
              <a:ext cx="852320" cy="1436031"/>
            </a:xfrm>
            <a:prstGeom prst="roundRect">
              <a:avLst>
                <a:gd fmla="val 5927"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HIVE (SQL)</a:t>
              </a:r>
              <a:endParaRPr/>
            </a:p>
          </p:txBody>
        </p:sp>
        <p:sp>
          <p:nvSpPr>
            <p:cNvPr id="1964" name="Google Shape;1964;p63"/>
            <p:cNvSpPr/>
            <p:nvPr/>
          </p:nvSpPr>
          <p:spPr>
            <a:xfrm>
              <a:off x="5996911" y="3377744"/>
              <a:ext cx="852320" cy="1436031"/>
            </a:xfrm>
            <a:prstGeom prst="roundRect">
              <a:avLst>
                <a:gd fmla="val 5927"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PIG</a:t>
              </a:r>
              <a:endParaRPr/>
            </a:p>
          </p:txBody>
        </p:sp>
        <p:sp>
          <p:nvSpPr>
            <p:cNvPr id="1965" name="Google Shape;1965;p63"/>
            <p:cNvSpPr/>
            <p:nvPr/>
          </p:nvSpPr>
          <p:spPr>
            <a:xfrm>
              <a:off x="6912981" y="3377744"/>
              <a:ext cx="852320" cy="1436031"/>
            </a:xfrm>
            <a:prstGeom prst="roundRect">
              <a:avLst>
                <a:gd fmla="val 5927"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IMPALA</a:t>
              </a:r>
              <a:endParaRPr/>
            </a:p>
          </p:txBody>
        </p:sp>
        <p:sp>
          <p:nvSpPr>
            <p:cNvPr id="1966" name="Google Shape;1966;p63"/>
            <p:cNvSpPr/>
            <p:nvPr/>
          </p:nvSpPr>
          <p:spPr>
            <a:xfrm>
              <a:off x="7813311" y="3377744"/>
              <a:ext cx="852320" cy="1436031"/>
            </a:xfrm>
            <a:prstGeom prst="roundRect">
              <a:avLst>
                <a:gd fmla="val 5927"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SPARK</a:t>
              </a:r>
              <a:endParaRPr/>
            </a:p>
          </p:txBody>
        </p:sp>
        <p:sp>
          <p:nvSpPr>
            <p:cNvPr id="1967" name="Google Shape;1967;p63"/>
            <p:cNvSpPr/>
            <p:nvPr/>
          </p:nvSpPr>
          <p:spPr>
            <a:xfrm>
              <a:off x="1149940" y="4278874"/>
              <a:ext cx="823650" cy="783015"/>
            </a:xfrm>
            <a:prstGeom prst="roundRect">
              <a:avLst>
                <a:gd fmla="val 5927"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Flume</a:t>
              </a:r>
              <a:endParaRPr sz="1400">
                <a:solidFill>
                  <a:srgbClr val="0043B2"/>
                </a:solidFill>
                <a:latin typeface="Arial"/>
                <a:ea typeface="Arial"/>
                <a:cs typeface="Arial"/>
                <a:sym typeface="Arial"/>
              </a:endParaRPr>
            </a:p>
          </p:txBody>
        </p:sp>
        <p:sp>
          <p:nvSpPr>
            <p:cNvPr id="1968" name="Google Shape;1968;p63"/>
            <p:cNvSpPr/>
            <p:nvPr/>
          </p:nvSpPr>
          <p:spPr>
            <a:xfrm>
              <a:off x="1149940" y="5184616"/>
              <a:ext cx="823650" cy="783015"/>
            </a:xfrm>
            <a:prstGeom prst="roundRect">
              <a:avLst>
                <a:gd fmla="val 5927"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NiFi</a:t>
              </a:r>
              <a:endParaRPr sz="1400">
                <a:solidFill>
                  <a:srgbClr val="0043B2"/>
                </a:solidFill>
                <a:latin typeface="Arial"/>
                <a:ea typeface="Arial"/>
                <a:cs typeface="Arial"/>
                <a:sym typeface="Aria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sp>
        <p:nvSpPr>
          <p:cNvPr id="1974" name="Google Shape;1974;p64"/>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Tổng quan về nền tảng Apache Hadoop &amp; Spark</a:t>
            </a:r>
            <a:endParaRPr/>
          </a:p>
        </p:txBody>
      </p:sp>
      <p:sp>
        <p:nvSpPr>
          <p:cNvPr id="1975" name="Google Shape;1975;p6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Nền tảng Spark - Đã nắm bắt cơ hội</a:t>
            </a:r>
            <a:endParaRPr/>
          </a:p>
        </p:txBody>
      </p:sp>
      <p:sp>
        <p:nvSpPr>
          <p:cNvPr id="1976" name="Google Shape;1976;p6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p:txBody>
      </p:sp>
      <p:sp>
        <p:nvSpPr>
          <p:cNvPr id="1977" name="Google Shape;1977;p64"/>
          <p:cNvSpPr txBox="1"/>
          <p:nvPr>
            <p:ph idx="4" type="body"/>
          </p:nvPr>
        </p:nvSpPr>
        <p:spPr>
          <a:xfrm>
            <a:off x="535871" y="2226568"/>
            <a:ext cx="4051629"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Chi phí bộ nhớ tiếp tục giảm</a:t>
            </a:r>
            <a:endParaRPr/>
          </a:p>
          <a:p>
            <a:pPr indent="-177800" lvl="0" marL="177800" rtl="0" algn="l">
              <a:lnSpc>
                <a:spcPct val="128571"/>
              </a:lnSpc>
              <a:spcBef>
                <a:spcPts val="1000"/>
              </a:spcBef>
              <a:spcAft>
                <a:spcPts val="0"/>
              </a:spcAft>
              <a:buClr>
                <a:srgbClr val="262626"/>
              </a:buClr>
              <a:buSzPts val="1400"/>
              <a:buFont typeface="Arial"/>
              <a:buChar char="•"/>
            </a:pPr>
            <a:r>
              <a:rPr lang="en-US"/>
              <a:t>Thiết kế kiến trúc mới hiện có thể sử dụng nhiều bộ nhớ</a:t>
            </a:r>
            <a:endParaRPr/>
          </a:p>
          <a:p>
            <a:pPr indent="-177800" lvl="0" marL="177800" rtl="0" algn="l">
              <a:lnSpc>
                <a:spcPct val="128571"/>
              </a:lnSpc>
              <a:spcBef>
                <a:spcPts val="1000"/>
              </a:spcBef>
              <a:spcAft>
                <a:spcPts val="0"/>
              </a:spcAft>
              <a:buClr>
                <a:srgbClr val="262626"/>
              </a:buClr>
              <a:buSzPts val="1400"/>
              <a:buFont typeface="Arial"/>
              <a:buChar char="•"/>
            </a:pPr>
            <a:r>
              <a:rPr lang="en-US"/>
              <a:t>Điện toán trong bộ nhớ được sinh ra</a:t>
            </a:r>
            <a:endParaRPr/>
          </a:p>
          <a:p>
            <a:pPr indent="-182563" lvl="1" marL="360363" rtl="0" algn="l">
              <a:lnSpc>
                <a:spcPct val="138461"/>
              </a:lnSpc>
              <a:spcBef>
                <a:spcPts val="500"/>
              </a:spcBef>
              <a:spcAft>
                <a:spcPts val="0"/>
              </a:spcAft>
              <a:buClr>
                <a:srgbClr val="262626"/>
              </a:buClr>
              <a:buSzPts val="1040"/>
              <a:buChar char="•"/>
            </a:pPr>
            <a:r>
              <a:rPr lang="en-US"/>
              <a:t>Cơ sở dữ liệu trong bộ nhớ</a:t>
            </a:r>
            <a:endParaRPr/>
          </a:p>
          <a:p>
            <a:pPr indent="-182563" lvl="1" marL="360363" rtl="0" algn="l">
              <a:lnSpc>
                <a:spcPct val="138461"/>
              </a:lnSpc>
              <a:spcBef>
                <a:spcPts val="500"/>
              </a:spcBef>
              <a:spcAft>
                <a:spcPts val="0"/>
              </a:spcAft>
              <a:buClr>
                <a:srgbClr val="262626"/>
              </a:buClr>
              <a:buSzPts val="1040"/>
              <a:buChar char="•"/>
            </a:pPr>
            <a:r>
              <a:rPr lang="en-US"/>
              <a:t>Các nền tảng trong bộ nhớ như Apache Spark</a:t>
            </a:r>
            <a:endParaRPr/>
          </a:p>
          <a:p>
            <a:pPr indent="-177800" lvl="0" marL="177800" rtl="0" algn="l">
              <a:lnSpc>
                <a:spcPct val="128571"/>
              </a:lnSpc>
              <a:spcBef>
                <a:spcPts val="1000"/>
              </a:spcBef>
              <a:spcAft>
                <a:spcPts val="0"/>
              </a:spcAft>
              <a:buClr>
                <a:srgbClr val="262626"/>
              </a:buClr>
              <a:buSzPts val="1400"/>
              <a:buFont typeface="Arial"/>
              <a:buChar char="•"/>
            </a:pPr>
            <a:r>
              <a:rPr lang="en-US"/>
              <a:t>Đơn đặt hàng cường độ hiệu suất tốt hơn</a:t>
            </a:r>
            <a:endParaRPr/>
          </a:p>
          <a:p>
            <a:pPr indent="-177800" lvl="0" marL="177800" rtl="0" algn="l">
              <a:lnSpc>
                <a:spcPct val="128571"/>
              </a:lnSpc>
              <a:spcBef>
                <a:spcPts val="1000"/>
              </a:spcBef>
              <a:spcAft>
                <a:spcPts val="0"/>
              </a:spcAft>
              <a:buClr>
                <a:srgbClr val="262626"/>
              </a:buClr>
              <a:buSzPts val="1400"/>
              <a:buFont typeface="Arial"/>
              <a:buChar char="•"/>
            </a:pPr>
            <a:r>
              <a:rPr lang="en-US"/>
              <a:t>Hệ điều hành 64 bit để truy cập nhiều bộ nhớ hơn</a:t>
            </a:r>
            <a:endParaRPr/>
          </a:p>
        </p:txBody>
      </p:sp>
      <p:grpSp>
        <p:nvGrpSpPr>
          <p:cNvPr id="1978" name="Google Shape;1978;p64"/>
          <p:cNvGrpSpPr/>
          <p:nvPr/>
        </p:nvGrpSpPr>
        <p:grpSpPr>
          <a:xfrm>
            <a:off x="4720590" y="2252663"/>
            <a:ext cx="4731702" cy="3595687"/>
            <a:chOff x="4406900" y="2221660"/>
            <a:chExt cx="5295900" cy="3858928"/>
          </a:xfrm>
        </p:grpSpPr>
        <p:sp>
          <p:nvSpPr>
            <p:cNvPr id="1979" name="Google Shape;1979;p64"/>
            <p:cNvSpPr/>
            <p:nvPr/>
          </p:nvSpPr>
          <p:spPr>
            <a:xfrm>
              <a:off x="4406900" y="2221660"/>
              <a:ext cx="5295900" cy="3858928"/>
            </a:xfrm>
            <a:prstGeom prst="roundRect">
              <a:avLst>
                <a:gd fmla="val 5477"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980" name="Google Shape;1980;p64"/>
            <p:cNvGrpSpPr/>
            <p:nvPr/>
          </p:nvGrpSpPr>
          <p:grpSpPr>
            <a:xfrm>
              <a:off x="4561710" y="2444882"/>
              <a:ext cx="4906288" cy="3495423"/>
              <a:chOff x="4561711" y="2444882"/>
              <a:chExt cx="4906288" cy="3495423"/>
            </a:xfrm>
          </p:grpSpPr>
          <p:sp>
            <p:nvSpPr>
              <p:cNvPr id="1981" name="Google Shape;1981;p64"/>
              <p:cNvSpPr/>
              <p:nvPr/>
            </p:nvSpPr>
            <p:spPr>
              <a:xfrm rot="-5400000">
                <a:off x="3558031" y="4026004"/>
                <a:ext cx="2256802" cy="249443"/>
              </a:xfrm>
              <a:prstGeom prst="roundRect">
                <a:avLst>
                  <a:gd fmla="val 10946" name="adj"/>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Giá lưu trữ ($/MB) Tỷ lệ lôgarit</a:t>
                </a:r>
                <a:endParaRPr sz="1100">
                  <a:solidFill>
                    <a:srgbClr val="1F45BC"/>
                  </a:solidFill>
                  <a:latin typeface="Arial"/>
                  <a:ea typeface="Arial"/>
                  <a:cs typeface="Arial"/>
                  <a:sym typeface="Arial"/>
                </a:endParaRPr>
              </a:p>
            </p:txBody>
          </p:sp>
          <p:pic>
            <p:nvPicPr>
              <p:cNvPr id="1982" name="Google Shape;1982;p64"/>
              <p:cNvPicPr preferRelativeResize="0"/>
              <p:nvPr/>
            </p:nvPicPr>
            <p:blipFill rotWithShape="1">
              <a:blip r:embed="rId3">
                <a:alphaModFix/>
              </a:blip>
              <a:srcRect b="0" l="0" r="0" t="0"/>
              <a:stretch/>
            </p:blipFill>
            <p:spPr>
              <a:xfrm>
                <a:off x="4891008" y="2444882"/>
                <a:ext cx="4576991" cy="3183751"/>
              </a:xfrm>
              <a:prstGeom prst="rect">
                <a:avLst/>
              </a:prstGeom>
              <a:noFill/>
              <a:ln cap="flat" cmpd="sng" w="19050">
                <a:solidFill>
                  <a:srgbClr val="1F45BC"/>
                </a:solidFill>
                <a:prstDash val="solid"/>
                <a:round/>
                <a:headEnd len="sm" w="sm" type="none"/>
                <a:tailEnd len="sm" w="sm" type="none"/>
              </a:ln>
            </p:spPr>
          </p:pic>
          <p:cxnSp>
            <p:nvCxnSpPr>
              <p:cNvPr id="1983" name="Google Shape;1983;p64"/>
              <p:cNvCxnSpPr/>
              <p:nvPr/>
            </p:nvCxnSpPr>
            <p:spPr>
              <a:xfrm>
                <a:off x="7082802" y="3546883"/>
                <a:ext cx="1947212" cy="1328030"/>
              </a:xfrm>
              <a:prstGeom prst="straightConnector1">
                <a:avLst/>
              </a:prstGeom>
              <a:solidFill>
                <a:schemeClr val="lt1"/>
              </a:solidFill>
              <a:ln cap="flat" cmpd="sng" w="44450">
                <a:solidFill>
                  <a:srgbClr val="CC0000"/>
                </a:solidFill>
                <a:prstDash val="solid"/>
                <a:round/>
                <a:headEnd len="sm" w="sm" type="none"/>
                <a:tailEnd len="med" w="med" type="triangle"/>
              </a:ln>
            </p:spPr>
          </p:cxnSp>
          <p:sp>
            <p:nvSpPr>
              <p:cNvPr id="1984" name="Google Shape;1984;p64"/>
              <p:cNvSpPr/>
              <p:nvPr/>
            </p:nvSpPr>
            <p:spPr>
              <a:xfrm>
                <a:off x="6901911" y="5690862"/>
                <a:ext cx="596563" cy="249443"/>
              </a:xfrm>
              <a:prstGeom prst="roundRect">
                <a:avLst>
                  <a:gd fmla="val 10946" name="adj"/>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Năm</a:t>
                </a:r>
                <a:endParaRPr sz="1100">
                  <a:solidFill>
                    <a:srgbClr val="1F45BC"/>
                  </a:solidFill>
                  <a:latin typeface="Arial"/>
                  <a:ea typeface="Arial"/>
                  <a:cs typeface="Arial"/>
                  <a:sym typeface="Arial"/>
                </a:endParaRPr>
              </a:p>
            </p:txBody>
          </p:sp>
        </p:gr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sp>
        <p:nvSpPr>
          <p:cNvPr id="1990" name="Google Shape;1990;p59"/>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Tổng quan về nền tảng Apache Hadoop &amp; Spark</a:t>
            </a:r>
            <a:endParaRPr/>
          </a:p>
        </p:txBody>
      </p:sp>
      <p:sp>
        <p:nvSpPr>
          <p:cNvPr id="1991" name="Google Shape;1991;p5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Hadoop cung cấp giá trị gì</a:t>
            </a:r>
            <a:endParaRPr/>
          </a:p>
        </p:txBody>
      </p:sp>
      <p:sp>
        <p:nvSpPr>
          <p:cNvPr id="1992" name="Google Shape;1992;p5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p:txBody>
      </p:sp>
      <p:sp>
        <p:nvSpPr>
          <p:cNvPr id="1993" name="Google Shape;1993;p5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Nền tảng lưu trữ và xử lý dữ liệu phân tán</a:t>
            </a:r>
            <a:endParaRPr/>
          </a:p>
          <a:p>
            <a:pPr indent="-182563" lvl="1" marL="360363" rtl="0" algn="l">
              <a:lnSpc>
                <a:spcPct val="138461"/>
              </a:lnSpc>
              <a:spcBef>
                <a:spcPts val="500"/>
              </a:spcBef>
              <a:spcAft>
                <a:spcPts val="0"/>
              </a:spcAft>
              <a:buClr>
                <a:srgbClr val="262626"/>
              </a:buClr>
              <a:buSzPts val="1040"/>
              <a:buChar char="•"/>
            </a:pPr>
            <a:r>
              <a:rPr lang="en-US"/>
              <a:t>Hỗ trợ ra quyết định tốt hơn bằng cách cung cấp giám sát thời gian thực các điểm dữ liệu kinh doanh</a:t>
            </a:r>
            <a:endParaRPr/>
          </a:p>
          <a:p>
            <a:pPr indent="-182563" lvl="1" marL="360363" rtl="0" algn="l">
              <a:lnSpc>
                <a:spcPct val="138461"/>
              </a:lnSpc>
              <a:spcBef>
                <a:spcPts val="500"/>
              </a:spcBef>
              <a:spcAft>
                <a:spcPts val="0"/>
              </a:spcAft>
              <a:buClr>
                <a:srgbClr val="262626"/>
              </a:buClr>
              <a:buSzPts val="1040"/>
              <a:buChar char="•"/>
            </a:pPr>
            <a:r>
              <a:rPr lang="en-US"/>
              <a:t>Cung cấp phân tích dữ liệu nâng cao</a:t>
            </a:r>
            <a:endParaRPr/>
          </a:p>
          <a:p>
            <a:pPr indent="-182563" lvl="1" marL="360363" rtl="0" algn="l">
              <a:lnSpc>
                <a:spcPct val="138461"/>
              </a:lnSpc>
              <a:spcBef>
                <a:spcPts val="500"/>
              </a:spcBef>
              <a:spcAft>
                <a:spcPts val="0"/>
              </a:spcAft>
              <a:buClr>
                <a:srgbClr val="262626"/>
              </a:buClr>
              <a:buSzPts val="1040"/>
              <a:buChar char="•"/>
            </a:pPr>
            <a:r>
              <a:rPr lang="en-US"/>
              <a:t>Các tổ chức hoàn toàn có thể tận dụng dữ liệu của họ</a:t>
            </a:r>
            <a:endParaRPr/>
          </a:p>
          <a:p>
            <a:pPr indent="-182563" lvl="1" marL="360363" rtl="0" algn="l">
              <a:lnSpc>
                <a:spcPct val="138461"/>
              </a:lnSpc>
              <a:spcBef>
                <a:spcPts val="500"/>
              </a:spcBef>
              <a:spcAft>
                <a:spcPts val="0"/>
              </a:spcAft>
              <a:buClr>
                <a:srgbClr val="262626"/>
              </a:buClr>
              <a:buSzPts val="1040"/>
              <a:buChar char="•"/>
            </a:pPr>
            <a:r>
              <a:rPr lang="en-US"/>
              <a:t>Chạy trên hàng hóa thay vì kiến trúc tùy chỉnh</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sp>
        <p:nvSpPr>
          <p:cNvPr id="1999" name="Google Shape;1999;p65"/>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Tổng quan về nền tảng Apache Hadoop &amp; Spark</a:t>
            </a:r>
            <a:endParaRPr/>
          </a:p>
        </p:txBody>
      </p:sp>
      <p:sp>
        <p:nvSpPr>
          <p:cNvPr id="2000" name="Google Shape;2000;p6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457200" lvl="0" marL="0" rtl="0" algn="l">
              <a:lnSpc>
                <a:spcPct val="100000"/>
              </a:lnSpc>
              <a:spcBef>
                <a:spcPts val="0"/>
              </a:spcBef>
              <a:spcAft>
                <a:spcPts val="0"/>
              </a:spcAft>
              <a:buClr>
                <a:srgbClr val="131313"/>
              </a:buClr>
              <a:buSzPts val="3200"/>
              <a:buNone/>
            </a:pPr>
            <a:r>
              <a:rPr lang="en-US"/>
              <a:t>MapReduce .vs. Apache Spark</a:t>
            </a:r>
            <a:endParaRPr/>
          </a:p>
        </p:txBody>
      </p:sp>
      <p:sp>
        <p:nvSpPr>
          <p:cNvPr id="2001" name="Google Shape;2001;p6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a:p>
            <a:pPr indent="0" lvl="0" marL="0" rtl="0" algn="r">
              <a:lnSpc>
                <a:spcPct val="100000"/>
              </a:lnSpc>
              <a:spcBef>
                <a:spcPts val="0"/>
              </a:spcBef>
              <a:spcAft>
                <a:spcPts val="0"/>
              </a:spcAft>
              <a:buClr>
                <a:srgbClr val="D8D8D8"/>
              </a:buClr>
              <a:buSzPts val="1600"/>
              <a:buNone/>
            </a:pPr>
            <a:r>
              <a:t/>
            </a:r>
            <a:endParaRPr/>
          </a:p>
        </p:txBody>
      </p:sp>
      <p:sp>
        <p:nvSpPr>
          <p:cNvPr id="2002" name="Google Shape;2002;p65"/>
          <p:cNvSpPr txBox="1"/>
          <p:nvPr>
            <p:ph idx="4" type="body"/>
          </p:nvPr>
        </p:nvSpPr>
        <p:spPr>
          <a:xfrm>
            <a:off x="535872" y="2226568"/>
            <a:ext cx="87966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Đọc và ghi vào bộ nhớ thay vì đĩa cứng</a:t>
            </a:r>
            <a:endParaRPr/>
          </a:p>
          <a:p>
            <a:pPr indent="-177800" lvl="0" marL="177800" rtl="0" algn="l">
              <a:lnSpc>
                <a:spcPct val="128571"/>
              </a:lnSpc>
              <a:spcBef>
                <a:spcPts val="1000"/>
              </a:spcBef>
              <a:spcAft>
                <a:spcPts val="0"/>
              </a:spcAft>
              <a:buClr>
                <a:srgbClr val="262626"/>
              </a:buClr>
              <a:buSzPts val="1400"/>
              <a:buFont typeface="Arial"/>
              <a:buChar char="•"/>
            </a:pPr>
            <a:r>
              <a:rPr lang="en-US"/>
              <a:t>Chỉ thực hiện Disk I/O khi bắt đầu tính toán để tải dữ liệu vào bộ nhớ</a:t>
            </a:r>
            <a:endParaRPr/>
          </a:p>
          <a:p>
            <a:pPr indent="-177800" lvl="0" marL="177800" rtl="0" algn="l">
              <a:lnSpc>
                <a:spcPct val="128571"/>
              </a:lnSpc>
              <a:spcBef>
                <a:spcPts val="1000"/>
              </a:spcBef>
              <a:spcAft>
                <a:spcPts val="0"/>
              </a:spcAft>
              <a:buClr>
                <a:srgbClr val="262626"/>
              </a:buClr>
              <a:buSzPts val="1400"/>
              <a:buFont typeface="Arial"/>
              <a:buChar char="•"/>
            </a:pPr>
            <a:r>
              <a:rPr lang="en-US"/>
              <a:t>Phân phối dữ liệu trên tất cả các tài nguyên bộ nhớ trong cụm</a:t>
            </a:r>
            <a:endParaRPr/>
          </a:p>
          <a:p>
            <a:pPr indent="-177800" lvl="0" marL="177800" rtl="0" algn="l">
              <a:lnSpc>
                <a:spcPct val="128571"/>
              </a:lnSpc>
              <a:spcBef>
                <a:spcPts val="1000"/>
              </a:spcBef>
              <a:spcAft>
                <a:spcPts val="0"/>
              </a:spcAft>
              <a:buClr>
                <a:srgbClr val="262626"/>
              </a:buClr>
              <a:buSzPts val="1400"/>
              <a:buFont typeface="Arial"/>
              <a:buChar char="•"/>
            </a:pPr>
            <a:r>
              <a:rPr lang="en-US"/>
              <a:t>Thông thường nhanh hơn 10 ~ 100 lần</a:t>
            </a:r>
            <a:endParaRPr/>
          </a:p>
        </p:txBody>
      </p:sp>
      <p:grpSp>
        <p:nvGrpSpPr>
          <p:cNvPr id="2003" name="Google Shape;2003;p65"/>
          <p:cNvGrpSpPr/>
          <p:nvPr/>
        </p:nvGrpSpPr>
        <p:grpSpPr>
          <a:xfrm>
            <a:off x="1583121" y="3828049"/>
            <a:ext cx="6702030" cy="1929742"/>
            <a:chOff x="2297305" y="3807562"/>
            <a:chExt cx="6702030" cy="1929742"/>
          </a:xfrm>
        </p:grpSpPr>
        <p:sp>
          <p:nvSpPr>
            <p:cNvPr id="2004" name="Google Shape;2004;p65"/>
            <p:cNvSpPr/>
            <p:nvPr/>
          </p:nvSpPr>
          <p:spPr>
            <a:xfrm>
              <a:off x="8130127" y="3950470"/>
              <a:ext cx="869208" cy="804772"/>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Map Reduce Giai đoạn N</a:t>
              </a:r>
              <a:endParaRPr/>
            </a:p>
          </p:txBody>
        </p:sp>
        <p:sp>
          <p:nvSpPr>
            <p:cNvPr id="2005" name="Google Shape;2005;p65"/>
            <p:cNvSpPr/>
            <p:nvPr/>
          </p:nvSpPr>
          <p:spPr>
            <a:xfrm>
              <a:off x="8130127" y="4932532"/>
              <a:ext cx="869208" cy="804772"/>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Map Reduce Giai đoạn N</a:t>
              </a:r>
              <a:endParaRPr/>
            </a:p>
          </p:txBody>
        </p:sp>
        <p:grpSp>
          <p:nvGrpSpPr>
            <p:cNvPr id="2006" name="Google Shape;2006;p65"/>
            <p:cNvGrpSpPr/>
            <p:nvPr/>
          </p:nvGrpSpPr>
          <p:grpSpPr>
            <a:xfrm>
              <a:off x="2297305" y="3950470"/>
              <a:ext cx="5832921" cy="1786834"/>
              <a:chOff x="3248776" y="3950470"/>
              <a:chExt cx="5832921" cy="1786834"/>
            </a:xfrm>
          </p:grpSpPr>
          <p:sp>
            <p:nvSpPr>
              <p:cNvPr id="2007" name="Google Shape;2007;p65"/>
              <p:cNvSpPr/>
              <p:nvPr/>
            </p:nvSpPr>
            <p:spPr>
              <a:xfrm>
                <a:off x="4127615" y="3950470"/>
                <a:ext cx="869208" cy="804772"/>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Map Reduce Giai đoạn 1</a:t>
                </a:r>
                <a:endParaRPr/>
              </a:p>
            </p:txBody>
          </p:sp>
          <p:sp>
            <p:nvSpPr>
              <p:cNvPr id="2008" name="Google Shape;2008;p65"/>
              <p:cNvSpPr/>
              <p:nvPr/>
            </p:nvSpPr>
            <p:spPr>
              <a:xfrm>
                <a:off x="6157950" y="3950470"/>
                <a:ext cx="869208" cy="804772"/>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Map Reduce Giai đoạn 2</a:t>
                </a:r>
                <a:endParaRPr/>
              </a:p>
            </p:txBody>
          </p:sp>
          <p:sp>
            <p:nvSpPr>
              <p:cNvPr id="2009" name="Google Shape;2009;p65"/>
              <p:cNvSpPr/>
              <p:nvPr/>
            </p:nvSpPr>
            <p:spPr>
              <a:xfrm>
                <a:off x="3248776" y="4170066"/>
                <a:ext cx="654709" cy="365580"/>
              </a:xfrm>
              <a:prstGeom prst="can">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0" name="Google Shape;2010;p65"/>
              <p:cNvSpPr/>
              <p:nvPr/>
            </p:nvSpPr>
            <p:spPr>
              <a:xfrm>
                <a:off x="5262203" y="4170066"/>
                <a:ext cx="654709" cy="365580"/>
              </a:xfrm>
              <a:prstGeom prst="can">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1" name="Google Shape;2011;p65"/>
              <p:cNvSpPr/>
              <p:nvPr/>
            </p:nvSpPr>
            <p:spPr>
              <a:xfrm>
                <a:off x="7251288" y="4170066"/>
                <a:ext cx="654709" cy="365580"/>
              </a:xfrm>
              <a:prstGeom prst="can">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012" name="Google Shape;2012;p65"/>
              <p:cNvGrpSpPr/>
              <p:nvPr/>
            </p:nvGrpSpPr>
            <p:grpSpPr>
              <a:xfrm>
                <a:off x="3903485" y="4352856"/>
                <a:ext cx="5178212" cy="0"/>
                <a:chOff x="4244213" y="3955808"/>
                <a:chExt cx="5178212" cy="0"/>
              </a:xfrm>
            </p:grpSpPr>
            <p:cxnSp>
              <p:nvCxnSpPr>
                <p:cNvPr id="2013" name="Google Shape;2013;p65"/>
                <p:cNvCxnSpPr>
                  <a:stCxn id="2009" idx="4"/>
                  <a:endCxn id="2007" idx="1"/>
                </p:cNvCxnSpPr>
                <p:nvPr/>
              </p:nvCxnSpPr>
              <p:spPr>
                <a:xfrm>
                  <a:off x="4244213" y="3955808"/>
                  <a:ext cx="224100" cy="0"/>
                </a:xfrm>
                <a:prstGeom prst="straightConnector1">
                  <a:avLst/>
                </a:prstGeom>
                <a:noFill/>
                <a:ln cap="flat" cmpd="sng" w="28575">
                  <a:solidFill>
                    <a:srgbClr val="1F45BC"/>
                  </a:solidFill>
                  <a:prstDash val="solid"/>
                  <a:miter lim="800000"/>
                  <a:headEnd len="sm" w="sm" type="none"/>
                  <a:tailEnd len="med" w="med" type="triangle"/>
                </a:ln>
              </p:spPr>
            </p:cxnSp>
            <p:cxnSp>
              <p:nvCxnSpPr>
                <p:cNvPr id="2014" name="Google Shape;2014;p65"/>
                <p:cNvCxnSpPr>
                  <a:stCxn id="2007" idx="3"/>
                </p:cNvCxnSpPr>
                <p:nvPr/>
              </p:nvCxnSpPr>
              <p:spPr>
                <a:xfrm>
                  <a:off x="5337551" y="3955808"/>
                  <a:ext cx="265500" cy="0"/>
                </a:xfrm>
                <a:prstGeom prst="straightConnector1">
                  <a:avLst/>
                </a:prstGeom>
                <a:noFill/>
                <a:ln cap="flat" cmpd="sng" w="28575">
                  <a:solidFill>
                    <a:srgbClr val="1F45BC"/>
                  </a:solidFill>
                  <a:prstDash val="solid"/>
                  <a:miter lim="800000"/>
                  <a:headEnd len="sm" w="sm" type="none"/>
                  <a:tailEnd len="med" w="med" type="triangle"/>
                </a:ln>
              </p:spPr>
            </p:cxnSp>
            <p:cxnSp>
              <p:nvCxnSpPr>
                <p:cNvPr id="2015" name="Google Shape;2015;p65"/>
                <p:cNvCxnSpPr>
                  <a:stCxn id="2010" idx="4"/>
                </p:cNvCxnSpPr>
                <p:nvPr/>
              </p:nvCxnSpPr>
              <p:spPr>
                <a:xfrm>
                  <a:off x="6257640" y="3955808"/>
                  <a:ext cx="240900" cy="0"/>
                </a:xfrm>
                <a:prstGeom prst="straightConnector1">
                  <a:avLst/>
                </a:prstGeom>
                <a:noFill/>
                <a:ln cap="flat" cmpd="sng" w="28575">
                  <a:solidFill>
                    <a:srgbClr val="1F45BC"/>
                  </a:solidFill>
                  <a:prstDash val="solid"/>
                  <a:miter lim="800000"/>
                  <a:headEnd len="sm" w="sm" type="none"/>
                  <a:tailEnd len="med" w="med" type="triangle"/>
                </a:ln>
              </p:spPr>
            </p:cxnSp>
            <p:cxnSp>
              <p:nvCxnSpPr>
                <p:cNvPr id="2016" name="Google Shape;2016;p65"/>
                <p:cNvCxnSpPr>
                  <a:stCxn id="2008" idx="3"/>
                  <a:endCxn id="2011" idx="2"/>
                </p:cNvCxnSpPr>
                <p:nvPr/>
              </p:nvCxnSpPr>
              <p:spPr>
                <a:xfrm>
                  <a:off x="7367886" y="3955808"/>
                  <a:ext cx="224100" cy="0"/>
                </a:xfrm>
                <a:prstGeom prst="straightConnector1">
                  <a:avLst/>
                </a:prstGeom>
                <a:noFill/>
                <a:ln cap="flat" cmpd="sng" w="28575">
                  <a:solidFill>
                    <a:srgbClr val="1F45BC"/>
                  </a:solidFill>
                  <a:prstDash val="solid"/>
                  <a:miter lim="800000"/>
                  <a:headEnd len="sm" w="sm" type="none"/>
                  <a:tailEnd len="med" w="med" type="triangle"/>
                </a:ln>
              </p:spPr>
            </p:cxnSp>
            <p:cxnSp>
              <p:nvCxnSpPr>
                <p:cNvPr id="2017" name="Google Shape;2017;p65"/>
                <p:cNvCxnSpPr>
                  <a:stCxn id="2011" idx="4"/>
                  <a:endCxn id="2004" idx="1"/>
                </p:cNvCxnSpPr>
                <p:nvPr/>
              </p:nvCxnSpPr>
              <p:spPr>
                <a:xfrm>
                  <a:off x="8246725" y="3955808"/>
                  <a:ext cx="1175700" cy="0"/>
                </a:xfrm>
                <a:prstGeom prst="straightConnector1">
                  <a:avLst/>
                </a:prstGeom>
                <a:noFill/>
                <a:ln cap="flat" cmpd="sng" w="28575">
                  <a:solidFill>
                    <a:srgbClr val="1F45BC"/>
                  </a:solidFill>
                  <a:prstDash val="solid"/>
                  <a:miter lim="800000"/>
                  <a:headEnd len="sm" w="sm" type="none"/>
                  <a:tailEnd len="med" w="med" type="triangle"/>
                </a:ln>
              </p:spPr>
            </p:cxnSp>
          </p:grpSp>
          <p:sp>
            <p:nvSpPr>
              <p:cNvPr id="2018" name="Google Shape;2018;p65"/>
              <p:cNvSpPr/>
              <p:nvPr/>
            </p:nvSpPr>
            <p:spPr>
              <a:xfrm>
                <a:off x="4127615" y="4932532"/>
                <a:ext cx="869208" cy="804772"/>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Map  Reduce Giai đoạn 1</a:t>
                </a:r>
                <a:endParaRPr/>
              </a:p>
            </p:txBody>
          </p:sp>
          <p:sp>
            <p:nvSpPr>
              <p:cNvPr id="2019" name="Google Shape;2019;p65"/>
              <p:cNvSpPr/>
              <p:nvPr/>
            </p:nvSpPr>
            <p:spPr>
              <a:xfrm>
                <a:off x="6157950" y="4932532"/>
                <a:ext cx="869208" cy="804772"/>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Map Reduce Giai đoạn 2</a:t>
                </a:r>
                <a:endParaRPr/>
              </a:p>
            </p:txBody>
          </p:sp>
          <p:sp>
            <p:nvSpPr>
              <p:cNvPr id="2020" name="Google Shape;2020;p65"/>
              <p:cNvSpPr/>
              <p:nvPr/>
            </p:nvSpPr>
            <p:spPr>
              <a:xfrm>
                <a:off x="3248776" y="5152128"/>
                <a:ext cx="654709" cy="365580"/>
              </a:xfrm>
              <a:prstGeom prst="can">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021" name="Google Shape;2021;p65"/>
              <p:cNvGrpSpPr/>
              <p:nvPr/>
            </p:nvGrpSpPr>
            <p:grpSpPr>
              <a:xfrm>
                <a:off x="3903485" y="5334918"/>
                <a:ext cx="5178113" cy="0"/>
                <a:chOff x="4244213" y="3955808"/>
                <a:chExt cx="5178113" cy="0"/>
              </a:xfrm>
            </p:grpSpPr>
            <p:cxnSp>
              <p:nvCxnSpPr>
                <p:cNvPr id="2022" name="Google Shape;2022;p65"/>
                <p:cNvCxnSpPr>
                  <a:stCxn id="2020" idx="4"/>
                  <a:endCxn id="2018" idx="1"/>
                </p:cNvCxnSpPr>
                <p:nvPr/>
              </p:nvCxnSpPr>
              <p:spPr>
                <a:xfrm>
                  <a:off x="4244213" y="3955808"/>
                  <a:ext cx="224100" cy="0"/>
                </a:xfrm>
                <a:prstGeom prst="straightConnector1">
                  <a:avLst/>
                </a:prstGeom>
                <a:noFill/>
                <a:ln cap="flat" cmpd="sng" w="28575">
                  <a:solidFill>
                    <a:srgbClr val="1F45BC"/>
                  </a:solidFill>
                  <a:prstDash val="solid"/>
                  <a:miter lim="800000"/>
                  <a:headEnd len="sm" w="sm" type="none"/>
                  <a:tailEnd len="med" w="med" type="triangle"/>
                </a:ln>
              </p:spPr>
            </p:cxnSp>
            <p:cxnSp>
              <p:nvCxnSpPr>
                <p:cNvPr id="2023" name="Google Shape;2023;p65"/>
                <p:cNvCxnSpPr>
                  <a:stCxn id="2018" idx="3"/>
                </p:cNvCxnSpPr>
                <p:nvPr/>
              </p:nvCxnSpPr>
              <p:spPr>
                <a:xfrm>
                  <a:off x="5337551" y="3955808"/>
                  <a:ext cx="265500" cy="0"/>
                </a:xfrm>
                <a:prstGeom prst="straightConnector1">
                  <a:avLst/>
                </a:prstGeom>
                <a:noFill/>
                <a:ln cap="flat" cmpd="sng" w="28575">
                  <a:solidFill>
                    <a:srgbClr val="1F45BC"/>
                  </a:solidFill>
                  <a:prstDash val="solid"/>
                  <a:miter lim="800000"/>
                  <a:headEnd len="sm" w="sm" type="none"/>
                  <a:tailEnd len="med" w="med" type="triangle"/>
                </a:ln>
              </p:spPr>
            </p:cxnSp>
            <p:cxnSp>
              <p:nvCxnSpPr>
                <p:cNvPr id="2024" name="Google Shape;2024;p65"/>
                <p:cNvCxnSpPr/>
                <p:nvPr/>
              </p:nvCxnSpPr>
              <p:spPr>
                <a:xfrm>
                  <a:off x="6257640" y="3955808"/>
                  <a:ext cx="241038" cy="0"/>
                </a:xfrm>
                <a:prstGeom prst="straightConnector1">
                  <a:avLst/>
                </a:prstGeom>
                <a:noFill/>
                <a:ln cap="flat" cmpd="sng" w="28575">
                  <a:solidFill>
                    <a:srgbClr val="1F45BC"/>
                  </a:solidFill>
                  <a:prstDash val="solid"/>
                  <a:miter lim="800000"/>
                  <a:headEnd len="sm" w="sm" type="none"/>
                  <a:tailEnd len="med" w="med" type="triangle"/>
                </a:ln>
              </p:spPr>
            </p:cxnSp>
            <p:cxnSp>
              <p:nvCxnSpPr>
                <p:cNvPr id="2025" name="Google Shape;2025;p65"/>
                <p:cNvCxnSpPr>
                  <a:stCxn id="2019" idx="3"/>
                </p:cNvCxnSpPr>
                <p:nvPr/>
              </p:nvCxnSpPr>
              <p:spPr>
                <a:xfrm>
                  <a:off x="7367886" y="3955808"/>
                  <a:ext cx="224100" cy="0"/>
                </a:xfrm>
                <a:prstGeom prst="straightConnector1">
                  <a:avLst/>
                </a:prstGeom>
                <a:noFill/>
                <a:ln cap="flat" cmpd="sng" w="28575">
                  <a:solidFill>
                    <a:srgbClr val="1F45BC"/>
                  </a:solidFill>
                  <a:prstDash val="solid"/>
                  <a:miter lim="800000"/>
                  <a:headEnd len="sm" w="sm" type="none"/>
                  <a:tailEnd len="med" w="med" type="triangle"/>
                </a:ln>
              </p:spPr>
            </p:cxnSp>
            <p:cxnSp>
              <p:nvCxnSpPr>
                <p:cNvPr id="2026" name="Google Shape;2026;p65"/>
                <p:cNvCxnSpPr>
                  <a:endCxn id="2005" idx="1"/>
                </p:cNvCxnSpPr>
                <p:nvPr/>
              </p:nvCxnSpPr>
              <p:spPr>
                <a:xfrm>
                  <a:off x="9198226" y="3955808"/>
                  <a:ext cx="224100" cy="0"/>
                </a:xfrm>
                <a:prstGeom prst="straightConnector1">
                  <a:avLst/>
                </a:prstGeom>
                <a:noFill/>
                <a:ln cap="flat" cmpd="sng" w="28575">
                  <a:solidFill>
                    <a:srgbClr val="1F45BC"/>
                  </a:solidFill>
                  <a:prstDash val="solid"/>
                  <a:miter lim="800000"/>
                  <a:headEnd len="sm" w="sm" type="none"/>
                  <a:tailEnd len="med" w="med" type="triangle"/>
                </a:ln>
              </p:spPr>
            </p:cxnSp>
          </p:grpSp>
        </p:grpSp>
        <p:sp>
          <p:nvSpPr>
            <p:cNvPr id="2027" name="Google Shape;2027;p65"/>
            <p:cNvSpPr txBox="1"/>
            <p:nvPr/>
          </p:nvSpPr>
          <p:spPr>
            <a:xfrm>
              <a:off x="7242738" y="3807562"/>
              <a:ext cx="869149"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0043B2"/>
                  </a:solidFill>
                  <a:latin typeface="Arial"/>
                  <a:ea typeface="Arial"/>
                  <a:cs typeface="Arial"/>
                  <a:sym typeface="Arial"/>
                </a:rPr>
                <a:t>. . .</a:t>
              </a:r>
              <a:endParaRPr/>
            </a:p>
          </p:txBody>
        </p:sp>
        <p:sp>
          <p:nvSpPr>
            <p:cNvPr id="2028" name="Google Shape;2028;p65"/>
            <p:cNvSpPr txBox="1"/>
            <p:nvPr/>
          </p:nvSpPr>
          <p:spPr>
            <a:xfrm>
              <a:off x="7246242" y="4844350"/>
              <a:ext cx="869149"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0043B2"/>
                  </a:solidFill>
                  <a:latin typeface="Arial"/>
                  <a:ea typeface="Arial"/>
                  <a:cs typeface="Arial"/>
                  <a:sym typeface="Arial"/>
                </a:rPr>
                <a:t>. . .</a:t>
              </a:r>
              <a:endParaRPr/>
            </a:p>
          </p:txBody>
        </p:sp>
      </p:grpSp>
      <p:pic>
        <p:nvPicPr>
          <p:cNvPr id="2029" name="Google Shape;2029;p65"/>
          <p:cNvPicPr preferRelativeResize="0"/>
          <p:nvPr/>
        </p:nvPicPr>
        <p:blipFill rotWithShape="1">
          <a:blip r:embed="rId3">
            <a:alphaModFix/>
          </a:blip>
          <a:srcRect b="0" l="0" r="0" t="0"/>
          <a:stretch/>
        </p:blipFill>
        <p:spPr>
          <a:xfrm>
            <a:off x="3659384" y="5168815"/>
            <a:ext cx="548641" cy="356617"/>
          </a:xfrm>
          <a:prstGeom prst="rect">
            <a:avLst/>
          </a:prstGeom>
          <a:noFill/>
          <a:ln>
            <a:noFill/>
          </a:ln>
        </p:spPr>
      </p:pic>
      <p:pic>
        <p:nvPicPr>
          <p:cNvPr id="2030" name="Google Shape;2030;p65"/>
          <p:cNvPicPr preferRelativeResize="0"/>
          <p:nvPr/>
        </p:nvPicPr>
        <p:blipFill rotWithShape="1">
          <a:blip r:embed="rId3">
            <a:alphaModFix/>
          </a:blip>
          <a:srcRect b="0" l="0" r="0" t="0"/>
          <a:stretch/>
        </p:blipFill>
        <p:spPr>
          <a:xfrm>
            <a:off x="5672460" y="5168815"/>
            <a:ext cx="548641" cy="35661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66"/>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Tổng quan về nền tảng Apache Hadoop &amp; Spark</a:t>
            </a:r>
            <a:endParaRPr/>
          </a:p>
        </p:txBody>
      </p:sp>
      <p:sp>
        <p:nvSpPr>
          <p:cNvPr id="2037" name="Google Shape;2037;p6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Điện toán thế hệ tiếp theo cho Hadoop</a:t>
            </a:r>
            <a:endParaRPr/>
          </a:p>
        </p:txBody>
      </p:sp>
      <p:sp>
        <p:nvSpPr>
          <p:cNvPr id="2038" name="Google Shape;2038;p6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a:p>
            <a:pPr indent="0" lvl="0" marL="0" rtl="0" algn="r">
              <a:lnSpc>
                <a:spcPct val="100000"/>
              </a:lnSpc>
              <a:spcBef>
                <a:spcPts val="0"/>
              </a:spcBef>
              <a:spcAft>
                <a:spcPts val="0"/>
              </a:spcAft>
              <a:buClr>
                <a:srgbClr val="D8D8D8"/>
              </a:buClr>
              <a:buSzPts val="1600"/>
              <a:buNone/>
            </a:pPr>
            <a:r>
              <a:t/>
            </a:r>
            <a:endParaRPr/>
          </a:p>
        </p:txBody>
      </p:sp>
      <p:sp>
        <p:nvSpPr>
          <p:cNvPr id="2039" name="Google Shape;2039;p6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Điện toán dữ liệu trong bộ nhớ</a:t>
            </a:r>
            <a:endParaRPr/>
          </a:p>
          <a:p>
            <a:pPr indent="-182563" lvl="1" marL="360363" rtl="0" algn="l">
              <a:lnSpc>
                <a:spcPct val="138461"/>
              </a:lnSpc>
              <a:spcBef>
                <a:spcPts val="500"/>
              </a:spcBef>
              <a:spcAft>
                <a:spcPts val="0"/>
              </a:spcAft>
              <a:buClr>
                <a:srgbClr val="262626"/>
              </a:buClr>
              <a:buSzPts val="1040"/>
              <a:buChar char="•"/>
            </a:pPr>
            <a:r>
              <a:rPr lang="en-US"/>
              <a:t>Nhanh hơn 10 đến 100 lần so với Hadoop MapReduce</a:t>
            </a:r>
            <a:endParaRPr/>
          </a:p>
          <a:p>
            <a:pPr indent="-177800" lvl="0" marL="177800" rtl="0" algn="l">
              <a:lnSpc>
                <a:spcPct val="128571"/>
              </a:lnSpc>
              <a:spcBef>
                <a:spcPts val="1000"/>
              </a:spcBef>
              <a:spcAft>
                <a:spcPts val="0"/>
              </a:spcAft>
              <a:buClr>
                <a:srgbClr val="262626"/>
              </a:buClr>
              <a:buSzPts val="1400"/>
              <a:buFont typeface="Arial"/>
              <a:buChar char="•"/>
            </a:pPr>
            <a:r>
              <a:rPr lang="en-US"/>
              <a:t>Có thể tích hợp với Hadoop và các hệ sinh thái của nó</a:t>
            </a:r>
            <a:endParaRPr/>
          </a:p>
          <a:p>
            <a:pPr indent="-182563" lvl="1" marL="360363" rtl="0" algn="l">
              <a:lnSpc>
                <a:spcPct val="138461"/>
              </a:lnSpc>
              <a:spcBef>
                <a:spcPts val="500"/>
              </a:spcBef>
              <a:spcAft>
                <a:spcPts val="0"/>
              </a:spcAft>
              <a:buClr>
                <a:srgbClr val="262626"/>
              </a:buClr>
              <a:buSzPts val="1040"/>
              <a:buChar char="•"/>
            </a:pPr>
            <a:r>
              <a:rPr lang="en-US"/>
              <a:t>HDFS</a:t>
            </a:r>
            <a:endParaRPr/>
          </a:p>
          <a:p>
            <a:pPr indent="-182563" lvl="1" marL="360363" rtl="0" algn="l">
              <a:lnSpc>
                <a:spcPct val="138461"/>
              </a:lnSpc>
              <a:spcBef>
                <a:spcPts val="500"/>
              </a:spcBef>
              <a:spcAft>
                <a:spcPts val="0"/>
              </a:spcAft>
              <a:buClr>
                <a:srgbClr val="262626"/>
              </a:buClr>
              <a:buSzPts val="1040"/>
              <a:buChar char="•"/>
            </a:pPr>
            <a:r>
              <a:rPr lang="en-US"/>
              <a:t>Amazon S3, HBase, Hive, Cassandra</a:t>
            </a:r>
            <a:endParaRPr/>
          </a:p>
          <a:p>
            <a:pPr indent="-177800" lvl="0" marL="177800" rtl="0" algn="l">
              <a:lnSpc>
                <a:spcPct val="128571"/>
              </a:lnSpc>
              <a:spcBef>
                <a:spcPts val="1000"/>
              </a:spcBef>
              <a:spcAft>
                <a:spcPts val="0"/>
              </a:spcAft>
              <a:buClr>
                <a:srgbClr val="262626"/>
              </a:buClr>
              <a:buSzPts val="1400"/>
              <a:buFont typeface="Arial"/>
              <a:buChar char="•"/>
            </a:pPr>
            <a:r>
              <a:rPr lang="en-US"/>
              <a:t>API lập trình dễ dàng hơn</a:t>
            </a:r>
            <a:endParaRPr/>
          </a:p>
          <a:p>
            <a:pPr indent="-182563" lvl="1" marL="360363" rtl="0" algn="l">
              <a:lnSpc>
                <a:spcPct val="138461"/>
              </a:lnSpc>
              <a:spcBef>
                <a:spcPts val="500"/>
              </a:spcBef>
              <a:spcAft>
                <a:spcPts val="0"/>
              </a:spcAft>
              <a:buClr>
                <a:srgbClr val="262626"/>
              </a:buClr>
              <a:buSzPts val="1040"/>
              <a:buChar char="•"/>
            </a:pPr>
            <a:r>
              <a:rPr lang="en-US"/>
              <a:t>API cấp cao rất mạnh mẽ</a:t>
            </a:r>
            <a:endParaRPr/>
          </a:p>
          <a:p>
            <a:pPr indent="-182563" lvl="1" marL="360363" rtl="0" algn="l">
              <a:lnSpc>
                <a:spcPct val="138461"/>
              </a:lnSpc>
              <a:spcBef>
                <a:spcPts val="500"/>
              </a:spcBef>
              <a:spcAft>
                <a:spcPts val="0"/>
              </a:spcAft>
              <a:buClr>
                <a:srgbClr val="262626"/>
              </a:buClr>
              <a:buSzPts val="1040"/>
              <a:buChar char="•"/>
            </a:pPr>
            <a:r>
              <a:rPr lang="en-US"/>
              <a:t>tiền xử lý dữ liệu</a:t>
            </a:r>
            <a:endParaRPr/>
          </a:p>
          <a:p>
            <a:pPr indent="-182563" lvl="1" marL="360363" rtl="0" algn="l">
              <a:lnSpc>
                <a:spcPct val="138461"/>
              </a:lnSpc>
              <a:spcBef>
                <a:spcPts val="500"/>
              </a:spcBef>
              <a:spcAft>
                <a:spcPts val="0"/>
              </a:spcAft>
              <a:buClr>
                <a:srgbClr val="262626"/>
              </a:buClr>
              <a:buSzPts val="1040"/>
              <a:buChar char="•"/>
            </a:pPr>
            <a:r>
              <a:rPr lang="en-US"/>
              <a:t>Tốt trong các ứng dụng nhiều giai đoạn phức tạp</a:t>
            </a:r>
            <a:endParaRPr/>
          </a:p>
          <a:p>
            <a:pPr indent="-182563" lvl="1" marL="360363" rtl="0" algn="l">
              <a:lnSpc>
                <a:spcPct val="138461"/>
              </a:lnSpc>
              <a:spcBef>
                <a:spcPts val="500"/>
              </a:spcBef>
              <a:spcAft>
                <a:spcPts val="0"/>
              </a:spcAft>
              <a:buClr>
                <a:srgbClr val="262626"/>
              </a:buClr>
              <a:buSzPts val="1040"/>
              <a:buChar char="•"/>
            </a:pPr>
            <a:r>
              <a:rPr lang="en-US"/>
              <a:t>Học máy</a:t>
            </a:r>
            <a:endParaRPr/>
          </a:p>
          <a:p>
            <a:pPr indent="-182563" lvl="1" marL="360363" rtl="0" algn="l">
              <a:lnSpc>
                <a:spcPct val="138461"/>
              </a:lnSpc>
              <a:spcBef>
                <a:spcPts val="500"/>
              </a:spcBef>
              <a:spcAft>
                <a:spcPts val="0"/>
              </a:spcAft>
              <a:buClr>
                <a:srgbClr val="262626"/>
              </a:buClr>
              <a:buSzPts val="1040"/>
              <a:buChar char="•"/>
            </a:pPr>
            <a:r>
              <a:rPr lang="en-US"/>
              <a:t>Truy vẫn tương tác </a:t>
            </a:r>
            <a:endParaRPr/>
          </a:p>
          <a:p>
            <a:pPr indent="-177800" lvl="0" marL="177800" rtl="0" algn="l">
              <a:lnSpc>
                <a:spcPct val="128571"/>
              </a:lnSpc>
              <a:spcBef>
                <a:spcPts val="1000"/>
              </a:spcBef>
              <a:spcAft>
                <a:spcPts val="0"/>
              </a:spcAft>
              <a:buClr>
                <a:srgbClr val="262626"/>
              </a:buClr>
              <a:buSzPts val="1400"/>
              <a:buFont typeface="Arial"/>
              <a:buChar char="•"/>
            </a:pPr>
            <a:r>
              <a:rPr lang="en-US"/>
              <a:t>Cung cấp xử lý dữ liệu thời gian thực</a:t>
            </a:r>
            <a:endParaRPr/>
          </a:p>
        </p:txBody>
      </p:sp>
      <p:pic>
        <p:nvPicPr>
          <p:cNvPr descr="spark-logo-trademark.png" id="2040" name="Google Shape;2040;p66"/>
          <p:cNvPicPr preferRelativeResize="0"/>
          <p:nvPr/>
        </p:nvPicPr>
        <p:blipFill rotWithShape="1">
          <a:blip r:embed="rId3">
            <a:alphaModFix/>
          </a:blip>
          <a:srcRect b="0" l="0" r="0" t="0"/>
          <a:stretch/>
        </p:blipFill>
        <p:spPr>
          <a:xfrm>
            <a:off x="5563511" y="3122609"/>
            <a:ext cx="3337358" cy="1693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67"/>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Tổng quan về nền tảng Apache Hadoop &amp; Spark</a:t>
            </a:r>
            <a:endParaRPr/>
          </a:p>
        </p:txBody>
      </p:sp>
      <p:sp>
        <p:nvSpPr>
          <p:cNvPr id="2047" name="Google Shape;2047;p6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Apache Spark Framework</a:t>
            </a:r>
            <a:endParaRPr/>
          </a:p>
        </p:txBody>
      </p:sp>
      <p:sp>
        <p:nvSpPr>
          <p:cNvPr id="2048" name="Google Shape;2048;p6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a:p>
            <a:pPr indent="0" lvl="0" marL="0" rtl="0" algn="r">
              <a:lnSpc>
                <a:spcPct val="100000"/>
              </a:lnSpc>
              <a:spcBef>
                <a:spcPts val="0"/>
              </a:spcBef>
              <a:spcAft>
                <a:spcPts val="0"/>
              </a:spcAft>
              <a:buClr>
                <a:srgbClr val="D8D8D8"/>
              </a:buClr>
              <a:buSzPts val="1600"/>
              <a:buNone/>
            </a:pPr>
            <a:r>
              <a:t/>
            </a:r>
            <a:endParaRPr/>
          </a:p>
        </p:txBody>
      </p:sp>
      <p:sp>
        <p:nvSpPr>
          <p:cNvPr id="2049" name="Google Shape;2049;p67"/>
          <p:cNvSpPr txBox="1"/>
          <p:nvPr>
            <p:ph idx="4" type="body"/>
          </p:nvPr>
        </p:nvSpPr>
        <p:spPr>
          <a:xfrm>
            <a:off x="535872" y="2226568"/>
            <a:ext cx="388753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Apache Spark cung cấp nhiều API lập trình giải quyết các lĩnh vực khác nhau</a:t>
            </a:r>
            <a:endParaRPr/>
          </a:p>
          <a:p>
            <a:pPr indent="-177800" lvl="0" marL="177800" rtl="0" algn="l">
              <a:lnSpc>
                <a:spcPct val="128571"/>
              </a:lnSpc>
              <a:spcBef>
                <a:spcPts val="1000"/>
              </a:spcBef>
              <a:spcAft>
                <a:spcPts val="0"/>
              </a:spcAft>
              <a:buClr>
                <a:srgbClr val="262626"/>
              </a:buClr>
              <a:buSzPts val="1400"/>
              <a:buFont typeface="Arial"/>
              <a:buChar char="•"/>
            </a:pPr>
            <a:r>
              <a:rPr lang="en-US"/>
              <a:t>Lõi API</a:t>
            </a:r>
            <a:endParaRPr/>
          </a:p>
          <a:p>
            <a:pPr indent="-182563" lvl="1" marL="360363" rtl="0" algn="l">
              <a:lnSpc>
                <a:spcPct val="138461"/>
              </a:lnSpc>
              <a:spcBef>
                <a:spcPts val="500"/>
              </a:spcBef>
              <a:spcAft>
                <a:spcPts val="0"/>
              </a:spcAft>
              <a:buClr>
                <a:srgbClr val="262626"/>
              </a:buClr>
              <a:buSzPts val="1040"/>
              <a:buChar char="•"/>
            </a:pPr>
            <a:r>
              <a:rPr lang="en-US"/>
              <a:t>Tốt cho xử lý dữ liệu phi cấu trúc và bán cấu trúc</a:t>
            </a:r>
            <a:endParaRPr/>
          </a:p>
          <a:p>
            <a:pPr indent="-177800" lvl="0" marL="177800" rtl="0" algn="l">
              <a:lnSpc>
                <a:spcPct val="128571"/>
              </a:lnSpc>
              <a:spcBef>
                <a:spcPts val="1000"/>
              </a:spcBef>
              <a:spcAft>
                <a:spcPts val="0"/>
              </a:spcAft>
              <a:buClr>
                <a:srgbClr val="262626"/>
              </a:buClr>
              <a:buSzPts val="1400"/>
              <a:buFont typeface="Arial"/>
              <a:buChar char="•"/>
            </a:pPr>
            <a:r>
              <a:rPr lang="en-US"/>
              <a:t>Spark SQL – Khung dữ liệu API</a:t>
            </a:r>
            <a:endParaRPr/>
          </a:p>
          <a:p>
            <a:pPr indent="-182563" lvl="1" marL="360363" rtl="0" algn="l">
              <a:lnSpc>
                <a:spcPct val="138461"/>
              </a:lnSpc>
              <a:spcBef>
                <a:spcPts val="500"/>
              </a:spcBef>
              <a:spcAft>
                <a:spcPts val="0"/>
              </a:spcAft>
              <a:buClr>
                <a:srgbClr val="262626"/>
              </a:buClr>
              <a:buSzPts val="1040"/>
              <a:buChar char="•"/>
            </a:pPr>
            <a:r>
              <a:rPr lang="en-US"/>
              <a:t>Tốt cho việc xử lý dữ liệu có cấu trúc</a:t>
            </a:r>
            <a:endParaRPr/>
          </a:p>
          <a:p>
            <a:pPr indent="-177800" lvl="0" marL="177800" rtl="0" algn="l">
              <a:lnSpc>
                <a:spcPct val="128571"/>
              </a:lnSpc>
              <a:spcBef>
                <a:spcPts val="1000"/>
              </a:spcBef>
              <a:spcAft>
                <a:spcPts val="0"/>
              </a:spcAft>
              <a:buClr>
                <a:srgbClr val="262626"/>
              </a:buClr>
              <a:buSzPts val="1400"/>
              <a:buFont typeface="Arial"/>
              <a:buChar char="•"/>
            </a:pPr>
            <a:r>
              <a:rPr lang="en-US"/>
              <a:t>Spark Streaming - API truyền trực tuyến có cấu trúc và Dstream</a:t>
            </a:r>
            <a:endParaRPr/>
          </a:p>
          <a:p>
            <a:pPr indent="-182563" lvl="1" marL="360363" rtl="0" algn="l">
              <a:lnSpc>
                <a:spcPct val="138461"/>
              </a:lnSpc>
              <a:spcBef>
                <a:spcPts val="500"/>
              </a:spcBef>
              <a:spcAft>
                <a:spcPts val="0"/>
              </a:spcAft>
              <a:buClr>
                <a:srgbClr val="262626"/>
              </a:buClr>
              <a:buSzPts val="1040"/>
              <a:buChar char="•"/>
            </a:pPr>
            <a:r>
              <a:rPr lang="en-US"/>
              <a:t>Tốt cho việc xử lý dữ liệu thời gian thực</a:t>
            </a:r>
            <a:endParaRPr/>
          </a:p>
          <a:p>
            <a:pPr indent="-177800" lvl="0" marL="177800" rtl="0" algn="l">
              <a:lnSpc>
                <a:spcPct val="128571"/>
              </a:lnSpc>
              <a:spcBef>
                <a:spcPts val="1000"/>
              </a:spcBef>
              <a:spcAft>
                <a:spcPts val="0"/>
              </a:spcAft>
              <a:buClr>
                <a:srgbClr val="262626"/>
              </a:buClr>
              <a:buSzPts val="1400"/>
              <a:buFont typeface="Arial"/>
              <a:buChar char="•"/>
            </a:pPr>
            <a:r>
              <a:rPr lang="en-US"/>
              <a:t>ML và Mllib API</a:t>
            </a:r>
            <a:endParaRPr/>
          </a:p>
          <a:p>
            <a:pPr indent="-182563" lvl="1" marL="360363" rtl="0" algn="l">
              <a:lnSpc>
                <a:spcPct val="138461"/>
              </a:lnSpc>
              <a:spcBef>
                <a:spcPts val="500"/>
              </a:spcBef>
              <a:spcAft>
                <a:spcPts val="0"/>
              </a:spcAft>
              <a:buClr>
                <a:srgbClr val="262626"/>
              </a:buClr>
              <a:buSzPts val="1040"/>
              <a:buChar char="•"/>
            </a:pPr>
            <a:r>
              <a:rPr lang="en-US"/>
              <a:t>Học máy Spark</a:t>
            </a:r>
            <a:endParaRPr/>
          </a:p>
          <a:p>
            <a:pPr indent="-177800" lvl="0" marL="177800" rtl="0" algn="l">
              <a:lnSpc>
                <a:spcPct val="128571"/>
              </a:lnSpc>
              <a:spcBef>
                <a:spcPts val="1000"/>
              </a:spcBef>
              <a:spcAft>
                <a:spcPts val="0"/>
              </a:spcAft>
              <a:buClr>
                <a:srgbClr val="262626"/>
              </a:buClr>
              <a:buSzPts val="1400"/>
              <a:buFont typeface="Arial"/>
              <a:buChar char="•"/>
            </a:pPr>
            <a:r>
              <a:rPr lang="en-US"/>
              <a:t>GraphX API</a:t>
            </a:r>
            <a:endParaRPr/>
          </a:p>
          <a:p>
            <a:pPr indent="-182563" lvl="1" marL="360363" rtl="0" algn="l">
              <a:lnSpc>
                <a:spcPct val="138461"/>
              </a:lnSpc>
              <a:spcBef>
                <a:spcPts val="500"/>
              </a:spcBef>
              <a:spcAft>
                <a:spcPts val="0"/>
              </a:spcAft>
              <a:buClr>
                <a:srgbClr val="262626"/>
              </a:buClr>
              <a:buSzPts val="1040"/>
              <a:buChar char="•"/>
            </a:pPr>
            <a:r>
              <a:rPr lang="en-US"/>
              <a:t>Xử lý các nút và cạnh</a:t>
            </a:r>
            <a:endParaRPr/>
          </a:p>
        </p:txBody>
      </p:sp>
      <p:sp>
        <p:nvSpPr>
          <p:cNvPr id="2050" name="Google Shape;2050;p67"/>
          <p:cNvSpPr/>
          <p:nvPr/>
        </p:nvSpPr>
        <p:spPr>
          <a:xfrm>
            <a:off x="4502415" y="4437738"/>
            <a:ext cx="998318" cy="587656"/>
          </a:xfrm>
          <a:prstGeom prst="roundRect">
            <a:avLst>
              <a:gd fmla="val 16667" name="adj"/>
            </a:avLst>
          </a:prstGeom>
          <a:solidFill>
            <a:srgbClr val="A6A6A6"/>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Spark</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SQL</a:t>
            </a:r>
            <a:endParaRPr/>
          </a:p>
        </p:txBody>
      </p:sp>
      <p:sp>
        <p:nvSpPr>
          <p:cNvPr id="2051" name="Google Shape;2051;p67"/>
          <p:cNvSpPr/>
          <p:nvPr/>
        </p:nvSpPr>
        <p:spPr>
          <a:xfrm>
            <a:off x="4502516" y="5080460"/>
            <a:ext cx="4727210" cy="509063"/>
          </a:xfrm>
          <a:prstGeom prst="roundRect">
            <a:avLst>
              <a:gd fmla="val 16667" name="adj"/>
            </a:avLst>
          </a:prstGeom>
          <a:solidFill>
            <a:srgbClr val="0043B2"/>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Apache Spark lõi API</a:t>
            </a:r>
            <a:endParaRPr/>
          </a:p>
        </p:txBody>
      </p:sp>
      <p:sp>
        <p:nvSpPr>
          <p:cNvPr id="2052" name="Google Shape;2052;p67"/>
          <p:cNvSpPr/>
          <p:nvPr/>
        </p:nvSpPr>
        <p:spPr>
          <a:xfrm>
            <a:off x="5693679" y="4437738"/>
            <a:ext cx="1110821" cy="587656"/>
          </a:xfrm>
          <a:prstGeom prst="roundRect">
            <a:avLst>
              <a:gd fmla="val 16667" name="adj"/>
            </a:avLst>
          </a:prstGeom>
          <a:solidFill>
            <a:srgbClr val="A6A6A6"/>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Spark</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Streaming</a:t>
            </a:r>
            <a:endParaRPr/>
          </a:p>
        </p:txBody>
      </p:sp>
      <p:sp>
        <p:nvSpPr>
          <p:cNvPr id="2053" name="Google Shape;2053;p67"/>
          <p:cNvSpPr/>
          <p:nvPr/>
        </p:nvSpPr>
        <p:spPr>
          <a:xfrm>
            <a:off x="6997447" y="4437738"/>
            <a:ext cx="998318" cy="587656"/>
          </a:xfrm>
          <a:prstGeom prst="roundRect">
            <a:avLst>
              <a:gd fmla="val 16667" name="adj"/>
            </a:avLst>
          </a:prstGeom>
          <a:solidFill>
            <a:srgbClr val="A6A6A6"/>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MLlib</a:t>
            </a:r>
            <a:endParaRPr/>
          </a:p>
        </p:txBody>
      </p:sp>
      <p:sp>
        <p:nvSpPr>
          <p:cNvPr id="2054" name="Google Shape;2054;p67"/>
          <p:cNvSpPr/>
          <p:nvPr/>
        </p:nvSpPr>
        <p:spPr>
          <a:xfrm>
            <a:off x="8230781" y="4437738"/>
            <a:ext cx="998318" cy="587656"/>
          </a:xfrm>
          <a:prstGeom prst="roundRect">
            <a:avLst>
              <a:gd fmla="val 16667" name="adj"/>
            </a:avLst>
          </a:prstGeom>
          <a:solidFill>
            <a:srgbClr val="A6A6A6"/>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GraphX</a:t>
            </a:r>
            <a:endParaRPr/>
          </a:p>
        </p:txBody>
      </p:sp>
      <p:sp>
        <p:nvSpPr>
          <p:cNvPr id="2055" name="Google Shape;2055;p67"/>
          <p:cNvSpPr/>
          <p:nvPr/>
        </p:nvSpPr>
        <p:spPr>
          <a:xfrm>
            <a:off x="4502415" y="3897135"/>
            <a:ext cx="4726683" cy="441493"/>
          </a:xfrm>
          <a:prstGeom prst="roundRect">
            <a:avLst>
              <a:gd fmla="val 16667" name="adj"/>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Scala,   Python,   Java,  hoặc   R</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0" name="Shape 2060"/>
        <p:cNvGrpSpPr/>
        <p:nvPr/>
      </p:nvGrpSpPr>
      <p:grpSpPr>
        <a:xfrm>
          <a:off x="0" y="0"/>
          <a:ext cx="0" cy="0"/>
          <a:chOff x="0" y="0"/>
          <a:chExt cx="0" cy="0"/>
        </a:xfrm>
      </p:grpSpPr>
      <p:sp>
        <p:nvSpPr>
          <p:cNvPr id="2061" name="Google Shape;2061;p68"/>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Tổng quan về nền tảng Apache Hadoop &amp; Spark</a:t>
            </a:r>
            <a:endParaRPr/>
          </a:p>
        </p:txBody>
      </p:sp>
      <p:sp>
        <p:nvSpPr>
          <p:cNvPr id="2062" name="Google Shape;2062;p68"/>
          <p:cNvSpPr txBox="1"/>
          <p:nvPr>
            <p:ph idx="2" type="body"/>
          </p:nvPr>
        </p:nvSpPr>
        <p:spPr>
          <a:xfrm>
            <a:off x="535872" y="1523052"/>
            <a:ext cx="89321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Ưu và nhược điểm của Hadoop và Spark</a:t>
            </a:r>
            <a:endParaRPr/>
          </a:p>
        </p:txBody>
      </p:sp>
      <p:sp>
        <p:nvSpPr>
          <p:cNvPr id="2063" name="Google Shape;2063;p6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a:p>
            <a:pPr indent="0" lvl="0" marL="0" rtl="0" algn="r">
              <a:lnSpc>
                <a:spcPct val="100000"/>
              </a:lnSpc>
              <a:spcBef>
                <a:spcPts val="0"/>
              </a:spcBef>
              <a:spcAft>
                <a:spcPts val="0"/>
              </a:spcAft>
              <a:buClr>
                <a:srgbClr val="D8D8D8"/>
              </a:buClr>
              <a:buSzPts val="1600"/>
              <a:buNone/>
            </a:pPr>
            <a:r>
              <a:t/>
            </a:r>
            <a:endParaRPr/>
          </a:p>
        </p:txBody>
      </p:sp>
      <p:grpSp>
        <p:nvGrpSpPr>
          <p:cNvPr id="2064" name="Google Shape;2064;p68"/>
          <p:cNvGrpSpPr/>
          <p:nvPr/>
        </p:nvGrpSpPr>
        <p:grpSpPr>
          <a:xfrm>
            <a:off x="1005840" y="2428274"/>
            <a:ext cx="7920990" cy="3657267"/>
            <a:chOff x="2029766" y="2428274"/>
            <a:chExt cx="5610367" cy="3657267"/>
          </a:xfrm>
        </p:grpSpPr>
        <p:grpSp>
          <p:nvGrpSpPr>
            <p:cNvPr id="2065" name="Google Shape;2065;p68"/>
            <p:cNvGrpSpPr/>
            <p:nvPr/>
          </p:nvGrpSpPr>
          <p:grpSpPr>
            <a:xfrm>
              <a:off x="2029766" y="2428274"/>
              <a:ext cx="1929302" cy="3657214"/>
              <a:chOff x="1768509" y="2432034"/>
              <a:chExt cx="1929302" cy="3657214"/>
            </a:xfrm>
          </p:grpSpPr>
          <p:sp>
            <p:nvSpPr>
              <p:cNvPr id="2066" name="Google Shape;2066;p68"/>
              <p:cNvSpPr/>
              <p:nvPr/>
            </p:nvSpPr>
            <p:spPr>
              <a:xfrm>
                <a:off x="1768511" y="2432034"/>
                <a:ext cx="1929300" cy="731400"/>
              </a:xfrm>
              <a:prstGeom prst="roundRect">
                <a:avLst>
                  <a:gd fmla="val 16667"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Công cụ xử lý dữ liệu cơ bản</a:t>
                </a:r>
                <a:endParaRPr sz="1400">
                  <a:solidFill>
                    <a:srgbClr val="1F45BC"/>
                  </a:solidFill>
                  <a:latin typeface="Arial"/>
                  <a:ea typeface="Arial"/>
                  <a:cs typeface="Arial"/>
                  <a:sym typeface="Arial"/>
                </a:endParaRPr>
              </a:p>
            </p:txBody>
          </p:sp>
          <p:sp>
            <p:nvSpPr>
              <p:cNvPr id="2067" name="Google Shape;2067;p68"/>
              <p:cNvSpPr/>
              <p:nvPr/>
            </p:nvSpPr>
            <p:spPr>
              <a:xfrm>
                <a:off x="1768511" y="3163487"/>
                <a:ext cx="1929283" cy="731453"/>
              </a:xfrm>
              <a:prstGeom prst="roundRect">
                <a:avLst>
                  <a:gd fmla="val 16667" name="adj"/>
                </a:avLst>
              </a:prstGeom>
              <a:solidFill>
                <a:srgbClr val="B5D3F5"/>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Xử lý hàng loạt với khối lượng dữ liệu </a:t>
                </a:r>
                <a:r>
                  <a:rPr b="1" lang="en-US" sz="1400">
                    <a:solidFill>
                      <a:srgbClr val="1F45BC"/>
                    </a:solidFill>
                    <a:latin typeface="Arial"/>
                    <a:ea typeface="Arial"/>
                    <a:cs typeface="Arial"/>
                    <a:sym typeface="Arial"/>
                  </a:rPr>
                  <a:t>khổng lồ</a:t>
                </a:r>
                <a:endParaRPr b="1" sz="1400">
                  <a:solidFill>
                    <a:srgbClr val="1F45BC"/>
                  </a:solidFill>
                  <a:latin typeface="Arial"/>
                  <a:ea typeface="Arial"/>
                  <a:cs typeface="Arial"/>
                  <a:sym typeface="Arial"/>
                </a:endParaRPr>
              </a:p>
            </p:txBody>
          </p:sp>
          <p:sp>
            <p:nvSpPr>
              <p:cNvPr id="2068" name="Google Shape;2068;p68"/>
              <p:cNvSpPr/>
              <p:nvPr/>
            </p:nvSpPr>
            <p:spPr>
              <a:xfrm>
                <a:off x="1768511" y="3894941"/>
                <a:ext cx="1929283" cy="731453"/>
              </a:xfrm>
              <a:prstGeom prst="roundRect">
                <a:avLst>
                  <a:gd fmla="val 16667" name="adj"/>
                </a:avLst>
              </a:prstGeom>
              <a:solidFill>
                <a:srgbClr val="94C0F0"/>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Tính toán độ trễ cao</a:t>
                </a:r>
                <a:endParaRPr sz="1400">
                  <a:solidFill>
                    <a:srgbClr val="1F45BC"/>
                  </a:solidFill>
                  <a:latin typeface="Arial"/>
                  <a:ea typeface="Arial"/>
                  <a:cs typeface="Arial"/>
                  <a:sym typeface="Arial"/>
                </a:endParaRPr>
              </a:p>
            </p:txBody>
          </p:sp>
          <p:sp>
            <p:nvSpPr>
              <p:cNvPr id="2069" name="Google Shape;2069;p68"/>
              <p:cNvSpPr/>
              <p:nvPr/>
            </p:nvSpPr>
            <p:spPr>
              <a:xfrm>
                <a:off x="1768510" y="4626394"/>
                <a:ext cx="1929283" cy="731453"/>
              </a:xfrm>
              <a:prstGeom prst="roundRect">
                <a:avLst>
                  <a:gd fmla="val 16667" name="adj"/>
                </a:avLst>
              </a:prstGeom>
              <a:solidFill>
                <a:srgbClr val="71ABEB"/>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Xử lý dữ liệu ở chế độ hàng loạt</a:t>
                </a:r>
                <a:endParaRPr sz="1400">
                  <a:solidFill>
                    <a:schemeClr val="lt1"/>
                  </a:solidFill>
                  <a:latin typeface="Arial"/>
                  <a:ea typeface="Arial"/>
                  <a:cs typeface="Arial"/>
                  <a:sym typeface="Arial"/>
                </a:endParaRPr>
              </a:p>
            </p:txBody>
          </p:sp>
          <p:sp>
            <p:nvSpPr>
              <p:cNvPr id="2070" name="Google Shape;2070;p68"/>
              <p:cNvSpPr/>
              <p:nvPr/>
            </p:nvSpPr>
            <p:spPr>
              <a:xfrm>
                <a:off x="1768509" y="5357848"/>
                <a:ext cx="1929300" cy="731400"/>
              </a:xfrm>
              <a:prstGeom prst="roundRect">
                <a:avLst>
                  <a:gd fmla="val 16667" name="adj"/>
                </a:avLst>
              </a:prstGeom>
              <a:solidFill>
                <a:srgbClr val="579CE7"/>
              </a:solidFill>
              <a:ln cap="flat" cmpd="sng" w="12700">
                <a:solidFill>
                  <a:srgbClr val="244FD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Bảo mật cao</a:t>
                </a:r>
                <a:endParaRPr sz="1400">
                  <a:solidFill>
                    <a:schemeClr val="lt1"/>
                  </a:solidFill>
                  <a:latin typeface="Arial"/>
                  <a:ea typeface="Arial"/>
                  <a:cs typeface="Arial"/>
                  <a:sym typeface="Arial"/>
                </a:endParaRPr>
              </a:p>
            </p:txBody>
          </p:sp>
        </p:grpSp>
        <p:grpSp>
          <p:nvGrpSpPr>
            <p:cNvPr id="2071" name="Google Shape;2071;p68"/>
            <p:cNvGrpSpPr/>
            <p:nvPr/>
          </p:nvGrpSpPr>
          <p:grpSpPr>
            <a:xfrm>
              <a:off x="5710848" y="2428274"/>
              <a:ext cx="1929285" cy="3657267"/>
              <a:chOff x="5435076" y="2424514"/>
              <a:chExt cx="1929285" cy="3657267"/>
            </a:xfrm>
          </p:grpSpPr>
          <p:sp>
            <p:nvSpPr>
              <p:cNvPr id="2072" name="Google Shape;2072;p68"/>
              <p:cNvSpPr/>
              <p:nvPr/>
            </p:nvSpPr>
            <p:spPr>
              <a:xfrm>
                <a:off x="5435078" y="2424514"/>
                <a:ext cx="1929283" cy="731453"/>
              </a:xfrm>
              <a:prstGeom prst="roundRect">
                <a:avLst>
                  <a:gd fmla="val 16667" name="adj"/>
                </a:avLst>
              </a:prstGeom>
              <a:solidFill>
                <a:srgbClr val="B7C5F3"/>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Công cụ phân tích dữ liệu</a:t>
                </a:r>
                <a:endParaRPr sz="1400">
                  <a:solidFill>
                    <a:srgbClr val="1F45BC"/>
                  </a:solidFill>
                  <a:latin typeface="Arial"/>
                  <a:ea typeface="Arial"/>
                  <a:cs typeface="Arial"/>
                  <a:sym typeface="Arial"/>
                </a:endParaRPr>
              </a:p>
            </p:txBody>
          </p:sp>
          <p:sp>
            <p:nvSpPr>
              <p:cNvPr id="2073" name="Google Shape;2073;p68"/>
              <p:cNvSpPr/>
              <p:nvPr/>
            </p:nvSpPr>
            <p:spPr>
              <a:xfrm>
                <a:off x="5435078" y="3155967"/>
                <a:ext cx="1929283" cy="731453"/>
              </a:xfrm>
              <a:prstGeom prst="roundRect">
                <a:avLst>
                  <a:gd fmla="val 16667" name="adj"/>
                </a:avLst>
              </a:prstGeom>
              <a:solidFill>
                <a:srgbClr val="829BEA"/>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Xử lý luồng dữ liệu từ sự kiện thời gian thực</a:t>
                </a:r>
                <a:endParaRPr sz="1400">
                  <a:solidFill>
                    <a:schemeClr val="lt1"/>
                  </a:solidFill>
                  <a:latin typeface="Arial"/>
                  <a:ea typeface="Arial"/>
                  <a:cs typeface="Arial"/>
                  <a:sym typeface="Arial"/>
                </a:endParaRPr>
              </a:p>
            </p:txBody>
          </p:sp>
          <p:sp>
            <p:nvSpPr>
              <p:cNvPr id="2074" name="Google Shape;2074;p68"/>
              <p:cNvSpPr/>
              <p:nvPr/>
            </p:nvSpPr>
            <p:spPr>
              <a:xfrm>
                <a:off x="5435078" y="3887421"/>
                <a:ext cx="1929283" cy="731453"/>
              </a:xfrm>
              <a:prstGeom prst="roundRect">
                <a:avLst>
                  <a:gd fmla="val 16667" name="adj"/>
                </a:avLst>
              </a:prstGeom>
              <a:solidFill>
                <a:srgbClr val="6886E6"/>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Tính toán độ trễ thấp</a:t>
                </a:r>
                <a:endParaRPr sz="1400">
                  <a:solidFill>
                    <a:schemeClr val="lt1"/>
                  </a:solidFill>
                  <a:latin typeface="Arial"/>
                  <a:ea typeface="Arial"/>
                  <a:cs typeface="Arial"/>
                  <a:sym typeface="Arial"/>
                </a:endParaRPr>
              </a:p>
            </p:txBody>
          </p:sp>
          <p:sp>
            <p:nvSpPr>
              <p:cNvPr id="2075" name="Google Shape;2075;p68"/>
              <p:cNvSpPr/>
              <p:nvPr/>
            </p:nvSpPr>
            <p:spPr>
              <a:xfrm>
                <a:off x="5435077" y="4618874"/>
                <a:ext cx="1929283" cy="731453"/>
              </a:xfrm>
              <a:prstGeom prst="roundRect">
                <a:avLst>
                  <a:gd fmla="val 16667" name="adj"/>
                </a:avLst>
              </a:prstGeom>
              <a:solidFill>
                <a:srgbClr val="4066E0"/>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Khả năng xử lý tương tác</a:t>
                </a:r>
                <a:endParaRPr sz="1400">
                  <a:solidFill>
                    <a:schemeClr val="lt1"/>
                  </a:solidFill>
                  <a:latin typeface="Arial"/>
                  <a:ea typeface="Arial"/>
                  <a:cs typeface="Arial"/>
                  <a:sym typeface="Arial"/>
                </a:endParaRPr>
              </a:p>
            </p:txBody>
          </p:sp>
          <p:sp>
            <p:nvSpPr>
              <p:cNvPr id="2076" name="Google Shape;2076;p68"/>
              <p:cNvSpPr/>
              <p:nvPr/>
            </p:nvSpPr>
            <p:spPr>
              <a:xfrm>
                <a:off x="5435076" y="5350328"/>
                <a:ext cx="1929283" cy="731453"/>
              </a:xfrm>
              <a:prstGeom prst="roundRect">
                <a:avLst>
                  <a:gd fmla="val 16667" name="adj"/>
                </a:avLst>
              </a:prstGeom>
              <a:solidFill>
                <a:srgbClr val="335BDD"/>
              </a:solidFill>
              <a:ln cap="flat" cmpd="sng" w="12700">
                <a:solidFill>
                  <a:srgbClr val="244FD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Bảo mật thấp hơn</a:t>
                </a:r>
                <a:endParaRPr sz="1400">
                  <a:solidFill>
                    <a:schemeClr val="lt1"/>
                  </a:solidFill>
                  <a:latin typeface="Arial"/>
                  <a:ea typeface="Arial"/>
                  <a:cs typeface="Arial"/>
                  <a:sym typeface="Arial"/>
                </a:endParaRPr>
              </a:p>
            </p:txBody>
          </p:sp>
        </p:grpSp>
        <p:grpSp>
          <p:nvGrpSpPr>
            <p:cNvPr id="2077" name="Google Shape;2077;p68"/>
            <p:cNvGrpSpPr/>
            <p:nvPr/>
          </p:nvGrpSpPr>
          <p:grpSpPr>
            <a:xfrm>
              <a:off x="3647464" y="3754215"/>
              <a:ext cx="1005384" cy="1005384"/>
              <a:chOff x="3647464" y="3750455"/>
              <a:chExt cx="1005384" cy="1005384"/>
            </a:xfrm>
          </p:grpSpPr>
          <p:sp>
            <p:nvSpPr>
              <p:cNvPr id="2078" name="Google Shape;2078;p68"/>
              <p:cNvSpPr/>
              <p:nvPr/>
            </p:nvSpPr>
            <p:spPr>
              <a:xfrm>
                <a:off x="3647464" y="3750455"/>
                <a:ext cx="1005384" cy="1005384"/>
              </a:xfrm>
              <a:prstGeom prst="ellipse">
                <a:avLst/>
              </a:prstGeom>
              <a:solidFill>
                <a:srgbClr val="DDEAF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F45BC"/>
                  </a:solidFill>
                  <a:latin typeface="Arial"/>
                  <a:ea typeface="Arial"/>
                  <a:cs typeface="Arial"/>
                  <a:sym typeface="Arial"/>
                </a:endParaRPr>
              </a:p>
            </p:txBody>
          </p:sp>
          <p:sp>
            <p:nvSpPr>
              <p:cNvPr id="2079" name="Google Shape;2079;p68"/>
              <p:cNvSpPr/>
              <p:nvPr/>
            </p:nvSpPr>
            <p:spPr>
              <a:xfrm>
                <a:off x="3797958" y="4083624"/>
                <a:ext cx="70439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1F45BC"/>
                    </a:solidFill>
                    <a:latin typeface="Arial"/>
                    <a:ea typeface="Arial"/>
                    <a:cs typeface="Arial"/>
                    <a:sym typeface="Arial"/>
                  </a:rPr>
                  <a:t>Hadoop</a:t>
                </a:r>
                <a:endParaRPr sz="1600">
                  <a:solidFill>
                    <a:srgbClr val="1F45BC"/>
                  </a:solidFill>
                  <a:latin typeface="Arial"/>
                  <a:ea typeface="Arial"/>
                  <a:cs typeface="Arial"/>
                  <a:sym typeface="Arial"/>
                </a:endParaRPr>
              </a:p>
            </p:txBody>
          </p:sp>
        </p:grpSp>
        <p:grpSp>
          <p:nvGrpSpPr>
            <p:cNvPr id="2080" name="Google Shape;2080;p68"/>
            <p:cNvGrpSpPr/>
            <p:nvPr/>
          </p:nvGrpSpPr>
          <p:grpSpPr>
            <a:xfrm>
              <a:off x="4946254" y="3754215"/>
              <a:ext cx="1005384" cy="1005384"/>
              <a:chOff x="3647464" y="3750455"/>
              <a:chExt cx="1005384" cy="1005384"/>
            </a:xfrm>
          </p:grpSpPr>
          <p:sp>
            <p:nvSpPr>
              <p:cNvPr id="2081" name="Google Shape;2081;p68"/>
              <p:cNvSpPr/>
              <p:nvPr/>
            </p:nvSpPr>
            <p:spPr>
              <a:xfrm>
                <a:off x="3647464" y="3750455"/>
                <a:ext cx="1005384" cy="1005384"/>
              </a:xfrm>
              <a:prstGeom prst="ellipse">
                <a:avLst/>
              </a:prstGeom>
              <a:solidFill>
                <a:srgbClr val="1F45B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82" name="Google Shape;2082;p68"/>
              <p:cNvSpPr/>
              <p:nvPr/>
            </p:nvSpPr>
            <p:spPr>
              <a:xfrm>
                <a:off x="3846204" y="4083624"/>
                <a:ext cx="56585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Spark</a:t>
                </a:r>
                <a:endParaRPr sz="1600">
                  <a:solidFill>
                    <a:schemeClr val="lt1"/>
                  </a:solidFill>
                  <a:latin typeface="Arial"/>
                  <a:ea typeface="Arial"/>
                  <a:cs typeface="Arial"/>
                  <a:sym typeface="Arial"/>
                </a:endParaRPr>
              </a:p>
            </p:txBody>
          </p:sp>
        </p:gr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7" name="Shape 2087"/>
        <p:cNvGrpSpPr/>
        <p:nvPr/>
      </p:nvGrpSpPr>
      <p:grpSpPr>
        <a:xfrm>
          <a:off x="0" y="0"/>
          <a:ext cx="0" cy="0"/>
          <a:chOff x="0" y="0"/>
          <a:chExt cx="0" cy="0"/>
        </a:xfrm>
      </p:grpSpPr>
      <p:sp>
        <p:nvSpPr>
          <p:cNvPr id="2088" name="Google Shape;2088;p69"/>
          <p:cNvSpPr txBox="1"/>
          <p:nvPr>
            <p:ph idx="1" type="body"/>
          </p:nvPr>
        </p:nvSpPr>
        <p:spPr>
          <a:xfrm>
            <a:off x="989700" y="3038807"/>
            <a:ext cx="8604000"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600"/>
              <a:buNone/>
            </a:pPr>
            <a:r>
              <a:rPr lang="en-US"/>
              <a:t>Tổng quan về hệ thống Hadoop Core &amp; Eco</a:t>
            </a:r>
            <a:endParaRPr sz="3600">
              <a:solidFill>
                <a:schemeClr val="dk1"/>
              </a:solidFill>
            </a:endParaRPr>
          </a:p>
        </p:txBody>
      </p:sp>
      <p:sp>
        <p:nvSpPr>
          <p:cNvPr id="2089" name="Google Shape;2089;p69"/>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2. </a:t>
            </a:r>
            <a:endParaRPr/>
          </a:p>
        </p:txBody>
      </p:sp>
      <p:sp>
        <p:nvSpPr>
          <p:cNvPr id="2090" name="Google Shape;2090;p69"/>
          <p:cNvSpPr/>
          <p:nvPr/>
        </p:nvSpPr>
        <p:spPr>
          <a:xfrm>
            <a:off x="1172580" y="448932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7F7F7F"/>
                </a:solidFill>
                <a:latin typeface="Arial"/>
                <a:ea typeface="Arial"/>
                <a:cs typeface="Arial"/>
                <a:sym typeface="Arial"/>
              </a:rPr>
              <a:t>2.1 Tổng quan về nền tảng Apache Hadoop &amp; Spark</a:t>
            </a:r>
            <a:endParaRPr/>
          </a:p>
        </p:txBody>
      </p:sp>
      <p:sp>
        <p:nvSpPr>
          <p:cNvPr id="2091" name="Google Shape;2091;p69"/>
          <p:cNvSpPr/>
          <p:nvPr/>
        </p:nvSpPr>
        <p:spPr>
          <a:xfrm>
            <a:off x="989700" y="448814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sp>
        <p:nvSpPr>
          <p:cNvPr id="2092" name="Google Shape;2092;p69"/>
          <p:cNvSpPr/>
          <p:nvPr/>
        </p:nvSpPr>
        <p:spPr>
          <a:xfrm>
            <a:off x="1172580" y="491915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2.2. Tổng quan về đường ống Big Data</a:t>
            </a:r>
            <a:endParaRPr sz="1800">
              <a:solidFill>
                <a:srgbClr val="3F3F3F"/>
              </a:solidFill>
              <a:latin typeface="Arial"/>
              <a:ea typeface="Arial"/>
              <a:cs typeface="Arial"/>
              <a:sym typeface="Arial"/>
            </a:endParaRPr>
          </a:p>
        </p:txBody>
      </p:sp>
      <p:sp>
        <p:nvSpPr>
          <p:cNvPr id="2093" name="Google Shape;2093;p69"/>
          <p:cNvSpPr/>
          <p:nvPr/>
        </p:nvSpPr>
        <p:spPr>
          <a:xfrm>
            <a:off x="989700" y="491798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7"/>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Ứng dụng và xử lý Big Data</a:t>
            </a:r>
            <a:endParaRPr/>
          </a:p>
        </p:txBody>
      </p:sp>
      <p:sp>
        <p:nvSpPr>
          <p:cNvPr id="130" name="Google Shape;130;p7"/>
          <p:cNvSpPr txBox="1"/>
          <p:nvPr>
            <p:ph idx="2" type="body"/>
          </p:nvPr>
        </p:nvSpPr>
        <p:spPr>
          <a:xfrm>
            <a:off x="535872" y="1523052"/>
            <a:ext cx="8796600" cy="493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Mục tiêu của xử lý và phân tích Big Data</a:t>
            </a:r>
            <a:endParaRPr/>
          </a:p>
        </p:txBody>
      </p:sp>
      <p:sp>
        <p:nvSpPr>
          <p:cNvPr id="131" name="Google Shape;131;p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a:p>
            <a:pPr indent="0" lvl="0" marL="0" rtl="0" algn="r">
              <a:lnSpc>
                <a:spcPct val="100000"/>
              </a:lnSpc>
              <a:spcBef>
                <a:spcPts val="0"/>
              </a:spcBef>
              <a:spcAft>
                <a:spcPts val="0"/>
              </a:spcAft>
              <a:buClr>
                <a:srgbClr val="D8D8D8"/>
              </a:buClr>
              <a:buSzPts val="1600"/>
              <a:buNone/>
            </a:pPr>
            <a:r>
              <a:t/>
            </a:r>
            <a:endParaRPr/>
          </a:p>
        </p:txBody>
      </p:sp>
      <p:sp>
        <p:nvSpPr>
          <p:cNvPr id="132" name="Google Shape;132;p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Từ Phân tích dự đoán đến Phân tích theo quy định</a:t>
            </a:r>
            <a:endParaRPr/>
          </a:p>
        </p:txBody>
      </p:sp>
      <p:grpSp>
        <p:nvGrpSpPr>
          <p:cNvPr id="133" name="Google Shape;133;p7"/>
          <p:cNvGrpSpPr/>
          <p:nvPr/>
        </p:nvGrpSpPr>
        <p:grpSpPr>
          <a:xfrm>
            <a:off x="639295" y="3350708"/>
            <a:ext cx="8589681" cy="2762248"/>
            <a:chOff x="794230" y="3302217"/>
            <a:chExt cx="8589681" cy="2762248"/>
          </a:xfrm>
        </p:grpSpPr>
        <p:sp>
          <p:nvSpPr>
            <p:cNvPr id="134" name="Google Shape;134;p7"/>
            <p:cNvSpPr/>
            <p:nvPr/>
          </p:nvSpPr>
          <p:spPr>
            <a:xfrm>
              <a:off x="7809302" y="3302217"/>
              <a:ext cx="1574609" cy="2762248"/>
            </a:xfrm>
            <a:prstGeom prst="roundRect">
              <a:avLst>
                <a:gd fmla="val 18295" name="adj"/>
              </a:avLst>
            </a:prstGeom>
            <a:solidFill>
              <a:srgbClr val="2D95E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Hành động</a:t>
              </a:r>
              <a:endParaRPr sz="1600">
                <a:solidFill>
                  <a:schemeClr val="lt1"/>
                </a:solidFill>
                <a:latin typeface="Arial"/>
                <a:ea typeface="Arial"/>
                <a:cs typeface="Arial"/>
                <a:sym typeface="Arial"/>
              </a:endParaRPr>
            </a:p>
          </p:txBody>
        </p:sp>
        <p:sp>
          <p:nvSpPr>
            <p:cNvPr id="135" name="Google Shape;135;p7"/>
            <p:cNvSpPr/>
            <p:nvPr/>
          </p:nvSpPr>
          <p:spPr>
            <a:xfrm>
              <a:off x="6188272" y="3302217"/>
              <a:ext cx="1866902" cy="2762248"/>
            </a:xfrm>
            <a:prstGeom prst="roundRect">
              <a:avLst>
                <a:gd fmla="val 11788" name="adj"/>
              </a:avLst>
            </a:prstGeom>
            <a:solidFill>
              <a:srgbClr val="BFBFB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Quyết định</a:t>
              </a:r>
              <a:endParaRPr sz="1600">
                <a:solidFill>
                  <a:srgbClr val="0043B2"/>
                </a:solidFill>
                <a:latin typeface="Arial"/>
                <a:ea typeface="Arial"/>
                <a:cs typeface="Arial"/>
                <a:sym typeface="Arial"/>
              </a:endParaRPr>
            </a:p>
          </p:txBody>
        </p:sp>
        <p:grpSp>
          <p:nvGrpSpPr>
            <p:cNvPr id="136" name="Google Shape;136;p7"/>
            <p:cNvGrpSpPr/>
            <p:nvPr/>
          </p:nvGrpSpPr>
          <p:grpSpPr>
            <a:xfrm>
              <a:off x="1622905" y="3302217"/>
              <a:ext cx="6126383" cy="647700"/>
              <a:chOff x="1622905" y="3302217"/>
              <a:chExt cx="6126383" cy="647700"/>
            </a:xfrm>
          </p:grpSpPr>
          <p:sp>
            <p:nvSpPr>
              <p:cNvPr id="137" name="Google Shape;137;p7"/>
              <p:cNvSpPr/>
              <p:nvPr/>
            </p:nvSpPr>
            <p:spPr>
              <a:xfrm>
                <a:off x="1622905" y="3302217"/>
                <a:ext cx="5760875" cy="647700"/>
              </a:xfrm>
              <a:prstGeom prst="homePlate">
                <a:avLst>
                  <a:gd fmla="val 0" name="adj"/>
                </a:avLst>
              </a:prstGeom>
              <a:solidFill>
                <a:srgbClr val="0043B2"/>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Tôi nên làm gì</a:t>
                </a:r>
                <a:endParaRPr sz="1600">
                  <a:solidFill>
                    <a:schemeClr val="lt1"/>
                  </a:solidFill>
                  <a:latin typeface="Arial"/>
                  <a:ea typeface="Arial"/>
                  <a:cs typeface="Arial"/>
                  <a:sym typeface="Arial"/>
                </a:endParaRPr>
              </a:p>
            </p:txBody>
          </p:sp>
          <p:sp>
            <p:nvSpPr>
              <p:cNvPr id="138" name="Google Shape;138;p7"/>
              <p:cNvSpPr/>
              <p:nvPr/>
            </p:nvSpPr>
            <p:spPr>
              <a:xfrm>
                <a:off x="7101588" y="3302217"/>
                <a:ext cx="647700" cy="647700"/>
              </a:xfrm>
              <a:prstGeom prst="ellipse">
                <a:avLst/>
              </a:prstGeom>
              <a:solidFill>
                <a:srgbClr val="0043B2"/>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39" name="Google Shape;139;p7"/>
            <p:cNvGrpSpPr/>
            <p:nvPr/>
          </p:nvGrpSpPr>
          <p:grpSpPr>
            <a:xfrm>
              <a:off x="3413605" y="4016591"/>
              <a:ext cx="3262188" cy="647700"/>
              <a:chOff x="3413605" y="4016591"/>
              <a:chExt cx="3262188" cy="647700"/>
            </a:xfrm>
          </p:grpSpPr>
          <p:sp>
            <p:nvSpPr>
              <p:cNvPr id="140" name="Google Shape;140;p7"/>
              <p:cNvSpPr/>
              <p:nvPr/>
            </p:nvSpPr>
            <p:spPr>
              <a:xfrm>
                <a:off x="3413605" y="4016591"/>
                <a:ext cx="2949767" cy="647700"/>
              </a:xfrm>
              <a:prstGeom prst="chevron">
                <a:avLst>
                  <a:gd fmla="val 0" name="adj"/>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1429A0"/>
                  </a:solidFill>
                  <a:latin typeface="Arial"/>
                  <a:ea typeface="Arial"/>
                  <a:cs typeface="Arial"/>
                  <a:sym typeface="Arial"/>
                </a:endParaRPr>
              </a:p>
            </p:txBody>
          </p:sp>
          <p:sp>
            <p:nvSpPr>
              <p:cNvPr id="141" name="Google Shape;141;p7"/>
              <p:cNvSpPr/>
              <p:nvPr/>
            </p:nvSpPr>
            <p:spPr>
              <a:xfrm>
                <a:off x="6028093" y="4016591"/>
                <a:ext cx="647700" cy="647700"/>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42" name="Google Shape;142;p7"/>
            <p:cNvGrpSpPr/>
            <p:nvPr/>
          </p:nvGrpSpPr>
          <p:grpSpPr>
            <a:xfrm>
              <a:off x="3413605" y="4716678"/>
              <a:ext cx="3262188" cy="652463"/>
              <a:chOff x="3413605" y="4716678"/>
              <a:chExt cx="3262188" cy="652463"/>
            </a:xfrm>
          </p:grpSpPr>
          <p:sp>
            <p:nvSpPr>
              <p:cNvPr id="143" name="Google Shape;143;p7"/>
              <p:cNvSpPr/>
              <p:nvPr/>
            </p:nvSpPr>
            <p:spPr>
              <a:xfrm>
                <a:off x="3413605" y="4721441"/>
                <a:ext cx="2949767" cy="647700"/>
              </a:xfrm>
              <a:prstGeom prst="chevron">
                <a:avLst>
                  <a:gd fmla="val 0" name="adj"/>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1429A0"/>
                  </a:solidFill>
                  <a:latin typeface="Arial"/>
                  <a:ea typeface="Arial"/>
                  <a:cs typeface="Arial"/>
                  <a:sym typeface="Arial"/>
                </a:endParaRPr>
              </a:p>
            </p:txBody>
          </p:sp>
          <p:sp>
            <p:nvSpPr>
              <p:cNvPr id="144" name="Google Shape;144;p7"/>
              <p:cNvSpPr/>
              <p:nvPr/>
            </p:nvSpPr>
            <p:spPr>
              <a:xfrm>
                <a:off x="6028093" y="4716678"/>
                <a:ext cx="647700" cy="647700"/>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45" name="Google Shape;145;p7"/>
            <p:cNvGrpSpPr/>
            <p:nvPr/>
          </p:nvGrpSpPr>
          <p:grpSpPr>
            <a:xfrm>
              <a:off x="3273343" y="5416765"/>
              <a:ext cx="3402450" cy="647700"/>
              <a:chOff x="3273343" y="5416765"/>
              <a:chExt cx="3402450" cy="647700"/>
            </a:xfrm>
          </p:grpSpPr>
          <p:sp>
            <p:nvSpPr>
              <p:cNvPr id="146" name="Google Shape;146;p7"/>
              <p:cNvSpPr/>
              <p:nvPr/>
            </p:nvSpPr>
            <p:spPr>
              <a:xfrm>
                <a:off x="3273343" y="5416765"/>
                <a:ext cx="2949767" cy="647700"/>
              </a:xfrm>
              <a:prstGeom prst="chevron">
                <a:avLst>
                  <a:gd fmla="val 0" name="adj"/>
                </a:avLst>
              </a:prstGeom>
              <a:solidFill>
                <a:srgbClr val="CDE6F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43B2"/>
                    </a:solidFill>
                    <a:latin typeface="Arial"/>
                    <a:ea typeface="Arial"/>
                    <a:cs typeface="Arial"/>
                    <a:sym typeface="Arial"/>
                  </a:rPr>
                  <a:t>                    Quy trình thủ công</a:t>
                </a:r>
                <a:endParaRPr sz="1600">
                  <a:solidFill>
                    <a:srgbClr val="0043B2"/>
                  </a:solidFill>
                  <a:latin typeface="Arial"/>
                  <a:ea typeface="Arial"/>
                  <a:cs typeface="Arial"/>
                  <a:sym typeface="Arial"/>
                </a:endParaRPr>
              </a:p>
            </p:txBody>
          </p:sp>
          <p:sp>
            <p:nvSpPr>
              <p:cNvPr id="147" name="Google Shape;147;p7"/>
              <p:cNvSpPr/>
              <p:nvPr/>
            </p:nvSpPr>
            <p:spPr>
              <a:xfrm>
                <a:off x="6028093" y="5416765"/>
                <a:ext cx="647700" cy="647700"/>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48" name="Google Shape;148;p7"/>
            <p:cNvGrpSpPr/>
            <p:nvPr/>
          </p:nvGrpSpPr>
          <p:grpSpPr>
            <a:xfrm>
              <a:off x="1622904" y="4016591"/>
              <a:ext cx="3956466" cy="647700"/>
              <a:chOff x="1622904" y="4016591"/>
              <a:chExt cx="3956466" cy="647700"/>
            </a:xfrm>
          </p:grpSpPr>
          <p:sp>
            <p:nvSpPr>
              <p:cNvPr id="149" name="Google Shape;149;p7"/>
              <p:cNvSpPr/>
              <p:nvPr/>
            </p:nvSpPr>
            <p:spPr>
              <a:xfrm>
                <a:off x="1622904" y="4016591"/>
                <a:ext cx="3619500" cy="647700"/>
              </a:xfrm>
              <a:prstGeom prst="homePlate">
                <a:avLst>
                  <a:gd fmla="val 0" name="adj"/>
                </a:avLst>
              </a:prstGeom>
              <a:solidFill>
                <a:srgbClr val="0043B2"/>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Chuyện gì sẽ xảy ra?</a:t>
                </a:r>
                <a:endParaRPr/>
              </a:p>
            </p:txBody>
          </p:sp>
          <p:sp>
            <p:nvSpPr>
              <p:cNvPr id="150" name="Google Shape;150;p7"/>
              <p:cNvSpPr/>
              <p:nvPr/>
            </p:nvSpPr>
            <p:spPr>
              <a:xfrm>
                <a:off x="4931670" y="4016591"/>
                <a:ext cx="647700" cy="647700"/>
              </a:xfrm>
              <a:prstGeom prst="ellipse">
                <a:avLst/>
              </a:prstGeom>
              <a:solidFill>
                <a:srgbClr val="0043B2"/>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51" name="Google Shape;151;p7"/>
            <p:cNvGrpSpPr/>
            <p:nvPr/>
          </p:nvGrpSpPr>
          <p:grpSpPr>
            <a:xfrm>
              <a:off x="1622904" y="4722631"/>
              <a:ext cx="3119438" cy="647700"/>
              <a:chOff x="1622904" y="4722631"/>
              <a:chExt cx="3119438" cy="647700"/>
            </a:xfrm>
          </p:grpSpPr>
          <p:sp>
            <p:nvSpPr>
              <p:cNvPr id="152" name="Google Shape;152;p7"/>
              <p:cNvSpPr/>
              <p:nvPr/>
            </p:nvSpPr>
            <p:spPr>
              <a:xfrm>
                <a:off x="1622904" y="4722631"/>
                <a:ext cx="2800350" cy="647700"/>
              </a:xfrm>
              <a:prstGeom prst="homePlate">
                <a:avLst>
                  <a:gd fmla="val 0" name="adj"/>
                </a:avLst>
              </a:prstGeom>
              <a:solidFill>
                <a:srgbClr val="0043B2"/>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Tại sao nó xảy ra?</a:t>
                </a:r>
                <a:endParaRPr sz="1600">
                  <a:solidFill>
                    <a:schemeClr val="lt1"/>
                  </a:solidFill>
                  <a:latin typeface="Arial"/>
                  <a:ea typeface="Arial"/>
                  <a:cs typeface="Arial"/>
                  <a:sym typeface="Arial"/>
                </a:endParaRPr>
              </a:p>
            </p:txBody>
          </p:sp>
          <p:sp>
            <p:nvSpPr>
              <p:cNvPr id="153" name="Google Shape;153;p7"/>
              <p:cNvSpPr/>
              <p:nvPr/>
            </p:nvSpPr>
            <p:spPr>
              <a:xfrm>
                <a:off x="4094642" y="4722631"/>
                <a:ext cx="647700" cy="647700"/>
              </a:xfrm>
              <a:prstGeom prst="ellipse">
                <a:avLst/>
              </a:prstGeom>
              <a:solidFill>
                <a:srgbClr val="0043B2"/>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54" name="Google Shape;154;p7"/>
            <p:cNvGrpSpPr/>
            <p:nvPr/>
          </p:nvGrpSpPr>
          <p:grpSpPr>
            <a:xfrm>
              <a:off x="1622904" y="5416765"/>
              <a:ext cx="2505389" cy="647700"/>
              <a:chOff x="1622904" y="5416765"/>
              <a:chExt cx="2505389" cy="647700"/>
            </a:xfrm>
          </p:grpSpPr>
          <p:sp>
            <p:nvSpPr>
              <p:cNvPr id="155" name="Google Shape;155;p7"/>
              <p:cNvSpPr/>
              <p:nvPr/>
            </p:nvSpPr>
            <p:spPr>
              <a:xfrm>
                <a:off x="3480593" y="5416765"/>
                <a:ext cx="647700" cy="647700"/>
              </a:xfrm>
              <a:prstGeom prst="ellipse">
                <a:avLst/>
              </a:prstGeom>
              <a:solidFill>
                <a:srgbClr val="0043B2"/>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 name="Google Shape;156;p7"/>
              <p:cNvSpPr/>
              <p:nvPr/>
            </p:nvSpPr>
            <p:spPr>
              <a:xfrm>
                <a:off x="1622904" y="5416765"/>
                <a:ext cx="2152651" cy="647700"/>
              </a:xfrm>
              <a:prstGeom prst="homePlate">
                <a:avLst>
                  <a:gd fmla="val 0" name="adj"/>
                </a:avLst>
              </a:prstGeom>
              <a:solidFill>
                <a:srgbClr val="0043B2"/>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Chuyện gì đã xảy ra?</a:t>
                </a:r>
                <a:endParaRPr/>
              </a:p>
            </p:txBody>
          </p:sp>
        </p:grpSp>
        <p:sp>
          <p:nvSpPr>
            <p:cNvPr id="157" name="Google Shape;157;p7"/>
            <p:cNvSpPr/>
            <p:nvPr/>
          </p:nvSpPr>
          <p:spPr>
            <a:xfrm>
              <a:off x="794230" y="3302217"/>
              <a:ext cx="914712" cy="2762248"/>
            </a:xfrm>
            <a:prstGeom prst="roundRect">
              <a:avLst>
                <a:gd fmla="val 11303" name="adj"/>
              </a:avLst>
            </a:prstGeom>
            <a:solidFill>
              <a:srgbClr val="E6E6E6"/>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Dữ liệu</a:t>
              </a:r>
              <a:endParaRPr sz="1600">
                <a:solidFill>
                  <a:srgbClr val="0043B2"/>
                </a:solidFill>
                <a:latin typeface="Arial"/>
                <a:ea typeface="Arial"/>
                <a:cs typeface="Arial"/>
                <a:sym typeface="Aria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70"/>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Tổng quan về đường ống Big Data</a:t>
            </a:r>
            <a:endParaRPr/>
          </a:p>
        </p:txBody>
      </p:sp>
      <p:sp>
        <p:nvSpPr>
          <p:cNvPr id="2100" name="Google Shape;2100;p7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Đường ống dữ liệu cho Big Data</a:t>
            </a:r>
            <a:endParaRPr/>
          </a:p>
        </p:txBody>
      </p:sp>
      <p:sp>
        <p:nvSpPr>
          <p:cNvPr id="2101" name="Google Shape;2101;p7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a:p>
            <a:pPr indent="0" lvl="0" marL="0" rtl="0" algn="r">
              <a:lnSpc>
                <a:spcPct val="100000"/>
              </a:lnSpc>
              <a:spcBef>
                <a:spcPts val="0"/>
              </a:spcBef>
              <a:spcAft>
                <a:spcPts val="0"/>
              </a:spcAft>
              <a:buClr>
                <a:srgbClr val="D8D8D8"/>
              </a:buClr>
              <a:buSzPts val="1600"/>
              <a:buNone/>
            </a:pPr>
            <a:r>
              <a:t/>
            </a:r>
            <a:endParaRPr/>
          </a:p>
        </p:txBody>
      </p:sp>
      <p:grpSp>
        <p:nvGrpSpPr>
          <p:cNvPr id="2102" name="Google Shape;2102;p70"/>
          <p:cNvGrpSpPr/>
          <p:nvPr/>
        </p:nvGrpSpPr>
        <p:grpSpPr>
          <a:xfrm>
            <a:off x="941703" y="2174866"/>
            <a:ext cx="8268972" cy="4033064"/>
            <a:chOff x="941703" y="2209156"/>
            <a:chExt cx="8268972" cy="4033064"/>
          </a:xfrm>
        </p:grpSpPr>
        <p:grpSp>
          <p:nvGrpSpPr>
            <p:cNvPr id="2103" name="Google Shape;2103;p70"/>
            <p:cNvGrpSpPr/>
            <p:nvPr/>
          </p:nvGrpSpPr>
          <p:grpSpPr>
            <a:xfrm>
              <a:off x="2582022" y="2629857"/>
              <a:ext cx="1330129" cy="2532828"/>
              <a:chOff x="2258891" y="2994886"/>
              <a:chExt cx="1330129" cy="2532828"/>
            </a:xfrm>
          </p:grpSpPr>
          <p:grpSp>
            <p:nvGrpSpPr>
              <p:cNvPr id="2104" name="Google Shape;2104;p70"/>
              <p:cNvGrpSpPr/>
              <p:nvPr/>
            </p:nvGrpSpPr>
            <p:grpSpPr>
              <a:xfrm>
                <a:off x="2258891" y="2994886"/>
                <a:ext cx="1330129" cy="2532828"/>
                <a:chOff x="878005" y="3940229"/>
                <a:chExt cx="1330129" cy="2532828"/>
              </a:xfrm>
            </p:grpSpPr>
            <p:sp>
              <p:nvSpPr>
                <p:cNvPr id="2105" name="Google Shape;2105;p70"/>
                <p:cNvSpPr/>
                <p:nvPr/>
              </p:nvSpPr>
              <p:spPr>
                <a:xfrm>
                  <a:off x="878005" y="4050190"/>
                  <a:ext cx="1330129"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06" name="Google Shape;2106;p70"/>
                <p:cNvSpPr txBox="1"/>
                <p:nvPr/>
              </p:nvSpPr>
              <p:spPr>
                <a:xfrm>
                  <a:off x="1158057" y="3940229"/>
                  <a:ext cx="780984"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LỚP NHẬP</a:t>
                  </a:r>
                  <a:endParaRPr/>
                </a:p>
              </p:txBody>
            </p:sp>
          </p:grpSp>
          <p:grpSp>
            <p:nvGrpSpPr>
              <p:cNvPr id="2107" name="Google Shape;2107;p70"/>
              <p:cNvGrpSpPr/>
              <p:nvPr/>
            </p:nvGrpSpPr>
            <p:grpSpPr>
              <a:xfrm>
                <a:off x="2359220" y="3366173"/>
                <a:ext cx="1135821" cy="2044704"/>
                <a:chOff x="2365570" y="3366173"/>
                <a:chExt cx="1135821" cy="2044704"/>
              </a:xfrm>
            </p:grpSpPr>
            <p:sp>
              <p:nvSpPr>
                <p:cNvPr id="2108" name="Google Shape;2108;p70"/>
                <p:cNvSpPr/>
                <p:nvPr/>
              </p:nvSpPr>
              <p:spPr>
                <a:xfrm>
                  <a:off x="2365570" y="5001560"/>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Sqoop</a:t>
                  </a:r>
                  <a:endParaRPr b="0" i="0" sz="1000" u="none" cap="none" strike="noStrike">
                    <a:solidFill>
                      <a:srgbClr val="1F45BC"/>
                    </a:solidFill>
                    <a:latin typeface="Arial"/>
                    <a:ea typeface="Arial"/>
                    <a:cs typeface="Arial"/>
                    <a:sym typeface="Arial"/>
                  </a:endParaRPr>
                </a:p>
              </p:txBody>
            </p:sp>
            <p:sp>
              <p:nvSpPr>
                <p:cNvPr id="2109" name="Google Shape;2109;p70"/>
                <p:cNvSpPr/>
                <p:nvPr/>
              </p:nvSpPr>
              <p:spPr>
                <a:xfrm>
                  <a:off x="2365570" y="4449780"/>
                  <a:ext cx="1135800" cy="409200"/>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StreamSets / NiFi</a:t>
                  </a:r>
                  <a:endParaRPr b="0" i="0" sz="900" u="none" cap="none" strike="noStrike">
                    <a:solidFill>
                      <a:srgbClr val="1F45BC"/>
                    </a:solidFill>
                    <a:latin typeface="Arial"/>
                    <a:ea typeface="Arial"/>
                    <a:cs typeface="Arial"/>
                    <a:sym typeface="Arial"/>
                  </a:endParaRPr>
                </a:p>
              </p:txBody>
            </p:sp>
            <p:sp>
              <p:nvSpPr>
                <p:cNvPr id="2110" name="Google Shape;2110;p70"/>
                <p:cNvSpPr/>
                <p:nvPr/>
              </p:nvSpPr>
              <p:spPr>
                <a:xfrm>
                  <a:off x="2365570" y="3366173"/>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Kafka</a:t>
                  </a:r>
                  <a:endParaRPr/>
                </a:p>
              </p:txBody>
            </p:sp>
            <p:sp>
              <p:nvSpPr>
                <p:cNvPr id="2111" name="Google Shape;2111;p70"/>
                <p:cNvSpPr/>
                <p:nvPr/>
              </p:nvSpPr>
              <p:spPr>
                <a:xfrm>
                  <a:off x="2365570" y="3895147"/>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Flume</a:t>
                  </a:r>
                  <a:endParaRPr/>
                </a:p>
              </p:txBody>
            </p:sp>
          </p:grpSp>
        </p:grpSp>
        <p:grpSp>
          <p:nvGrpSpPr>
            <p:cNvPr id="2112" name="Google Shape;2112;p70"/>
            <p:cNvGrpSpPr/>
            <p:nvPr/>
          </p:nvGrpSpPr>
          <p:grpSpPr>
            <a:xfrm>
              <a:off x="4238123" y="2629857"/>
              <a:ext cx="1330129" cy="2532828"/>
              <a:chOff x="3831073" y="2948172"/>
              <a:chExt cx="1330129" cy="2532828"/>
            </a:xfrm>
          </p:grpSpPr>
          <p:grpSp>
            <p:nvGrpSpPr>
              <p:cNvPr id="2113" name="Google Shape;2113;p70"/>
              <p:cNvGrpSpPr/>
              <p:nvPr/>
            </p:nvGrpSpPr>
            <p:grpSpPr>
              <a:xfrm>
                <a:off x="3831073" y="2948172"/>
                <a:ext cx="1330129" cy="2532828"/>
                <a:chOff x="878005" y="3940229"/>
                <a:chExt cx="1330129" cy="2532828"/>
              </a:xfrm>
            </p:grpSpPr>
            <p:sp>
              <p:nvSpPr>
                <p:cNvPr id="2114" name="Google Shape;2114;p70"/>
                <p:cNvSpPr/>
                <p:nvPr/>
              </p:nvSpPr>
              <p:spPr>
                <a:xfrm>
                  <a:off x="878005" y="4050190"/>
                  <a:ext cx="1330129"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15" name="Google Shape;2115;p70"/>
                <p:cNvSpPr txBox="1"/>
                <p:nvPr/>
              </p:nvSpPr>
              <p:spPr>
                <a:xfrm>
                  <a:off x="949670" y="3940229"/>
                  <a:ext cx="1197764"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LỚP CHUYỂN ĐỔI </a:t>
                  </a:r>
                  <a:endParaRPr/>
                </a:p>
                <a:p>
                  <a:pPr indent="0" lvl="0" marL="0" marR="0" rtl="0" algn="ctr">
                    <a:spcBef>
                      <a:spcPts val="0"/>
                    </a:spcBef>
                    <a:spcAft>
                      <a:spcPts val="0"/>
                    </a:spcAft>
                    <a:buNone/>
                  </a:pPr>
                  <a:r>
                    <a:rPr lang="en-US" sz="1000">
                      <a:solidFill>
                        <a:srgbClr val="1F45BC"/>
                      </a:solidFill>
                      <a:latin typeface="Arial"/>
                      <a:ea typeface="Arial"/>
                      <a:cs typeface="Arial"/>
                      <a:sym typeface="Arial"/>
                    </a:rPr>
                    <a:t>(ETL)</a:t>
                  </a:r>
                  <a:endParaRPr/>
                </a:p>
              </p:txBody>
            </p:sp>
          </p:grpSp>
          <p:grpSp>
            <p:nvGrpSpPr>
              <p:cNvPr id="2116" name="Google Shape;2116;p70"/>
              <p:cNvGrpSpPr/>
              <p:nvPr/>
            </p:nvGrpSpPr>
            <p:grpSpPr>
              <a:xfrm>
                <a:off x="3941567" y="3499527"/>
                <a:ext cx="1123500" cy="1676339"/>
                <a:chOff x="3960617" y="3499527"/>
                <a:chExt cx="1123500" cy="1676339"/>
              </a:xfrm>
            </p:grpSpPr>
            <p:sp>
              <p:nvSpPr>
                <p:cNvPr id="2117" name="Google Shape;2117;p70"/>
                <p:cNvSpPr/>
                <p:nvPr/>
              </p:nvSpPr>
              <p:spPr>
                <a:xfrm>
                  <a:off x="3960617" y="4792224"/>
                  <a:ext cx="1118533" cy="383642"/>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MR</a:t>
                  </a:r>
                  <a:endParaRPr/>
                </a:p>
              </p:txBody>
            </p:sp>
            <p:sp>
              <p:nvSpPr>
                <p:cNvPr id="2118" name="Google Shape;2118;p70"/>
                <p:cNvSpPr/>
                <p:nvPr/>
              </p:nvSpPr>
              <p:spPr>
                <a:xfrm>
                  <a:off x="3962575" y="4145875"/>
                  <a:ext cx="1118533" cy="383642"/>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Apache Hive / Pig</a:t>
                  </a:r>
                  <a:endParaRPr b="0" i="0" sz="900" u="none" cap="none" strike="noStrike">
                    <a:solidFill>
                      <a:srgbClr val="1F45BC"/>
                    </a:solidFill>
                    <a:latin typeface="Arial"/>
                    <a:ea typeface="Arial"/>
                    <a:cs typeface="Arial"/>
                    <a:sym typeface="Arial"/>
                  </a:endParaRPr>
                </a:p>
              </p:txBody>
            </p:sp>
            <p:sp>
              <p:nvSpPr>
                <p:cNvPr id="2119" name="Google Shape;2119;p70"/>
                <p:cNvSpPr/>
                <p:nvPr/>
              </p:nvSpPr>
              <p:spPr>
                <a:xfrm>
                  <a:off x="3965584" y="3499527"/>
                  <a:ext cx="1118533" cy="383642"/>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Spark Core</a:t>
                  </a:r>
                  <a:endParaRPr/>
                </a:p>
              </p:txBody>
            </p:sp>
          </p:grpSp>
        </p:grpSp>
        <p:grpSp>
          <p:nvGrpSpPr>
            <p:cNvPr id="2120" name="Google Shape;2120;p70"/>
            <p:cNvGrpSpPr/>
            <p:nvPr/>
          </p:nvGrpSpPr>
          <p:grpSpPr>
            <a:xfrm>
              <a:off x="941703" y="2633117"/>
              <a:ext cx="1335268" cy="2532828"/>
              <a:chOff x="823098" y="2704904"/>
              <a:chExt cx="1134080" cy="2532828"/>
            </a:xfrm>
          </p:grpSpPr>
          <p:grpSp>
            <p:nvGrpSpPr>
              <p:cNvPr id="2121" name="Google Shape;2121;p70"/>
              <p:cNvGrpSpPr/>
              <p:nvPr/>
            </p:nvGrpSpPr>
            <p:grpSpPr>
              <a:xfrm>
                <a:off x="823098" y="2704904"/>
                <a:ext cx="1134080" cy="2532828"/>
                <a:chOff x="870386" y="3940229"/>
                <a:chExt cx="1134080" cy="2532828"/>
              </a:xfrm>
            </p:grpSpPr>
            <p:sp>
              <p:nvSpPr>
                <p:cNvPr id="2122" name="Google Shape;2122;p70"/>
                <p:cNvSpPr/>
                <p:nvPr/>
              </p:nvSpPr>
              <p:spPr>
                <a:xfrm>
                  <a:off x="870386" y="4050190"/>
                  <a:ext cx="1134080"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23" name="Google Shape;2123;p70"/>
                <p:cNvSpPr txBox="1"/>
                <p:nvPr/>
              </p:nvSpPr>
              <p:spPr>
                <a:xfrm>
                  <a:off x="963497" y="3940229"/>
                  <a:ext cx="947859"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NGUỒN DỮ LIỆU</a:t>
                  </a:r>
                  <a:endParaRPr i="0" sz="1000" u="none" cap="none" strike="noStrike">
                    <a:solidFill>
                      <a:srgbClr val="1F45BC"/>
                    </a:solidFill>
                    <a:latin typeface="Arial"/>
                    <a:ea typeface="Arial"/>
                    <a:cs typeface="Arial"/>
                    <a:sym typeface="Arial"/>
                  </a:endParaRPr>
                </a:p>
              </p:txBody>
            </p:sp>
          </p:grpSp>
          <p:grpSp>
            <p:nvGrpSpPr>
              <p:cNvPr id="2124" name="Google Shape;2124;p70"/>
              <p:cNvGrpSpPr/>
              <p:nvPr/>
            </p:nvGrpSpPr>
            <p:grpSpPr>
              <a:xfrm>
                <a:off x="933528" y="3091260"/>
                <a:ext cx="924407" cy="1966810"/>
                <a:chOff x="933528" y="3060780"/>
                <a:chExt cx="924407" cy="1966810"/>
              </a:xfrm>
            </p:grpSpPr>
            <p:sp>
              <p:nvSpPr>
                <p:cNvPr id="2125" name="Google Shape;2125;p70"/>
                <p:cNvSpPr/>
                <p:nvPr/>
              </p:nvSpPr>
              <p:spPr>
                <a:xfrm>
                  <a:off x="933528" y="3060780"/>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Sensors</a:t>
                  </a:r>
                  <a:endParaRPr/>
                </a:p>
              </p:txBody>
            </p:sp>
            <p:sp>
              <p:nvSpPr>
                <p:cNvPr id="2126" name="Google Shape;2126;p70"/>
                <p:cNvSpPr/>
                <p:nvPr/>
              </p:nvSpPr>
              <p:spPr>
                <a:xfrm>
                  <a:off x="933528" y="3482783"/>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RDBMS</a:t>
                  </a:r>
                  <a:endParaRPr b="0" i="0" sz="1050" u="none" cap="none" strike="noStrike">
                    <a:solidFill>
                      <a:srgbClr val="1F45BC"/>
                    </a:solidFill>
                    <a:latin typeface="Arial"/>
                    <a:ea typeface="Arial"/>
                    <a:cs typeface="Arial"/>
                    <a:sym typeface="Arial"/>
                  </a:endParaRPr>
                </a:p>
              </p:txBody>
            </p:sp>
            <p:sp>
              <p:nvSpPr>
                <p:cNvPr id="2127" name="Google Shape;2127;p70"/>
                <p:cNvSpPr/>
                <p:nvPr/>
              </p:nvSpPr>
              <p:spPr>
                <a:xfrm>
                  <a:off x="933528" y="3904785"/>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RTDB</a:t>
                  </a:r>
                  <a:endParaRPr b="0" i="0" sz="1050" u="none" cap="none" strike="noStrike">
                    <a:solidFill>
                      <a:srgbClr val="1F45BC"/>
                    </a:solidFill>
                    <a:latin typeface="Arial"/>
                    <a:ea typeface="Arial"/>
                    <a:cs typeface="Arial"/>
                    <a:sym typeface="Arial"/>
                  </a:endParaRPr>
                </a:p>
              </p:txBody>
            </p:sp>
            <p:sp>
              <p:nvSpPr>
                <p:cNvPr id="2128" name="Google Shape;2128;p70"/>
                <p:cNvSpPr/>
                <p:nvPr/>
              </p:nvSpPr>
              <p:spPr>
                <a:xfrm>
                  <a:off x="933528" y="4325839"/>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IoT</a:t>
                  </a:r>
                  <a:endParaRPr b="0" i="0" sz="1050" u="none" cap="none" strike="noStrike">
                    <a:solidFill>
                      <a:srgbClr val="1F45BC"/>
                    </a:solidFill>
                    <a:latin typeface="Arial"/>
                    <a:ea typeface="Arial"/>
                    <a:cs typeface="Arial"/>
                    <a:sym typeface="Arial"/>
                  </a:endParaRPr>
                </a:p>
              </p:txBody>
            </p:sp>
            <p:sp>
              <p:nvSpPr>
                <p:cNvPr id="2129" name="Google Shape;2129;p70"/>
                <p:cNvSpPr/>
                <p:nvPr/>
              </p:nvSpPr>
              <p:spPr>
                <a:xfrm>
                  <a:off x="933528" y="4746893"/>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APP</a:t>
                  </a:r>
                  <a:endParaRPr b="0" i="0" sz="1050" u="none" cap="none" strike="noStrike">
                    <a:solidFill>
                      <a:srgbClr val="1F45BC"/>
                    </a:solidFill>
                    <a:latin typeface="Arial"/>
                    <a:ea typeface="Arial"/>
                    <a:cs typeface="Arial"/>
                    <a:sym typeface="Arial"/>
                  </a:endParaRPr>
                </a:p>
              </p:txBody>
            </p:sp>
          </p:grpSp>
        </p:grpSp>
        <p:grpSp>
          <p:nvGrpSpPr>
            <p:cNvPr id="2130" name="Google Shape;2130;p70"/>
            <p:cNvGrpSpPr/>
            <p:nvPr/>
          </p:nvGrpSpPr>
          <p:grpSpPr>
            <a:xfrm>
              <a:off x="5871858" y="2629857"/>
              <a:ext cx="1330129" cy="2075730"/>
              <a:chOff x="5881383" y="2850744"/>
              <a:chExt cx="1330129" cy="2075730"/>
            </a:xfrm>
          </p:grpSpPr>
          <p:grpSp>
            <p:nvGrpSpPr>
              <p:cNvPr id="2131" name="Google Shape;2131;p70"/>
              <p:cNvGrpSpPr/>
              <p:nvPr/>
            </p:nvGrpSpPr>
            <p:grpSpPr>
              <a:xfrm>
                <a:off x="5881383" y="2850744"/>
                <a:ext cx="1330129" cy="2075730"/>
                <a:chOff x="878005" y="3940229"/>
                <a:chExt cx="1330129" cy="2075730"/>
              </a:xfrm>
            </p:grpSpPr>
            <p:sp>
              <p:nvSpPr>
                <p:cNvPr id="2132" name="Google Shape;2132;p70"/>
                <p:cNvSpPr/>
                <p:nvPr/>
              </p:nvSpPr>
              <p:spPr>
                <a:xfrm>
                  <a:off x="878005" y="4050191"/>
                  <a:ext cx="1330129" cy="1965768"/>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33" name="Google Shape;2133;p70"/>
                <p:cNvSpPr txBox="1"/>
                <p:nvPr/>
              </p:nvSpPr>
              <p:spPr>
                <a:xfrm>
                  <a:off x="981846" y="3940229"/>
                  <a:ext cx="1074333"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F45BC"/>
                      </a:solidFill>
                      <a:latin typeface="Arial"/>
                      <a:ea typeface="Arial"/>
                      <a:cs typeface="Arial"/>
                      <a:sym typeface="Arial"/>
                    </a:rPr>
                    <a:t>LỚP PHÂN TÍCH</a:t>
                  </a:r>
                  <a:endParaRPr sz="1000">
                    <a:solidFill>
                      <a:srgbClr val="1F45BC"/>
                    </a:solidFill>
                    <a:latin typeface="Arial"/>
                    <a:ea typeface="Arial"/>
                    <a:cs typeface="Arial"/>
                    <a:sym typeface="Arial"/>
                  </a:endParaRPr>
                </a:p>
              </p:txBody>
            </p:sp>
          </p:grpSp>
          <p:grpSp>
            <p:nvGrpSpPr>
              <p:cNvPr id="2134" name="Google Shape;2134;p70"/>
              <p:cNvGrpSpPr/>
              <p:nvPr/>
            </p:nvGrpSpPr>
            <p:grpSpPr>
              <a:xfrm>
                <a:off x="5902079" y="3097054"/>
                <a:ext cx="1236802" cy="1790425"/>
                <a:chOff x="5902079" y="3236754"/>
                <a:chExt cx="1236802" cy="1790425"/>
              </a:xfrm>
            </p:grpSpPr>
            <p:sp>
              <p:nvSpPr>
                <p:cNvPr id="2135" name="Google Shape;2135;p70"/>
                <p:cNvSpPr/>
                <p:nvPr/>
              </p:nvSpPr>
              <p:spPr>
                <a:xfrm>
                  <a:off x="6349532" y="3236754"/>
                  <a:ext cx="785843" cy="586495"/>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Thời</a:t>
                  </a:r>
                  <a:r>
                    <a:rPr b="0" i="0" lang="en-US" sz="900" u="none" cap="none" strike="noStrike">
                      <a:solidFill>
                        <a:srgbClr val="1F45BC"/>
                      </a:solidFill>
                      <a:latin typeface="Arial"/>
                      <a:ea typeface="Arial"/>
                      <a:cs typeface="Arial"/>
                      <a:sym typeface="Arial"/>
                    </a:rPr>
                    <a:t> gian thực</a:t>
                  </a:r>
                  <a:endParaRPr b="0" i="0" sz="900" u="none" cap="none" strike="noStrike">
                    <a:solidFill>
                      <a:srgbClr val="1F45BC"/>
                    </a:solidFill>
                    <a:latin typeface="Arial"/>
                    <a:ea typeface="Arial"/>
                    <a:cs typeface="Arial"/>
                    <a:sym typeface="Arial"/>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(Spark Streaming)</a:t>
                  </a:r>
                  <a:endParaRPr b="0" i="0" sz="900" u="none" cap="none" strike="noStrike">
                    <a:solidFill>
                      <a:srgbClr val="1F45BC"/>
                    </a:solidFill>
                    <a:latin typeface="Arial"/>
                    <a:ea typeface="Arial"/>
                    <a:cs typeface="Arial"/>
                    <a:sym typeface="Arial"/>
                  </a:endParaRPr>
                </a:p>
              </p:txBody>
            </p:sp>
            <p:sp>
              <p:nvSpPr>
                <p:cNvPr id="2136" name="Google Shape;2136;p70"/>
                <p:cNvSpPr/>
                <p:nvPr/>
              </p:nvSpPr>
              <p:spPr>
                <a:xfrm>
                  <a:off x="6352917" y="3966730"/>
                  <a:ext cx="785964" cy="558705"/>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Chế</a:t>
                  </a:r>
                  <a:r>
                    <a:rPr b="0" i="0" lang="en-US" sz="900" u="none" cap="none" strike="noStrike">
                      <a:solidFill>
                        <a:srgbClr val="1F45BC"/>
                      </a:solidFill>
                      <a:latin typeface="Arial"/>
                      <a:ea typeface="Arial"/>
                      <a:cs typeface="Arial"/>
                      <a:sym typeface="Arial"/>
                    </a:rPr>
                    <a:t> độ hàng loạt</a:t>
                  </a:r>
                  <a:endParaRPr b="0" i="0" sz="900" u="none" cap="none" strike="noStrike">
                    <a:solidFill>
                      <a:srgbClr val="1F45BC"/>
                    </a:solidFill>
                    <a:latin typeface="Arial"/>
                    <a:ea typeface="Arial"/>
                    <a:cs typeface="Arial"/>
                    <a:sym typeface="Arial"/>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(HIVE, </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Spark SQL )</a:t>
                  </a:r>
                  <a:endParaRPr b="0" i="0" sz="900" u="none" cap="none" strike="noStrike">
                    <a:solidFill>
                      <a:srgbClr val="1F45BC"/>
                    </a:solidFill>
                    <a:latin typeface="Arial"/>
                    <a:ea typeface="Arial"/>
                    <a:cs typeface="Arial"/>
                    <a:sym typeface="Arial"/>
                  </a:endParaRPr>
                </a:p>
              </p:txBody>
            </p:sp>
            <p:sp>
              <p:nvSpPr>
                <p:cNvPr id="2137" name="Google Shape;2137;p70"/>
                <p:cNvSpPr/>
                <p:nvPr/>
              </p:nvSpPr>
              <p:spPr>
                <a:xfrm>
                  <a:off x="6352302" y="4616212"/>
                  <a:ext cx="785964" cy="41096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900">
                      <a:solidFill>
                        <a:srgbClr val="1F45BC"/>
                      </a:solidFill>
                      <a:latin typeface="Arial"/>
                      <a:ea typeface="Arial"/>
                      <a:cs typeface="Arial"/>
                      <a:sym typeface="Arial"/>
                    </a:rPr>
                    <a:t>Truy vấn tương tác</a:t>
                  </a:r>
                  <a:endParaRPr sz="900">
                    <a:solidFill>
                      <a:srgbClr val="1F45BC"/>
                    </a:solidFill>
                    <a:latin typeface="Arial"/>
                    <a:ea typeface="Arial"/>
                    <a:cs typeface="Arial"/>
                    <a:sym typeface="Arial"/>
                  </a:endParaRPr>
                </a:p>
                <a:p>
                  <a:pPr indent="0" lvl="0" marL="0" marR="0" rtl="0" algn="ctr">
                    <a:spcBef>
                      <a:spcPts val="0"/>
                    </a:spcBef>
                    <a:spcAft>
                      <a:spcPts val="0"/>
                    </a:spcAft>
                    <a:buNone/>
                  </a:pPr>
                  <a:r>
                    <a:rPr b="0" i="0" lang="en-US" sz="900" u="none" cap="none" strike="noStrike">
                      <a:solidFill>
                        <a:srgbClr val="1F45BC"/>
                      </a:solidFill>
                      <a:latin typeface="Arial"/>
                      <a:ea typeface="Arial"/>
                      <a:cs typeface="Arial"/>
                      <a:sym typeface="Arial"/>
                    </a:rPr>
                    <a:t>(Impala)</a:t>
                  </a:r>
                  <a:endParaRPr b="0" i="0" sz="900" u="none" cap="none" strike="noStrike">
                    <a:solidFill>
                      <a:srgbClr val="1F45BC"/>
                    </a:solidFill>
                    <a:latin typeface="Arial"/>
                    <a:ea typeface="Arial"/>
                    <a:cs typeface="Arial"/>
                    <a:sym typeface="Arial"/>
                  </a:endParaRPr>
                </a:p>
              </p:txBody>
            </p:sp>
            <p:grpSp>
              <p:nvGrpSpPr>
                <p:cNvPr id="2138" name="Google Shape;2138;p70"/>
                <p:cNvGrpSpPr/>
                <p:nvPr/>
              </p:nvGrpSpPr>
              <p:grpSpPr>
                <a:xfrm>
                  <a:off x="5902079" y="3426926"/>
                  <a:ext cx="454458" cy="309198"/>
                  <a:chOff x="5859214" y="3441215"/>
                  <a:chExt cx="454458" cy="309198"/>
                </a:xfrm>
              </p:grpSpPr>
              <p:sp>
                <p:nvSpPr>
                  <p:cNvPr id="2139" name="Google Shape;2139;p70"/>
                  <p:cNvSpPr/>
                  <p:nvPr/>
                </p:nvSpPr>
                <p:spPr>
                  <a:xfrm>
                    <a:off x="5914477" y="3441215"/>
                    <a:ext cx="343683" cy="290580"/>
                  </a:xfrm>
                  <a:prstGeom prst="roundRect">
                    <a:avLst>
                      <a:gd fmla="val 22535" name="adj"/>
                    </a:avLst>
                  </a:prstGeom>
                  <a:solidFill>
                    <a:srgbClr val="3B80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rgbClr val="1F45BC"/>
                      </a:solidFill>
                      <a:latin typeface="Arial"/>
                      <a:ea typeface="Arial"/>
                      <a:cs typeface="Arial"/>
                      <a:sym typeface="Arial"/>
                    </a:endParaRPr>
                  </a:p>
                </p:txBody>
              </p:sp>
              <p:sp>
                <p:nvSpPr>
                  <p:cNvPr id="2140" name="Google Shape;2140;p70"/>
                  <p:cNvSpPr/>
                  <p:nvPr/>
                </p:nvSpPr>
                <p:spPr>
                  <a:xfrm>
                    <a:off x="5859214" y="3442636"/>
                    <a:ext cx="45445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Lớp tốc độ</a:t>
                    </a:r>
                    <a:endParaRPr sz="700">
                      <a:solidFill>
                        <a:schemeClr val="lt1"/>
                      </a:solidFill>
                      <a:latin typeface="Arial"/>
                      <a:ea typeface="Arial"/>
                      <a:cs typeface="Arial"/>
                      <a:sym typeface="Arial"/>
                    </a:endParaRPr>
                  </a:p>
                </p:txBody>
              </p:sp>
            </p:grpSp>
            <p:grpSp>
              <p:nvGrpSpPr>
                <p:cNvPr id="2141" name="Google Shape;2141;p70"/>
                <p:cNvGrpSpPr/>
                <p:nvPr/>
              </p:nvGrpSpPr>
              <p:grpSpPr>
                <a:xfrm>
                  <a:off x="5910850" y="4285167"/>
                  <a:ext cx="454458" cy="309198"/>
                  <a:chOff x="5859214" y="3477732"/>
                  <a:chExt cx="454458" cy="309198"/>
                </a:xfrm>
              </p:grpSpPr>
              <p:sp>
                <p:nvSpPr>
                  <p:cNvPr id="2142" name="Google Shape;2142;p70"/>
                  <p:cNvSpPr/>
                  <p:nvPr/>
                </p:nvSpPr>
                <p:spPr>
                  <a:xfrm>
                    <a:off x="5914477" y="3477732"/>
                    <a:ext cx="343683" cy="290580"/>
                  </a:xfrm>
                  <a:prstGeom prst="roundRect">
                    <a:avLst>
                      <a:gd fmla="val 22535" name="adj"/>
                    </a:avLst>
                  </a:prstGeom>
                  <a:solidFill>
                    <a:srgbClr val="3B80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rgbClr val="1F45BC"/>
                      </a:solidFill>
                      <a:latin typeface="Arial"/>
                      <a:ea typeface="Arial"/>
                      <a:cs typeface="Arial"/>
                      <a:sym typeface="Arial"/>
                    </a:endParaRPr>
                  </a:p>
                </p:txBody>
              </p:sp>
              <p:sp>
                <p:nvSpPr>
                  <p:cNvPr id="2143" name="Google Shape;2143;p70"/>
                  <p:cNvSpPr/>
                  <p:nvPr/>
                </p:nvSpPr>
                <p:spPr>
                  <a:xfrm>
                    <a:off x="5859214" y="3479153"/>
                    <a:ext cx="45445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Lớp Batch</a:t>
                    </a:r>
                    <a:endParaRPr/>
                  </a:p>
                </p:txBody>
              </p:sp>
            </p:grpSp>
            <p:cxnSp>
              <p:nvCxnSpPr>
                <p:cNvPr id="2144" name="Google Shape;2144;p70"/>
                <p:cNvCxnSpPr/>
                <p:nvPr/>
              </p:nvCxnSpPr>
              <p:spPr>
                <a:xfrm>
                  <a:off x="5966113" y="3914025"/>
                  <a:ext cx="1169262" cy="0"/>
                </a:xfrm>
                <a:prstGeom prst="straightConnector1">
                  <a:avLst/>
                </a:prstGeom>
                <a:noFill/>
                <a:ln cap="flat" cmpd="sng" w="12700">
                  <a:solidFill>
                    <a:srgbClr val="3B80E5"/>
                  </a:solidFill>
                  <a:prstDash val="dot"/>
                  <a:miter lim="800000"/>
                  <a:headEnd len="sm" w="sm" type="none"/>
                  <a:tailEnd len="sm" w="sm" type="none"/>
                </a:ln>
              </p:spPr>
            </p:cxnSp>
          </p:grpSp>
        </p:grpSp>
        <p:sp>
          <p:nvSpPr>
            <p:cNvPr id="2145" name="Google Shape;2145;p70"/>
            <p:cNvSpPr/>
            <p:nvPr/>
          </p:nvSpPr>
          <p:spPr>
            <a:xfrm>
              <a:off x="2275816" y="3395270"/>
              <a:ext cx="274259" cy="528607"/>
            </a:xfrm>
            <a:prstGeom prst="rightArrow">
              <a:avLst>
                <a:gd fmla="val 66196" name="adj1"/>
                <a:gd fmla="val 61125"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46" name="Google Shape;2146;p70"/>
            <p:cNvSpPr/>
            <p:nvPr/>
          </p:nvSpPr>
          <p:spPr>
            <a:xfrm>
              <a:off x="3911341" y="3395270"/>
              <a:ext cx="274259" cy="528607"/>
            </a:xfrm>
            <a:prstGeom prst="rightArrow">
              <a:avLst>
                <a:gd fmla="val 66196" name="adj1"/>
                <a:gd fmla="val 61125"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47" name="Google Shape;2147;p70"/>
            <p:cNvSpPr/>
            <p:nvPr/>
          </p:nvSpPr>
          <p:spPr>
            <a:xfrm>
              <a:off x="5569967" y="3395270"/>
              <a:ext cx="274259" cy="528607"/>
            </a:xfrm>
            <a:prstGeom prst="rightArrow">
              <a:avLst>
                <a:gd fmla="val 66196" name="adj1"/>
                <a:gd fmla="val 61125"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148" name="Google Shape;2148;p70"/>
            <p:cNvGrpSpPr/>
            <p:nvPr/>
          </p:nvGrpSpPr>
          <p:grpSpPr>
            <a:xfrm>
              <a:off x="946194" y="2209156"/>
              <a:ext cx="7901982" cy="361836"/>
              <a:chOff x="955719" y="2363368"/>
              <a:chExt cx="7901982" cy="361836"/>
            </a:xfrm>
          </p:grpSpPr>
          <p:sp>
            <p:nvSpPr>
              <p:cNvPr id="2149" name="Google Shape;2149;p70"/>
              <p:cNvSpPr/>
              <p:nvPr/>
            </p:nvSpPr>
            <p:spPr>
              <a:xfrm>
                <a:off x="5864295" y="2363368"/>
                <a:ext cx="1347217" cy="361162"/>
              </a:xfrm>
              <a:prstGeom prst="homePlate">
                <a:avLst>
                  <a:gd fmla="val 2471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Phân</a:t>
                </a:r>
                <a:r>
                  <a:rPr i="0" lang="en-US" sz="984" u="none" cap="none" strike="noStrike">
                    <a:solidFill>
                      <a:srgbClr val="FFFFFF"/>
                    </a:solidFill>
                    <a:latin typeface="Arial"/>
                    <a:ea typeface="Arial"/>
                    <a:cs typeface="Arial"/>
                    <a:sym typeface="Arial"/>
                  </a:rPr>
                  <a:t> tích Big Data</a:t>
                </a:r>
                <a:endParaRPr i="0" sz="984" u="none" cap="none" strike="noStrike">
                  <a:solidFill>
                    <a:srgbClr val="FFFFFF"/>
                  </a:solidFill>
                  <a:latin typeface="Arial"/>
                  <a:ea typeface="Arial"/>
                  <a:cs typeface="Arial"/>
                  <a:sym typeface="Arial"/>
                </a:endParaRPr>
              </a:p>
            </p:txBody>
          </p:sp>
          <p:sp>
            <p:nvSpPr>
              <p:cNvPr id="2150" name="Google Shape;2150;p70"/>
              <p:cNvSpPr/>
              <p:nvPr/>
            </p:nvSpPr>
            <p:spPr>
              <a:xfrm>
                <a:off x="955719" y="2363368"/>
                <a:ext cx="2962108" cy="361836"/>
              </a:xfrm>
              <a:prstGeom prst="homePlate">
                <a:avLst>
                  <a:gd fmla="val 2547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84">
                    <a:solidFill>
                      <a:srgbClr val="FFFFFF"/>
                    </a:solidFill>
                    <a:latin typeface="Arial"/>
                    <a:ea typeface="Arial"/>
                    <a:cs typeface="Arial"/>
                    <a:sym typeface="Arial"/>
                  </a:rPr>
                  <a:t>Nhập và lưu trữ Big Data</a:t>
                </a:r>
                <a:endParaRPr i="0" sz="984" u="none" cap="none" strike="noStrike">
                  <a:solidFill>
                    <a:srgbClr val="FFFFFF"/>
                  </a:solidFill>
                  <a:latin typeface="Arial"/>
                  <a:ea typeface="Arial"/>
                  <a:cs typeface="Arial"/>
                  <a:sym typeface="Arial"/>
                </a:endParaRPr>
              </a:p>
            </p:txBody>
          </p:sp>
          <p:sp>
            <p:nvSpPr>
              <p:cNvPr id="2151" name="Google Shape;2151;p70"/>
              <p:cNvSpPr/>
              <p:nvPr/>
            </p:nvSpPr>
            <p:spPr>
              <a:xfrm>
                <a:off x="4247648" y="2363368"/>
                <a:ext cx="1330129" cy="361836"/>
              </a:xfrm>
              <a:prstGeom prst="homePlate">
                <a:avLst>
                  <a:gd fmla="val 1845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Tiền</a:t>
                </a:r>
                <a:r>
                  <a:rPr i="0" lang="en-US" sz="984" u="none" cap="none" strike="noStrike">
                    <a:solidFill>
                      <a:srgbClr val="FFFFFF"/>
                    </a:solidFill>
                    <a:latin typeface="Arial"/>
                    <a:ea typeface="Arial"/>
                    <a:cs typeface="Arial"/>
                    <a:sym typeface="Arial"/>
                  </a:rPr>
                  <a:t> xử lý</a:t>
                </a:r>
                <a:endParaRPr i="0" sz="984" u="none" cap="none" strike="noStrike">
                  <a:solidFill>
                    <a:srgbClr val="FFFFFF"/>
                  </a:solidFill>
                  <a:latin typeface="Arial"/>
                  <a:ea typeface="Arial"/>
                  <a:cs typeface="Arial"/>
                  <a:sym typeface="Arial"/>
                </a:endParaRPr>
              </a:p>
            </p:txBody>
          </p:sp>
          <p:sp>
            <p:nvSpPr>
              <p:cNvPr id="2152" name="Google Shape;2152;p70"/>
              <p:cNvSpPr/>
              <p:nvPr/>
            </p:nvSpPr>
            <p:spPr>
              <a:xfrm>
                <a:off x="7527572" y="2363368"/>
                <a:ext cx="1330129" cy="361162"/>
              </a:xfrm>
              <a:prstGeom prst="homePlate">
                <a:avLst>
                  <a:gd fmla="val 24714"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84">
                    <a:solidFill>
                      <a:srgbClr val="FFFFFF"/>
                    </a:solidFill>
                    <a:latin typeface="Arial"/>
                    <a:ea typeface="Arial"/>
                    <a:cs typeface="Arial"/>
                    <a:sym typeface="Arial"/>
                  </a:rPr>
                  <a:t>Mô hình hóa dữ liệu học máy</a:t>
                </a:r>
                <a:endParaRPr i="0" sz="984" u="none" cap="none" strike="noStrike">
                  <a:solidFill>
                    <a:srgbClr val="FFFFFF"/>
                  </a:solidFill>
                  <a:latin typeface="Arial"/>
                  <a:ea typeface="Arial"/>
                  <a:cs typeface="Arial"/>
                  <a:sym typeface="Arial"/>
                </a:endParaRPr>
              </a:p>
            </p:txBody>
          </p:sp>
        </p:grpSp>
        <p:grpSp>
          <p:nvGrpSpPr>
            <p:cNvPr id="2153" name="Google Shape;2153;p70"/>
            <p:cNvGrpSpPr/>
            <p:nvPr/>
          </p:nvGrpSpPr>
          <p:grpSpPr>
            <a:xfrm>
              <a:off x="2594894" y="5414486"/>
              <a:ext cx="3009598" cy="656393"/>
              <a:chOff x="2604419" y="5519261"/>
              <a:chExt cx="3009598" cy="656393"/>
            </a:xfrm>
          </p:grpSpPr>
          <p:sp>
            <p:nvSpPr>
              <p:cNvPr id="2154" name="Google Shape;2154;p70"/>
              <p:cNvSpPr/>
              <p:nvPr/>
            </p:nvSpPr>
            <p:spPr>
              <a:xfrm>
                <a:off x="2604419" y="5519261"/>
                <a:ext cx="3009598" cy="656393"/>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155" name="Google Shape;2155;p70"/>
              <p:cNvGrpSpPr/>
              <p:nvPr/>
            </p:nvGrpSpPr>
            <p:grpSpPr>
              <a:xfrm>
                <a:off x="2716908" y="5608346"/>
                <a:ext cx="2784620" cy="286557"/>
                <a:chOff x="2661832" y="5574200"/>
                <a:chExt cx="2784620" cy="286557"/>
              </a:xfrm>
            </p:grpSpPr>
            <p:sp>
              <p:nvSpPr>
                <p:cNvPr id="2156" name="Google Shape;2156;p70"/>
                <p:cNvSpPr/>
                <p:nvPr/>
              </p:nvSpPr>
              <p:spPr>
                <a:xfrm>
                  <a:off x="3148374" y="5574200"/>
                  <a:ext cx="469438" cy="28655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No</a:t>
                  </a:r>
                  <a:endParaRPr/>
                </a:p>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SQL</a:t>
                  </a:r>
                  <a:endParaRPr/>
                </a:p>
              </p:txBody>
            </p:sp>
            <p:sp>
              <p:nvSpPr>
                <p:cNvPr id="2157" name="Google Shape;2157;p70"/>
                <p:cNvSpPr/>
                <p:nvPr/>
              </p:nvSpPr>
              <p:spPr>
                <a:xfrm>
                  <a:off x="2661832" y="5575154"/>
                  <a:ext cx="454559" cy="285602"/>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00"/>
                    <a:buFont typeface="Arial"/>
                    <a:buNone/>
                  </a:pPr>
                  <a:r>
                    <a:rPr i="0" lang="en-US" sz="800" u="none" cap="none" strike="noStrike">
                      <a:solidFill>
                        <a:srgbClr val="1F45BC"/>
                      </a:solidFill>
                      <a:latin typeface="Arial"/>
                      <a:ea typeface="Arial"/>
                      <a:cs typeface="Arial"/>
                      <a:sym typeface="Arial"/>
                    </a:rPr>
                    <a:t>HDFS</a:t>
                  </a:r>
                  <a:endParaRPr/>
                </a:p>
              </p:txBody>
            </p:sp>
            <p:sp>
              <p:nvSpPr>
                <p:cNvPr id="2158" name="Google Shape;2158;p70"/>
                <p:cNvSpPr/>
                <p:nvPr/>
              </p:nvSpPr>
              <p:spPr>
                <a:xfrm>
                  <a:off x="4106216" y="5574200"/>
                  <a:ext cx="738733" cy="28655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00"/>
                    <a:buFont typeface="Arial"/>
                    <a:buNone/>
                  </a:pPr>
                  <a:r>
                    <a:rPr i="0" lang="en-US" sz="800" u="none" cap="none" strike="noStrike">
                      <a:solidFill>
                        <a:srgbClr val="1F45BC"/>
                      </a:solidFill>
                      <a:latin typeface="Arial"/>
                      <a:ea typeface="Arial"/>
                      <a:cs typeface="Arial"/>
                      <a:sym typeface="Arial"/>
                    </a:rPr>
                    <a:t>CSDL trong bộ</a:t>
                  </a:r>
                  <a:r>
                    <a:rPr i="0" lang="en-US" sz="800" u="none" cap="none" strike="noStrike">
                      <a:solidFill>
                        <a:srgbClr val="1F45BC"/>
                      </a:solidFill>
                      <a:latin typeface="Arial"/>
                      <a:ea typeface="Arial"/>
                      <a:cs typeface="Arial"/>
                      <a:sym typeface="Arial"/>
                    </a:rPr>
                    <a:t> nhớ</a:t>
                  </a:r>
                  <a:endParaRPr i="0" sz="800" u="none" cap="none" strike="noStrike">
                    <a:solidFill>
                      <a:srgbClr val="1F45BC"/>
                    </a:solidFill>
                    <a:latin typeface="Arial"/>
                    <a:ea typeface="Arial"/>
                    <a:cs typeface="Arial"/>
                    <a:sym typeface="Arial"/>
                  </a:endParaRPr>
                </a:p>
              </p:txBody>
            </p:sp>
            <p:sp>
              <p:nvSpPr>
                <p:cNvPr id="2159" name="Google Shape;2159;p70"/>
                <p:cNvSpPr/>
                <p:nvPr/>
              </p:nvSpPr>
              <p:spPr>
                <a:xfrm>
                  <a:off x="4874792" y="5574817"/>
                  <a:ext cx="571660" cy="285939"/>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RDBMS</a:t>
                  </a:r>
                  <a:endParaRPr/>
                </a:p>
              </p:txBody>
            </p:sp>
            <p:sp>
              <p:nvSpPr>
                <p:cNvPr id="2160" name="Google Shape;2160;p70"/>
                <p:cNvSpPr/>
                <p:nvPr/>
              </p:nvSpPr>
              <p:spPr>
                <a:xfrm>
                  <a:off x="3650155" y="5574200"/>
                  <a:ext cx="429497" cy="28655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00"/>
                    <a:buFont typeface="Arial"/>
                    <a:buNone/>
                  </a:pPr>
                  <a:r>
                    <a:rPr i="0" lang="en-US" sz="800" u="none" cap="none" strike="noStrike">
                      <a:solidFill>
                        <a:srgbClr val="1F45BC"/>
                      </a:solidFill>
                      <a:latin typeface="Arial"/>
                      <a:ea typeface="Arial"/>
                      <a:cs typeface="Arial"/>
                      <a:sym typeface="Arial"/>
                    </a:rPr>
                    <a:t>Kudu</a:t>
                  </a:r>
                  <a:endParaRPr/>
                </a:p>
              </p:txBody>
            </p:sp>
          </p:grpSp>
          <p:sp>
            <p:nvSpPr>
              <p:cNvPr id="2161" name="Google Shape;2161;p70"/>
              <p:cNvSpPr txBox="1"/>
              <p:nvPr/>
            </p:nvSpPr>
            <p:spPr>
              <a:xfrm>
                <a:off x="2716908" y="5944822"/>
                <a:ext cx="272222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1F45BC"/>
                    </a:solidFill>
                    <a:latin typeface="Arial"/>
                    <a:ea typeface="Arial"/>
                    <a:cs typeface="Arial"/>
                    <a:sym typeface="Arial"/>
                  </a:rPr>
                  <a:t>TẦNG LƯU TRỮ DỮ LIỆU (Hồ dữ liệu doanh nghiệp)</a:t>
                </a:r>
                <a:endParaRPr sz="900">
                  <a:solidFill>
                    <a:srgbClr val="1F45BC"/>
                  </a:solidFill>
                  <a:latin typeface="Arial"/>
                  <a:ea typeface="Arial"/>
                  <a:cs typeface="Arial"/>
                  <a:sym typeface="Arial"/>
                </a:endParaRPr>
              </a:p>
            </p:txBody>
          </p:sp>
        </p:grpSp>
        <p:grpSp>
          <p:nvGrpSpPr>
            <p:cNvPr id="2162" name="Google Shape;2162;p70"/>
            <p:cNvGrpSpPr/>
            <p:nvPr/>
          </p:nvGrpSpPr>
          <p:grpSpPr>
            <a:xfrm>
              <a:off x="5861559" y="5414486"/>
              <a:ext cx="3009598" cy="691282"/>
              <a:chOff x="5871084" y="5519261"/>
              <a:chExt cx="3009598" cy="691282"/>
            </a:xfrm>
          </p:grpSpPr>
          <p:sp>
            <p:nvSpPr>
              <p:cNvPr id="2163" name="Google Shape;2163;p70"/>
              <p:cNvSpPr/>
              <p:nvPr/>
            </p:nvSpPr>
            <p:spPr>
              <a:xfrm>
                <a:off x="5871084" y="5519261"/>
                <a:ext cx="3009598" cy="656393"/>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64" name="Google Shape;2164;p70"/>
              <p:cNvSpPr txBox="1"/>
              <p:nvPr/>
            </p:nvSpPr>
            <p:spPr>
              <a:xfrm>
                <a:off x="6895249" y="5979711"/>
                <a:ext cx="976549"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1F45BC"/>
                    </a:solidFill>
                    <a:latin typeface="Arial"/>
                    <a:ea typeface="Arial"/>
                    <a:cs typeface="Arial"/>
                    <a:sym typeface="Arial"/>
                  </a:rPr>
                  <a:t>LỚP TRÌNH BÀY</a:t>
                </a:r>
                <a:endParaRPr/>
              </a:p>
            </p:txBody>
          </p:sp>
          <p:grpSp>
            <p:nvGrpSpPr>
              <p:cNvPr id="2165" name="Google Shape;2165;p70"/>
              <p:cNvGrpSpPr/>
              <p:nvPr/>
            </p:nvGrpSpPr>
            <p:grpSpPr>
              <a:xfrm>
                <a:off x="5982561" y="5589123"/>
                <a:ext cx="2798540" cy="325003"/>
                <a:chOff x="6200750" y="6382965"/>
                <a:chExt cx="2766586" cy="325003"/>
              </a:xfrm>
            </p:grpSpPr>
            <p:sp>
              <p:nvSpPr>
                <p:cNvPr id="2166" name="Google Shape;2166;p70"/>
                <p:cNvSpPr/>
                <p:nvPr/>
              </p:nvSpPr>
              <p:spPr>
                <a:xfrm>
                  <a:off x="7102780" y="6382965"/>
                  <a:ext cx="482937" cy="325003"/>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Qlik</a:t>
                  </a:r>
                  <a:endParaRPr b="0" i="0" sz="900" u="none" cap="none" strike="noStrike">
                    <a:solidFill>
                      <a:srgbClr val="1F45BC"/>
                    </a:solidFill>
                    <a:latin typeface="Arial"/>
                    <a:ea typeface="Arial"/>
                    <a:cs typeface="Arial"/>
                    <a:sym typeface="Arial"/>
                  </a:endParaRPr>
                </a:p>
              </p:txBody>
            </p:sp>
            <p:sp>
              <p:nvSpPr>
                <p:cNvPr id="2167" name="Google Shape;2167;p70"/>
                <p:cNvSpPr/>
                <p:nvPr/>
              </p:nvSpPr>
              <p:spPr>
                <a:xfrm>
                  <a:off x="7613912" y="6391471"/>
                  <a:ext cx="662612" cy="307991"/>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Tableau</a:t>
                  </a:r>
                  <a:endParaRPr/>
                </a:p>
              </p:txBody>
            </p:sp>
            <p:sp>
              <p:nvSpPr>
                <p:cNvPr id="2168" name="Google Shape;2168;p70"/>
                <p:cNvSpPr/>
                <p:nvPr/>
              </p:nvSpPr>
              <p:spPr>
                <a:xfrm>
                  <a:off x="6200750" y="6390016"/>
                  <a:ext cx="873233" cy="310901"/>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Elasticsearch Kibana</a:t>
                  </a:r>
                  <a:endParaRPr b="0" i="0" sz="900" u="none" cap="none" strike="noStrike">
                    <a:solidFill>
                      <a:srgbClr val="1F45BC"/>
                    </a:solidFill>
                    <a:latin typeface="Arial"/>
                    <a:ea typeface="Arial"/>
                    <a:cs typeface="Arial"/>
                    <a:sym typeface="Arial"/>
                  </a:endParaRPr>
                </a:p>
              </p:txBody>
            </p:sp>
            <p:sp>
              <p:nvSpPr>
                <p:cNvPr id="2169" name="Google Shape;2169;p70"/>
                <p:cNvSpPr/>
                <p:nvPr/>
              </p:nvSpPr>
              <p:spPr>
                <a:xfrm>
                  <a:off x="8304724" y="6391471"/>
                  <a:ext cx="662612" cy="307991"/>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Superset</a:t>
                  </a:r>
                  <a:endParaRPr b="0" i="0" sz="900" u="none" cap="none" strike="noStrike">
                    <a:solidFill>
                      <a:srgbClr val="1F45BC"/>
                    </a:solidFill>
                    <a:latin typeface="Arial"/>
                    <a:ea typeface="Arial"/>
                    <a:cs typeface="Arial"/>
                    <a:sym typeface="Arial"/>
                  </a:endParaRPr>
                </a:p>
              </p:txBody>
            </p:sp>
          </p:grpSp>
        </p:grpSp>
        <p:sp>
          <p:nvSpPr>
            <p:cNvPr id="2170" name="Google Shape;2170;p70"/>
            <p:cNvSpPr/>
            <p:nvPr/>
          </p:nvSpPr>
          <p:spPr>
            <a:xfrm rot="5400000">
              <a:off x="6192715" y="4770359"/>
              <a:ext cx="660589" cy="528607"/>
            </a:xfrm>
            <a:prstGeom prst="rightArrow">
              <a:avLst>
                <a:gd fmla="val 66196" name="adj1"/>
                <a:gd fmla="val 32926"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71" name="Google Shape;2171;p70"/>
            <p:cNvSpPr/>
            <p:nvPr/>
          </p:nvSpPr>
          <p:spPr>
            <a:xfrm rot="5400000">
              <a:off x="3126929" y="5064931"/>
              <a:ext cx="241582" cy="443611"/>
            </a:xfrm>
            <a:prstGeom prst="leftRightArrow">
              <a:avLst>
                <a:gd fmla="val 44572" name="adj1"/>
                <a:gd fmla="val 29261" name="adj2"/>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72" name="Google Shape;2172;p70"/>
            <p:cNvSpPr/>
            <p:nvPr/>
          </p:nvSpPr>
          <p:spPr>
            <a:xfrm rot="5400000">
              <a:off x="4801459" y="5064932"/>
              <a:ext cx="241582" cy="443611"/>
            </a:xfrm>
            <a:prstGeom prst="leftRightArrow">
              <a:avLst>
                <a:gd fmla="val 44572" name="adj1"/>
                <a:gd fmla="val 29261" name="adj2"/>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173" name="Google Shape;2173;p70"/>
            <p:cNvCxnSpPr/>
            <p:nvPr/>
          </p:nvCxnSpPr>
          <p:spPr>
            <a:xfrm>
              <a:off x="7201987" y="3190975"/>
              <a:ext cx="316060" cy="0"/>
            </a:xfrm>
            <a:prstGeom prst="straightConnector1">
              <a:avLst/>
            </a:prstGeom>
            <a:noFill/>
            <a:ln cap="flat" cmpd="sng" w="28575">
              <a:solidFill>
                <a:srgbClr val="3B80E5"/>
              </a:solidFill>
              <a:prstDash val="solid"/>
              <a:miter lim="800000"/>
              <a:headEnd len="sm" w="sm" type="none"/>
              <a:tailEnd len="med" w="med" type="triangle"/>
            </a:ln>
          </p:spPr>
        </p:cxnSp>
        <p:cxnSp>
          <p:nvCxnSpPr>
            <p:cNvPr id="2174" name="Google Shape;2174;p70"/>
            <p:cNvCxnSpPr/>
            <p:nvPr/>
          </p:nvCxnSpPr>
          <p:spPr>
            <a:xfrm>
              <a:off x="5568252" y="4933892"/>
              <a:ext cx="1949795" cy="0"/>
            </a:xfrm>
            <a:prstGeom prst="straightConnector1">
              <a:avLst/>
            </a:prstGeom>
            <a:noFill/>
            <a:ln cap="flat" cmpd="sng" w="28575">
              <a:solidFill>
                <a:srgbClr val="3B80E5"/>
              </a:solidFill>
              <a:prstDash val="solid"/>
              <a:miter lim="800000"/>
              <a:headEnd len="sm" w="sm" type="none"/>
              <a:tailEnd len="med" w="med" type="triangle"/>
            </a:ln>
          </p:spPr>
        </p:cxnSp>
        <p:grpSp>
          <p:nvGrpSpPr>
            <p:cNvPr id="2175" name="Google Shape;2175;p70"/>
            <p:cNvGrpSpPr/>
            <p:nvPr/>
          </p:nvGrpSpPr>
          <p:grpSpPr>
            <a:xfrm>
              <a:off x="4068493" y="4962467"/>
              <a:ext cx="5142182" cy="1279753"/>
              <a:chOff x="4078018" y="5067242"/>
              <a:chExt cx="5142182" cy="1279753"/>
            </a:xfrm>
          </p:grpSpPr>
          <p:cxnSp>
            <p:nvCxnSpPr>
              <p:cNvPr id="2176" name="Google Shape;2176;p70"/>
              <p:cNvCxnSpPr/>
              <p:nvPr/>
            </p:nvCxnSpPr>
            <p:spPr>
              <a:xfrm>
                <a:off x="8857701" y="5067242"/>
                <a:ext cx="362499" cy="0"/>
              </a:xfrm>
              <a:prstGeom prst="straightConnector1">
                <a:avLst/>
              </a:prstGeom>
              <a:noFill/>
              <a:ln cap="flat" cmpd="sng" w="28575">
                <a:solidFill>
                  <a:srgbClr val="3B80E5"/>
                </a:solidFill>
                <a:prstDash val="solid"/>
                <a:miter lim="800000"/>
                <a:headEnd len="sm" w="sm" type="none"/>
                <a:tailEnd len="sm" w="sm" type="none"/>
              </a:ln>
            </p:spPr>
          </p:cxnSp>
          <p:cxnSp>
            <p:nvCxnSpPr>
              <p:cNvPr id="2177" name="Google Shape;2177;p70"/>
              <p:cNvCxnSpPr/>
              <p:nvPr/>
            </p:nvCxnSpPr>
            <p:spPr>
              <a:xfrm>
                <a:off x="9220200" y="5067242"/>
                <a:ext cx="0" cy="1279753"/>
              </a:xfrm>
              <a:prstGeom prst="straightConnector1">
                <a:avLst/>
              </a:prstGeom>
              <a:noFill/>
              <a:ln cap="flat" cmpd="sng" w="28575">
                <a:solidFill>
                  <a:srgbClr val="3B80E5"/>
                </a:solidFill>
                <a:prstDash val="solid"/>
                <a:miter lim="800000"/>
                <a:headEnd len="sm" w="sm" type="none"/>
                <a:tailEnd len="sm" w="sm" type="none"/>
              </a:ln>
            </p:spPr>
          </p:cxnSp>
          <p:cxnSp>
            <p:nvCxnSpPr>
              <p:cNvPr id="2178" name="Google Shape;2178;p70"/>
              <p:cNvCxnSpPr>
                <a:endCxn id="2161" idx="2"/>
              </p:cNvCxnSpPr>
              <p:nvPr/>
            </p:nvCxnSpPr>
            <p:spPr>
              <a:xfrm rot="10800000">
                <a:off x="4078018" y="6175654"/>
                <a:ext cx="4926600" cy="171300"/>
              </a:xfrm>
              <a:prstGeom prst="bentConnector2">
                <a:avLst/>
              </a:prstGeom>
              <a:noFill/>
              <a:ln cap="flat" cmpd="sng" w="28575">
                <a:solidFill>
                  <a:srgbClr val="3B80E5"/>
                </a:solidFill>
                <a:prstDash val="solid"/>
                <a:miter lim="800000"/>
                <a:headEnd len="sm" w="sm" type="none"/>
                <a:tailEnd len="med" w="med" type="triangle"/>
              </a:ln>
            </p:spPr>
          </p:cxnSp>
        </p:grpSp>
        <p:grpSp>
          <p:nvGrpSpPr>
            <p:cNvPr id="2179" name="Google Shape;2179;p70"/>
            <p:cNvGrpSpPr/>
            <p:nvPr/>
          </p:nvGrpSpPr>
          <p:grpSpPr>
            <a:xfrm>
              <a:off x="7518047" y="2629857"/>
              <a:ext cx="1330129" cy="2731925"/>
              <a:chOff x="7518047" y="2629857"/>
              <a:chExt cx="1330129" cy="2731925"/>
            </a:xfrm>
          </p:grpSpPr>
          <p:sp>
            <p:nvSpPr>
              <p:cNvPr id="2180" name="Google Shape;2180;p70"/>
              <p:cNvSpPr/>
              <p:nvPr/>
            </p:nvSpPr>
            <p:spPr>
              <a:xfrm rot="5400000">
                <a:off x="8093185" y="4997973"/>
                <a:ext cx="199011" cy="528607"/>
              </a:xfrm>
              <a:prstGeom prst="rightArrow">
                <a:avLst>
                  <a:gd fmla="val 66196" name="adj1"/>
                  <a:gd fmla="val 48264"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181" name="Google Shape;2181;p70"/>
              <p:cNvGrpSpPr/>
              <p:nvPr/>
            </p:nvGrpSpPr>
            <p:grpSpPr>
              <a:xfrm>
                <a:off x="7518047" y="2629857"/>
                <a:ext cx="1330129" cy="2532828"/>
                <a:chOff x="7518047" y="2629857"/>
                <a:chExt cx="1330129" cy="2532828"/>
              </a:xfrm>
            </p:grpSpPr>
            <p:grpSp>
              <p:nvGrpSpPr>
                <p:cNvPr id="2182" name="Google Shape;2182;p70"/>
                <p:cNvGrpSpPr/>
                <p:nvPr/>
              </p:nvGrpSpPr>
              <p:grpSpPr>
                <a:xfrm>
                  <a:off x="7518047" y="2629857"/>
                  <a:ext cx="1330129" cy="2532828"/>
                  <a:chOff x="878005" y="3940229"/>
                  <a:chExt cx="1330129" cy="2532828"/>
                </a:xfrm>
              </p:grpSpPr>
              <p:sp>
                <p:nvSpPr>
                  <p:cNvPr id="2183" name="Google Shape;2183;p70"/>
                  <p:cNvSpPr/>
                  <p:nvPr/>
                </p:nvSpPr>
                <p:spPr>
                  <a:xfrm>
                    <a:off x="878005" y="4050190"/>
                    <a:ext cx="1330129"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84" name="Google Shape;2184;p70"/>
                  <p:cNvSpPr txBox="1"/>
                  <p:nvPr/>
                </p:nvSpPr>
                <p:spPr>
                  <a:xfrm>
                    <a:off x="1213711" y="3940229"/>
                    <a:ext cx="562975"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F45BC"/>
                        </a:solidFill>
                        <a:latin typeface="Arial"/>
                        <a:ea typeface="Arial"/>
                        <a:cs typeface="Arial"/>
                        <a:sym typeface="Arial"/>
                      </a:rPr>
                      <a:t>LỚP AI</a:t>
                    </a:r>
                    <a:endParaRPr/>
                  </a:p>
                </p:txBody>
              </p:sp>
            </p:grpSp>
            <p:sp>
              <p:nvSpPr>
                <p:cNvPr id="2185" name="Google Shape;2185;p70"/>
                <p:cNvSpPr/>
                <p:nvPr/>
              </p:nvSpPr>
              <p:spPr>
                <a:xfrm>
                  <a:off x="7793702" y="4848641"/>
                  <a:ext cx="778819" cy="156039"/>
                </a:xfrm>
                <a:prstGeom prst="roundRect">
                  <a:avLst>
                    <a:gd fmla="val 16667" name="adj"/>
                  </a:avLst>
                </a:prstGeom>
                <a:solidFill>
                  <a:srgbClr val="3B80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3">
                      <a:solidFill>
                        <a:srgbClr val="FFFFFF"/>
                      </a:solidFill>
                      <a:latin typeface="Arial"/>
                      <a:ea typeface="Arial"/>
                      <a:cs typeface="Arial"/>
                      <a:sym typeface="Arial"/>
                    </a:rPr>
                    <a:t>Lớp mô hình</a:t>
                  </a:r>
                  <a:endParaRPr b="0" i="0" sz="703" u="none" cap="none" strike="noStrike">
                    <a:solidFill>
                      <a:srgbClr val="FFFFFF"/>
                    </a:solidFill>
                    <a:latin typeface="Arial"/>
                    <a:ea typeface="Arial"/>
                    <a:cs typeface="Arial"/>
                    <a:sym typeface="Arial"/>
                  </a:endParaRPr>
                </a:p>
              </p:txBody>
            </p:sp>
            <p:sp>
              <p:nvSpPr>
                <p:cNvPr id="2186" name="Google Shape;2186;p70"/>
                <p:cNvSpPr/>
                <p:nvPr/>
              </p:nvSpPr>
              <p:spPr>
                <a:xfrm>
                  <a:off x="7757112" y="3513345"/>
                  <a:ext cx="851999" cy="156039"/>
                </a:xfrm>
                <a:prstGeom prst="roundRect">
                  <a:avLst>
                    <a:gd fmla="val 16667" name="adj"/>
                  </a:avLst>
                </a:prstGeom>
                <a:solidFill>
                  <a:srgbClr val="3B80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3">
                      <a:solidFill>
                        <a:srgbClr val="FFFFFF"/>
                      </a:solidFill>
                      <a:latin typeface="Arial"/>
                      <a:ea typeface="Arial"/>
                      <a:cs typeface="Arial"/>
                      <a:sym typeface="Arial"/>
                    </a:rPr>
                    <a:t>Lớp suy luận</a:t>
                  </a:r>
                  <a:endParaRPr b="0" i="0" sz="703" u="none" cap="none" strike="noStrike">
                    <a:solidFill>
                      <a:srgbClr val="FFFFFF"/>
                    </a:solidFill>
                    <a:latin typeface="Arial"/>
                    <a:ea typeface="Arial"/>
                    <a:cs typeface="Arial"/>
                    <a:sym typeface="Arial"/>
                  </a:endParaRPr>
                </a:p>
              </p:txBody>
            </p:sp>
            <p:cxnSp>
              <p:nvCxnSpPr>
                <p:cNvPr id="2187" name="Google Shape;2187;p70"/>
                <p:cNvCxnSpPr/>
                <p:nvPr/>
              </p:nvCxnSpPr>
              <p:spPr>
                <a:xfrm>
                  <a:off x="7611216" y="3829987"/>
                  <a:ext cx="1169262" cy="0"/>
                </a:xfrm>
                <a:prstGeom prst="straightConnector1">
                  <a:avLst/>
                </a:prstGeom>
                <a:noFill/>
                <a:ln cap="flat" cmpd="sng" w="12700">
                  <a:solidFill>
                    <a:srgbClr val="3B80E5"/>
                  </a:solidFill>
                  <a:prstDash val="dot"/>
                  <a:miter lim="800000"/>
                  <a:headEnd len="sm" w="sm" type="none"/>
                  <a:tailEnd len="sm" w="sm" type="none"/>
                </a:ln>
              </p:spPr>
            </p:cxnSp>
            <p:cxnSp>
              <p:nvCxnSpPr>
                <p:cNvPr id="2188" name="Google Shape;2188;p70"/>
                <p:cNvCxnSpPr>
                  <a:stCxn id="2185" idx="0"/>
                  <a:endCxn id="2186" idx="2"/>
                </p:cNvCxnSpPr>
                <p:nvPr/>
              </p:nvCxnSpPr>
              <p:spPr>
                <a:xfrm rot="10800000">
                  <a:off x="8183112" y="3669341"/>
                  <a:ext cx="0" cy="1179300"/>
                </a:xfrm>
                <a:prstGeom prst="straightConnector1">
                  <a:avLst/>
                </a:prstGeom>
                <a:noFill/>
                <a:ln cap="flat" cmpd="sng" w="28575">
                  <a:solidFill>
                    <a:srgbClr val="3B80E5"/>
                  </a:solidFill>
                  <a:prstDash val="solid"/>
                  <a:miter lim="800000"/>
                  <a:headEnd len="sm" w="sm" type="none"/>
                  <a:tailEnd len="med" w="med" type="triangle"/>
                </a:ln>
              </p:spPr>
            </p:cxnSp>
            <p:grpSp>
              <p:nvGrpSpPr>
                <p:cNvPr id="2189" name="Google Shape;2189;p70"/>
                <p:cNvGrpSpPr/>
                <p:nvPr/>
              </p:nvGrpSpPr>
              <p:grpSpPr>
                <a:xfrm>
                  <a:off x="7623845" y="3005929"/>
                  <a:ext cx="1118533" cy="1701785"/>
                  <a:chOff x="8798366" y="3438875"/>
                  <a:chExt cx="1118533" cy="1701785"/>
                </a:xfrm>
              </p:grpSpPr>
              <p:sp>
                <p:nvSpPr>
                  <p:cNvPr id="2190" name="Google Shape;2190;p70"/>
                  <p:cNvSpPr/>
                  <p:nvPr/>
                </p:nvSpPr>
                <p:spPr>
                  <a:xfrm>
                    <a:off x="8798366" y="3438875"/>
                    <a:ext cx="1118533" cy="410968"/>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Apache Spark</a:t>
                    </a:r>
                    <a:endParaRPr/>
                  </a:p>
                  <a:p>
                    <a:pPr indent="0" lvl="0" marL="0" marR="0" rtl="0" algn="ctr">
                      <a:lnSpc>
                        <a:spcPct val="100000"/>
                      </a:lnSpc>
                      <a:spcBef>
                        <a:spcPts val="0"/>
                      </a:spcBef>
                      <a:spcAft>
                        <a:spcPts val="0"/>
                      </a:spcAft>
                      <a:buClr>
                        <a:srgbClr val="1F45BC"/>
                      </a:buClr>
                      <a:buSzPts val="738"/>
                      <a:buFont typeface="Arial"/>
                      <a:buNone/>
                    </a:pPr>
                    <a:r>
                      <a:rPr b="0" i="0" lang="en-US" sz="738" u="none" cap="none" strike="noStrike">
                        <a:solidFill>
                          <a:srgbClr val="1F45BC"/>
                        </a:solidFill>
                        <a:latin typeface="Arial"/>
                        <a:ea typeface="Arial"/>
                        <a:cs typeface="Arial"/>
                        <a:sym typeface="Arial"/>
                      </a:rPr>
                      <a:t>(ML / Mllib)</a:t>
                    </a:r>
                    <a:endParaRPr/>
                  </a:p>
                </p:txBody>
              </p:sp>
              <p:sp>
                <p:nvSpPr>
                  <p:cNvPr id="2191" name="Google Shape;2191;p70"/>
                  <p:cNvSpPr/>
                  <p:nvPr/>
                </p:nvSpPr>
                <p:spPr>
                  <a:xfrm>
                    <a:off x="8798366" y="4827630"/>
                    <a:ext cx="1118533" cy="313030"/>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Công</a:t>
                    </a:r>
                    <a:r>
                      <a:rPr b="0" i="0" lang="en-US" sz="843" u="none" cap="none" strike="noStrike">
                        <a:solidFill>
                          <a:srgbClr val="1F45BC"/>
                        </a:solidFill>
                        <a:latin typeface="Arial"/>
                        <a:ea typeface="Arial"/>
                        <a:cs typeface="Arial"/>
                        <a:sym typeface="Arial"/>
                      </a:rPr>
                      <a:t> cụ</a:t>
                    </a:r>
                    <a:r>
                      <a:rPr b="0" i="0" lang="en-US" sz="843" u="none" cap="none" strike="noStrike">
                        <a:solidFill>
                          <a:srgbClr val="1F45BC"/>
                        </a:solidFill>
                        <a:latin typeface="Arial"/>
                        <a:ea typeface="Arial"/>
                        <a:cs typeface="Arial"/>
                        <a:sym typeface="Arial"/>
                      </a:rPr>
                      <a:t> ML / DL</a:t>
                    </a:r>
                    <a:endParaRPr/>
                  </a:p>
                  <a:p>
                    <a:pPr indent="0" lvl="0" marL="0" marR="0" rtl="0" algn="ctr">
                      <a:lnSpc>
                        <a:spcPct val="100000"/>
                      </a:lnSpc>
                      <a:spcBef>
                        <a:spcPts val="0"/>
                      </a:spcBef>
                      <a:spcAft>
                        <a:spcPts val="0"/>
                      </a:spcAft>
                      <a:buClr>
                        <a:srgbClr val="1F45BC"/>
                      </a:buClr>
                      <a:buSzPts val="738"/>
                      <a:buFont typeface="Arial"/>
                      <a:buNone/>
                    </a:pPr>
                    <a:r>
                      <a:rPr b="0" i="0" lang="en-US" sz="738" u="none" cap="none" strike="noStrike">
                        <a:solidFill>
                          <a:srgbClr val="1F45BC"/>
                        </a:solidFill>
                        <a:latin typeface="Arial"/>
                        <a:ea typeface="Arial"/>
                        <a:cs typeface="Arial"/>
                        <a:sym typeface="Arial"/>
                      </a:rPr>
                      <a:t>(Spark ML)</a:t>
                    </a:r>
                    <a:endParaRPr/>
                  </a:p>
                </p:txBody>
              </p:sp>
              <p:sp>
                <p:nvSpPr>
                  <p:cNvPr id="2192" name="Google Shape;2192;p70"/>
                  <p:cNvSpPr/>
                  <p:nvPr/>
                </p:nvSpPr>
                <p:spPr>
                  <a:xfrm>
                    <a:off x="8798366" y="4403411"/>
                    <a:ext cx="1118533" cy="313030"/>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Tensor Flow  </a:t>
                    </a:r>
                    <a:r>
                      <a:rPr b="0" i="0" lang="en-US" sz="738" u="none" cap="none" strike="noStrike">
                        <a:solidFill>
                          <a:srgbClr val="1F45BC"/>
                        </a:solidFill>
                        <a:latin typeface="Arial"/>
                        <a:ea typeface="Arial"/>
                        <a:cs typeface="Arial"/>
                        <a:sym typeface="Arial"/>
                      </a:rPr>
                      <a:t>(TensorFrames)</a:t>
                    </a:r>
                    <a:endParaRPr/>
                  </a:p>
                </p:txBody>
              </p:sp>
            </p:grpSp>
          </p:grpSp>
        </p:gr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p71"/>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Tổng quan về đường ống Big Data</a:t>
            </a:r>
            <a:endParaRPr/>
          </a:p>
        </p:txBody>
      </p:sp>
      <p:sp>
        <p:nvSpPr>
          <p:cNvPr id="2199" name="Google Shape;2199;p7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Thu thập và lưu trữ dữ liệu</a:t>
            </a:r>
            <a:endParaRPr/>
          </a:p>
        </p:txBody>
      </p:sp>
      <p:sp>
        <p:nvSpPr>
          <p:cNvPr id="2200" name="Google Shape;2200;p7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a:p>
            <a:pPr indent="0" lvl="0" marL="0" rtl="0" algn="r">
              <a:lnSpc>
                <a:spcPct val="100000"/>
              </a:lnSpc>
              <a:spcBef>
                <a:spcPts val="0"/>
              </a:spcBef>
              <a:spcAft>
                <a:spcPts val="0"/>
              </a:spcAft>
              <a:buClr>
                <a:srgbClr val="D8D8D8"/>
              </a:buClr>
              <a:buSzPts val="1600"/>
              <a:buNone/>
            </a:pPr>
            <a:r>
              <a:t/>
            </a:r>
            <a:endParaRPr/>
          </a:p>
        </p:txBody>
      </p:sp>
      <p:grpSp>
        <p:nvGrpSpPr>
          <p:cNvPr id="2201" name="Google Shape;2201;p71"/>
          <p:cNvGrpSpPr/>
          <p:nvPr/>
        </p:nvGrpSpPr>
        <p:grpSpPr>
          <a:xfrm>
            <a:off x="941703" y="2126756"/>
            <a:ext cx="8551697" cy="4260752"/>
            <a:chOff x="941703" y="2126756"/>
            <a:chExt cx="8551697" cy="4260752"/>
          </a:xfrm>
        </p:grpSpPr>
        <p:grpSp>
          <p:nvGrpSpPr>
            <p:cNvPr id="2202" name="Google Shape;2202;p71"/>
            <p:cNvGrpSpPr/>
            <p:nvPr/>
          </p:nvGrpSpPr>
          <p:grpSpPr>
            <a:xfrm>
              <a:off x="2582022" y="2629857"/>
              <a:ext cx="1330129" cy="2532828"/>
              <a:chOff x="2258891" y="2994886"/>
              <a:chExt cx="1330129" cy="2532828"/>
            </a:xfrm>
          </p:grpSpPr>
          <p:grpSp>
            <p:nvGrpSpPr>
              <p:cNvPr id="2203" name="Google Shape;2203;p71"/>
              <p:cNvGrpSpPr/>
              <p:nvPr/>
            </p:nvGrpSpPr>
            <p:grpSpPr>
              <a:xfrm>
                <a:off x="2258891" y="2994886"/>
                <a:ext cx="1330129" cy="2532828"/>
                <a:chOff x="878005" y="3940229"/>
                <a:chExt cx="1330129" cy="2532828"/>
              </a:xfrm>
            </p:grpSpPr>
            <p:sp>
              <p:nvSpPr>
                <p:cNvPr id="2204" name="Google Shape;2204;p71"/>
                <p:cNvSpPr/>
                <p:nvPr/>
              </p:nvSpPr>
              <p:spPr>
                <a:xfrm>
                  <a:off x="878005" y="4050190"/>
                  <a:ext cx="1330129"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05" name="Google Shape;2205;p71"/>
                <p:cNvSpPr txBox="1"/>
                <p:nvPr/>
              </p:nvSpPr>
              <p:spPr>
                <a:xfrm>
                  <a:off x="1158060" y="3940229"/>
                  <a:ext cx="780983"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LỚP NHẬP</a:t>
                  </a:r>
                  <a:endParaRPr/>
                </a:p>
              </p:txBody>
            </p:sp>
          </p:grpSp>
          <p:grpSp>
            <p:nvGrpSpPr>
              <p:cNvPr id="2206" name="Google Shape;2206;p71"/>
              <p:cNvGrpSpPr/>
              <p:nvPr/>
            </p:nvGrpSpPr>
            <p:grpSpPr>
              <a:xfrm>
                <a:off x="2359220" y="3366173"/>
                <a:ext cx="1135821" cy="2044704"/>
                <a:chOff x="2365570" y="3366173"/>
                <a:chExt cx="1135821" cy="2044704"/>
              </a:xfrm>
            </p:grpSpPr>
            <p:sp>
              <p:nvSpPr>
                <p:cNvPr id="2207" name="Google Shape;2207;p71"/>
                <p:cNvSpPr/>
                <p:nvPr/>
              </p:nvSpPr>
              <p:spPr>
                <a:xfrm>
                  <a:off x="2365570" y="5001560"/>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Sqoop</a:t>
                  </a:r>
                  <a:endParaRPr b="0" i="0" sz="1000" u="none" cap="none" strike="noStrike">
                    <a:solidFill>
                      <a:srgbClr val="1F45BC"/>
                    </a:solidFill>
                    <a:latin typeface="Arial"/>
                    <a:ea typeface="Arial"/>
                    <a:cs typeface="Arial"/>
                    <a:sym typeface="Arial"/>
                  </a:endParaRPr>
                </a:p>
              </p:txBody>
            </p:sp>
            <p:sp>
              <p:nvSpPr>
                <p:cNvPr id="2208" name="Google Shape;2208;p71"/>
                <p:cNvSpPr/>
                <p:nvPr/>
              </p:nvSpPr>
              <p:spPr>
                <a:xfrm>
                  <a:off x="2365570" y="4449780"/>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StreamSets / NiFi</a:t>
                  </a:r>
                  <a:endParaRPr b="0" i="0" sz="1000" u="none" cap="none" strike="noStrike">
                    <a:solidFill>
                      <a:srgbClr val="1F45BC"/>
                    </a:solidFill>
                    <a:latin typeface="Arial"/>
                    <a:ea typeface="Arial"/>
                    <a:cs typeface="Arial"/>
                    <a:sym typeface="Arial"/>
                  </a:endParaRPr>
                </a:p>
              </p:txBody>
            </p:sp>
            <p:sp>
              <p:nvSpPr>
                <p:cNvPr id="2209" name="Google Shape;2209;p71"/>
                <p:cNvSpPr/>
                <p:nvPr/>
              </p:nvSpPr>
              <p:spPr>
                <a:xfrm>
                  <a:off x="2365570" y="3366173"/>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Kafka</a:t>
                  </a:r>
                  <a:endParaRPr/>
                </a:p>
              </p:txBody>
            </p:sp>
            <p:sp>
              <p:nvSpPr>
                <p:cNvPr id="2210" name="Google Shape;2210;p71"/>
                <p:cNvSpPr/>
                <p:nvPr/>
              </p:nvSpPr>
              <p:spPr>
                <a:xfrm>
                  <a:off x="2365570" y="3895147"/>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Flume</a:t>
                  </a:r>
                  <a:endParaRPr/>
                </a:p>
              </p:txBody>
            </p:sp>
          </p:grpSp>
        </p:grpSp>
        <p:grpSp>
          <p:nvGrpSpPr>
            <p:cNvPr id="2211" name="Google Shape;2211;p71"/>
            <p:cNvGrpSpPr/>
            <p:nvPr/>
          </p:nvGrpSpPr>
          <p:grpSpPr>
            <a:xfrm>
              <a:off x="4238123" y="2629857"/>
              <a:ext cx="1330129" cy="2532828"/>
              <a:chOff x="3831073" y="2948172"/>
              <a:chExt cx="1330129" cy="2532828"/>
            </a:xfrm>
          </p:grpSpPr>
          <p:grpSp>
            <p:nvGrpSpPr>
              <p:cNvPr id="2212" name="Google Shape;2212;p71"/>
              <p:cNvGrpSpPr/>
              <p:nvPr/>
            </p:nvGrpSpPr>
            <p:grpSpPr>
              <a:xfrm>
                <a:off x="3831073" y="2948172"/>
                <a:ext cx="1330129" cy="2532828"/>
                <a:chOff x="878005" y="3940229"/>
                <a:chExt cx="1330129" cy="2532828"/>
              </a:xfrm>
            </p:grpSpPr>
            <p:sp>
              <p:nvSpPr>
                <p:cNvPr id="2213" name="Google Shape;2213;p71"/>
                <p:cNvSpPr/>
                <p:nvPr/>
              </p:nvSpPr>
              <p:spPr>
                <a:xfrm>
                  <a:off x="878005" y="4050190"/>
                  <a:ext cx="1330129"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14" name="Google Shape;2214;p71"/>
                <p:cNvSpPr txBox="1"/>
                <p:nvPr/>
              </p:nvSpPr>
              <p:spPr>
                <a:xfrm>
                  <a:off x="904785" y="3940229"/>
                  <a:ext cx="1287533"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TRANSFORMATION</a:t>
                  </a:r>
                  <a:endParaRPr/>
                </a:p>
                <a:p>
                  <a:pPr indent="0" lvl="0" marL="0" marR="0" rtl="0" algn="ctr">
                    <a:spcBef>
                      <a:spcPts val="0"/>
                    </a:spcBef>
                    <a:spcAft>
                      <a:spcPts val="0"/>
                    </a:spcAft>
                    <a:buNone/>
                  </a:pPr>
                  <a:r>
                    <a:rPr lang="en-US" sz="1000">
                      <a:solidFill>
                        <a:srgbClr val="1F45BC"/>
                      </a:solidFill>
                      <a:latin typeface="Arial"/>
                      <a:ea typeface="Arial"/>
                      <a:cs typeface="Arial"/>
                      <a:sym typeface="Arial"/>
                    </a:rPr>
                    <a:t> LAYER (ETL)</a:t>
                  </a:r>
                  <a:endParaRPr/>
                </a:p>
              </p:txBody>
            </p:sp>
          </p:grpSp>
          <p:grpSp>
            <p:nvGrpSpPr>
              <p:cNvPr id="2215" name="Google Shape;2215;p71"/>
              <p:cNvGrpSpPr/>
              <p:nvPr/>
            </p:nvGrpSpPr>
            <p:grpSpPr>
              <a:xfrm>
                <a:off x="3941567" y="3499527"/>
                <a:ext cx="1123500" cy="1676339"/>
                <a:chOff x="3960617" y="3499527"/>
                <a:chExt cx="1123500" cy="1676339"/>
              </a:xfrm>
            </p:grpSpPr>
            <p:sp>
              <p:nvSpPr>
                <p:cNvPr id="2216" name="Google Shape;2216;p71"/>
                <p:cNvSpPr/>
                <p:nvPr/>
              </p:nvSpPr>
              <p:spPr>
                <a:xfrm>
                  <a:off x="3960617" y="4792224"/>
                  <a:ext cx="1118533" cy="383642"/>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MR</a:t>
                  </a:r>
                  <a:endParaRPr/>
                </a:p>
              </p:txBody>
            </p:sp>
            <p:sp>
              <p:nvSpPr>
                <p:cNvPr id="2217" name="Google Shape;2217;p71"/>
                <p:cNvSpPr/>
                <p:nvPr/>
              </p:nvSpPr>
              <p:spPr>
                <a:xfrm>
                  <a:off x="3962575" y="4145875"/>
                  <a:ext cx="1118533" cy="383642"/>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Hive / Pig</a:t>
                  </a:r>
                  <a:endParaRPr b="0" i="0" sz="1000" u="none" cap="none" strike="noStrike">
                    <a:solidFill>
                      <a:srgbClr val="1F45BC"/>
                    </a:solidFill>
                    <a:latin typeface="Arial"/>
                    <a:ea typeface="Arial"/>
                    <a:cs typeface="Arial"/>
                    <a:sym typeface="Arial"/>
                  </a:endParaRPr>
                </a:p>
              </p:txBody>
            </p:sp>
            <p:sp>
              <p:nvSpPr>
                <p:cNvPr id="2218" name="Google Shape;2218;p71"/>
                <p:cNvSpPr/>
                <p:nvPr/>
              </p:nvSpPr>
              <p:spPr>
                <a:xfrm>
                  <a:off x="3965584" y="3499527"/>
                  <a:ext cx="1118533" cy="383642"/>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Spark Core</a:t>
                  </a:r>
                  <a:endParaRPr/>
                </a:p>
              </p:txBody>
            </p:sp>
          </p:grpSp>
        </p:grpSp>
        <p:grpSp>
          <p:nvGrpSpPr>
            <p:cNvPr id="2219" name="Google Shape;2219;p71"/>
            <p:cNvGrpSpPr/>
            <p:nvPr/>
          </p:nvGrpSpPr>
          <p:grpSpPr>
            <a:xfrm>
              <a:off x="941703" y="2633117"/>
              <a:ext cx="1335268" cy="2532828"/>
              <a:chOff x="823098" y="2704904"/>
              <a:chExt cx="1134080" cy="2532828"/>
            </a:xfrm>
          </p:grpSpPr>
          <p:grpSp>
            <p:nvGrpSpPr>
              <p:cNvPr id="2220" name="Google Shape;2220;p71"/>
              <p:cNvGrpSpPr/>
              <p:nvPr/>
            </p:nvGrpSpPr>
            <p:grpSpPr>
              <a:xfrm>
                <a:off x="823098" y="2704904"/>
                <a:ext cx="1134080" cy="2532828"/>
                <a:chOff x="870386" y="3940229"/>
                <a:chExt cx="1134080" cy="2532828"/>
              </a:xfrm>
            </p:grpSpPr>
            <p:sp>
              <p:nvSpPr>
                <p:cNvPr id="2221" name="Google Shape;2221;p71"/>
                <p:cNvSpPr/>
                <p:nvPr/>
              </p:nvSpPr>
              <p:spPr>
                <a:xfrm>
                  <a:off x="870386" y="4050190"/>
                  <a:ext cx="1134080"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22" name="Google Shape;2222;p71"/>
                <p:cNvSpPr txBox="1"/>
                <p:nvPr/>
              </p:nvSpPr>
              <p:spPr>
                <a:xfrm>
                  <a:off x="963497" y="3940229"/>
                  <a:ext cx="947859"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NGUỒN DỮ LIỆU</a:t>
                  </a:r>
                  <a:endParaRPr sz="1000">
                    <a:solidFill>
                      <a:srgbClr val="1F45BC"/>
                    </a:solidFill>
                    <a:latin typeface="Arial"/>
                    <a:ea typeface="Arial"/>
                    <a:cs typeface="Arial"/>
                    <a:sym typeface="Arial"/>
                  </a:endParaRPr>
                </a:p>
              </p:txBody>
            </p:sp>
          </p:grpSp>
          <p:grpSp>
            <p:nvGrpSpPr>
              <p:cNvPr id="2223" name="Google Shape;2223;p71"/>
              <p:cNvGrpSpPr/>
              <p:nvPr/>
            </p:nvGrpSpPr>
            <p:grpSpPr>
              <a:xfrm>
                <a:off x="933528" y="3091260"/>
                <a:ext cx="924407" cy="1966810"/>
                <a:chOff x="933528" y="3060780"/>
                <a:chExt cx="924407" cy="1966810"/>
              </a:xfrm>
            </p:grpSpPr>
            <p:sp>
              <p:nvSpPr>
                <p:cNvPr id="2224" name="Google Shape;2224;p71"/>
                <p:cNvSpPr/>
                <p:nvPr/>
              </p:nvSpPr>
              <p:spPr>
                <a:xfrm>
                  <a:off x="933528" y="3060780"/>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Sensors</a:t>
                  </a:r>
                  <a:endParaRPr/>
                </a:p>
              </p:txBody>
            </p:sp>
            <p:sp>
              <p:nvSpPr>
                <p:cNvPr id="2225" name="Google Shape;2225;p71"/>
                <p:cNvSpPr/>
                <p:nvPr/>
              </p:nvSpPr>
              <p:spPr>
                <a:xfrm>
                  <a:off x="933528" y="3482783"/>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RDBMS</a:t>
                  </a:r>
                  <a:endParaRPr b="0" i="0" sz="1050" u="none" cap="none" strike="noStrike">
                    <a:solidFill>
                      <a:srgbClr val="1F45BC"/>
                    </a:solidFill>
                    <a:latin typeface="Arial"/>
                    <a:ea typeface="Arial"/>
                    <a:cs typeface="Arial"/>
                    <a:sym typeface="Arial"/>
                  </a:endParaRPr>
                </a:p>
              </p:txBody>
            </p:sp>
            <p:sp>
              <p:nvSpPr>
                <p:cNvPr id="2226" name="Google Shape;2226;p71"/>
                <p:cNvSpPr/>
                <p:nvPr/>
              </p:nvSpPr>
              <p:spPr>
                <a:xfrm>
                  <a:off x="933528" y="3904785"/>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RTDB</a:t>
                  </a:r>
                  <a:endParaRPr b="0" i="0" sz="1050" u="none" cap="none" strike="noStrike">
                    <a:solidFill>
                      <a:srgbClr val="1F45BC"/>
                    </a:solidFill>
                    <a:latin typeface="Arial"/>
                    <a:ea typeface="Arial"/>
                    <a:cs typeface="Arial"/>
                    <a:sym typeface="Arial"/>
                  </a:endParaRPr>
                </a:p>
              </p:txBody>
            </p:sp>
            <p:sp>
              <p:nvSpPr>
                <p:cNvPr id="2227" name="Google Shape;2227;p71"/>
                <p:cNvSpPr/>
                <p:nvPr/>
              </p:nvSpPr>
              <p:spPr>
                <a:xfrm>
                  <a:off x="933528" y="4325839"/>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IoT</a:t>
                  </a:r>
                  <a:endParaRPr b="0" i="0" sz="1050" u="none" cap="none" strike="noStrike">
                    <a:solidFill>
                      <a:srgbClr val="1F45BC"/>
                    </a:solidFill>
                    <a:latin typeface="Arial"/>
                    <a:ea typeface="Arial"/>
                    <a:cs typeface="Arial"/>
                    <a:sym typeface="Arial"/>
                  </a:endParaRPr>
                </a:p>
              </p:txBody>
            </p:sp>
            <p:sp>
              <p:nvSpPr>
                <p:cNvPr id="2228" name="Google Shape;2228;p71"/>
                <p:cNvSpPr/>
                <p:nvPr/>
              </p:nvSpPr>
              <p:spPr>
                <a:xfrm>
                  <a:off x="933528" y="4746893"/>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APP</a:t>
                  </a:r>
                  <a:endParaRPr b="0" i="0" sz="1050" u="none" cap="none" strike="noStrike">
                    <a:solidFill>
                      <a:srgbClr val="1F45BC"/>
                    </a:solidFill>
                    <a:latin typeface="Arial"/>
                    <a:ea typeface="Arial"/>
                    <a:cs typeface="Arial"/>
                    <a:sym typeface="Arial"/>
                  </a:endParaRPr>
                </a:p>
              </p:txBody>
            </p:sp>
          </p:grpSp>
        </p:grpSp>
        <p:grpSp>
          <p:nvGrpSpPr>
            <p:cNvPr id="2229" name="Google Shape;2229;p71"/>
            <p:cNvGrpSpPr/>
            <p:nvPr/>
          </p:nvGrpSpPr>
          <p:grpSpPr>
            <a:xfrm>
              <a:off x="5871858" y="2629857"/>
              <a:ext cx="1330129" cy="2075730"/>
              <a:chOff x="5881383" y="2850744"/>
              <a:chExt cx="1330129" cy="2075730"/>
            </a:xfrm>
          </p:grpSpPr>
          <p:grpSp>
            <p:nvGrpSpPr>
              <p:cNvPr id="2230" name="Google Shape;2230;p71"/>
              <p:cNvGrpSpPr/>
              <p:nvPr/>
            </p:nvGrpSpPr>
            <p:grpSpPr>
              <a:xfrm>
                <a:off x="5881383" y="2850744"/>
                <a:ext cx="1330129" cy="2075730"/>
                <a:chOff x="878005" y="3940229"/>
                <a:chExt cx="1330129" cy="2075730"/>
              </a:xfrm>
            </p:grpSpPr>
            <p:sp>
              <p:nvSpPr>
                <p:cNvPr id="2231" name="Google Shape;2231;p71"/>
                <p:cNvSpPr/>
                <p:nvPr/>
              </p:nvSpPr>
              <p:spPr>
                <a:xfrm>
                  <a:off x="878005" y="4050191"/>
                  <a:ext cx="1330129" cy="1965768"/>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32" name="Google Shape;2232;p71"/>
                <p:cNvSpPr txBox="1"/>
                <p:nvPr/>
              </p:nvSpPr>
              <p:spPr>
                <a:xfrm>
                  <a:off x="981846" y="3940229"/>
                  <a:ext cx="1162498"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F45BC"/>
                      </a:solidFill>
                      <a:latin typeface="Arial"/>
                      <a:ea typeface="Arial"/>
                      <a:cs typeface="Arial"/>
                      <a:sym typeface="Arial"/>
                    </a:rPr>
                    <a:t>ANALYSIS LAYER</a:t>
                  </a:r>
                  <a:endParaRPr sz="1000">
                    <a:solidFill>
                      <a:srgbClr val="1F45BC"/>
                    </a:solidFill>
                    <a:latin typeface="Arial"/>
                    <a:ea typeface="Arial"/>
                    <a:cs typeface="Arial"/>
                    <a:sym typeface="Arial"/>
                  </a:endParaRPr>
                </a:p>
              </p:txBody>
            </p:sp>
          </p:grpSp>
          <p:grpSp>
            <p:nvGrpSpPr>
              <p:cNvPr id="2233" name="Google Shape;2233;p71"/>
              <p:cNvGrpSpPr/>
              <p:nvPr/>
            </p:nvGrpSpPr>
            <p:grpSpPr>
              <a:xfrm>
                <a:off x="5902079" y="3226862"/>
                <a:ext cx="1236802" cy="1523457"/>
                <a:chOff x="5902079" y="3366562"/>
                <a:chExt cx="1236802" cy="1523457"/>
              </a:xfrm>
            </p:grpSpPr>
            <p:sp>
              <p:nvSpPr>
                <p:cNvPr id="2234" name="Google Shape;2234;p71"/>
                <p:cNvSpPr/>
                <p:nvPr/>
              </p:nvSpPr>
              <p:spPr>
                <a:xfrm>
                  <a:off x="6349532" y="3366562"/>
                  <a:ext cx="785843" cy="41096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Real-time</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(Spark Streaming)</a:t>
                  </a:r>
                  <a:endParaRPr b="0" i="0" sz="900" u="none" cap="none" strike="noStrike">
                    <a:solidFill>
                      <a:srgbClr val="1F45BC"/>
                    </a:solidFill>
                    <a:latin typeface="Arial"/>
                    <a:ea typeface="Arial"/>
                    <a:cs typeface="Arial"/>
                    <a:sym typeface="Arial"/>
                  </a:endParaRPr>
                </a:p>
              </p:txBody>
            </p:sp>
            <p:sp>
              <p:nvSpPr>
                <p:cNvPr id="2235" name="Google Shape;2235;p71"/>
                <p:cNvSpPr/>
                <p:nvPr/>
              </p:nvSpPr>
              <p:spPr>
                <a:xfrm>
                  <a:off x="6352917" y="4032917"/>
                  <a:ext cx="785964" cy="41096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Batch Mode</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(HIVE, </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Spark SQL )</a:t>
                  </a:r>
                  <a:endParaRPr b="0" i="0" sz="900" u="none" cap="none" strike="noStrike">
                    <a:solidFill>
                      <a:srgbClr val="1F45BC"/>
                    </a:solidFill>
                    <a:latin typeface="Arial"/>
                    <a:ea typeface="Arial"/>
                    <a:cs typeface="Arial"/>
                    <a:sym typeface="Arial"/>
                  </a:endParaRPr>
                </a:p>
              </p:txBody>
            </p:sp>
            <p:sp>
              <p:nvSpPr>
                <p:cNvPr id="2236" name="Google Shape;2236;p71"/>
                <p:cNvSpPr/>
                <p:nvPr/>
              </p:nvSpPr>
              <p:spPr>
                <a:xfrm>
                  <a:off x="6352302" y="4479052"/>
                  <a:ext cx="785964" cy="41096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Interactive Query</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(Impala)</a:t>
                  </a:r>
                  <a:endParaRPr b="0" i="0" sz="900" u="none" cap="none" strike="noStrike">
                    <a:solidFill>
                      <a:srgbClr val="1F45BC"/>
                    </a:solidFill>
                    <a:latin typeface="Arial"/>
                    <a:ea typeface="Arial"/>
                    <a:cs typeface="Arial"/>
                    <a:sym typeface="Arial"/>
                  </a:endParaRPr>
                </a:p>
              </p:txBody>
            </p:sp>
            <p:grpSp>
              <p:nvGrpSpPr>
                <p:cNvPr id="2237" name="Google Shape;2237;p71"/>
                <p:cNvGrpSpPr/>
                <p:nvPr/>
              </p:nvGrpSpPr>
              <p:grpSpPr>
                <a:xfrm>
                  <a:off x="5902079" y="3426926"/>
                  <a:ext cx="454458" cy="309198"/>
                  <a:chOff x="5859214" y="3441215"/>
                  <a:chExt cx="454458" cy="309198"/>
                </a:xfrm>
              </p:grpSpPr>
              <p:sp>
                <p:nvSpPr>
                  <p:cNvPr id="2238" name="Google Shape;2238;p71"/>
                  <p:cNvSpPr/>
                  <p:nvPr/>
                </p:nvSpPr>
                <p:spPr>
                  <a:xfrm>
                    <a:off x="5914477" y="3441215"/>
                    <a:ext cx="343683" cy="290580"/>
                  </a:xfrm>
                  <a:prstGeom prst="roundRect">
                    <a:avLst>
                      <a:gd fmla="val 22535" name="adj"/>
                    </a:avLst>
                  </a:prstGeom>
                  <a:solidFill>
                    <a:srgbClr val="3B80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rgbClr val="1F45BC"/>
                      </a:solidFill>
                      <a:latin typeface="Arial"/>
                      <a:ea typeface="Arial"/>
                      <a:cs typeface="Arial"/>
                      <a:sym typeface="Arial"/>
                    </a:endParaRPr>
                  </a:p>
                </p:txBody>
              </p:sp>
              <p:sp>
                <p:nvSpPr>
                  <p:cNvPr id="2239" name="Google Shape;2239;p71"/>
                  <p:cNvSpPr/>
                  <p:nvPr/>
                </p:nvSpPr>
                <p:spPr>
                  <a:xfrm>
                    <a:off x="5859214" y="3442636"/>
                    <a:ext cx="45445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Speed</a:t>
                    </a:r>
                    <a:endParaRPr/>
                  </a:p>
                  <a:p>
                    <a:pPr indent="0" lvl="0" marL="0" marR="0" rtl="0" algn="ctr">
                      <a:spcBef>
                        <a:spcPts val="0"/>
                      </a:spcBef>
                      <a:spcAft>
                        <a:spcPts val="0"/>
                      </a:spcAft>
                      <a:buNone/>
                    </a:pPr>
                    <a:r>
                      <a:rPr lang="en-US" sz="700">
                        <a:solidFill>
                          <a:schemeClr val="lt1"/>
                        </a:solidFill>
                        <a:latin typeface="Arial"/>
                        <a:ea typeface="Arial"/>
                        <a:cs typeface="Arial"/>
                        <a:sym typeface="Arial"/>
                      </a:rPr>
                      <a:t>Layer</a:t>
                    </a:r>
                    <a:endParaRPr/>
                  </a:p>
                </p:txBody>
              </p:sp>
            </p:grpSp>
            <p:grpSp>
              <p:nvGrpSpPr>
                <p:cNvPr id="2240" name="Google Shape;2240;p71"/>
                <p:cNvGrpSpPr/>
                <p:nvPr/>
              </p:nvGrpSpPr>
              <p:grpSpPr>
                <a:xfrm>
                  <a:off x="5910850" y="4285167"/>
                  <a:ext cx="454458" cy="309198"/>
                  <a:chOff x="5859214" y="3477732"/>
                  <a:chExt cx="454458" cy="309198"/>
                </a:xfrm>
              </p:grpSpPr>
              <p:sp>
                <p:nvSpPr>
                  <p:cNvPr id="2241" name="Google Shape;2241;p71"/>
                  <p:cNvSpPr/>
                  <p:nvPr/>
                </p:nvSpPr>
                <p:spPr>
                  <a:xfrm>
                    <a:off x="5914477" y="3477732"/>
                    <a:ext cx="343683" cy="290580"/>
                  </a:xfrm>
                  <a:prstGeom prst="roundRect">
                    <a:avLst>
                      <a:gd fmla="val 22535" name="adj"/>
                    </a:avLst>
                  </a:prstGeom>
                  <a:solidFill>
                    <a:srgbClr val="3B80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rgbClr val="1F45BC"/>
                      </a:solidFill>
                      <a:latin typeface="Arial"/>
                      <a:ea typeface="Arial"/>
                      <a:cs typeface="Arial"/>
                      <a:sym typeface="Arial"/>
                    </a:endParaRPr>
                  </a:p>
                </p:txBody>
              </p:sp>
              <p:sp>
                <p:nvSpPr>
                  <p:cNvPr id="2242" name="Google Shape;2242;p71"/>
                  <p:cNvSpPr/>
                  <p:nvPr/>
                </p:nvSpPr>
                <p:spPr>
                  <a:xfrm>
                    <a:off x="5859214" y="3479153"/>
                    <a:ext cx="45445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Batch</a:t>
                    </a:r>
                    <a:endParaRPr/>
                  </a:p>
                  <a:p>
                    <a:pPr indent="0" lvl="0" marL="0" marR="0" rtl="0" algn="ctr">
                      <a:spcBef>
                        <a:spcPts val="0"/>
                      </a:spcBef>
                      <a:spcAft>
                        <a:spcPts val="0"/>
                      </a:spcAft>
                      <a:buNone/>
                    </a:pPr>
                    <a:r>
                      <a:rPr lang="en-US" sz="700">
                        <a:solidFill>
                          <a:schemeClr val="lt1"/>
                        </a:solidFill>
                        <a:latin typeface="Arial"/>
                        <a:ea typeface="Arial"/>
                        <a:cs typeface="Arial"/>
                        <a:sym typeface="Arial"/>
                      </a:rPr>
                      <a:t>Layer</a:t>
                    </a:r>
                    <a:endParaRPr/>
                  </a:p>
                </p:txBody>
              </p:sp>
            </p:grpSp>
            <p:cxnSp>
              <p:nvCxnSpPr>
                <p:cNvPr id="2243" name="Google Shape;2243;p71"/>
                <p:cNvCxnSpPr/>
                <p:nvPr/>
              </p:nvCxnSpPr>
              <p:spPr>
                <a:xfrm>
                  <a:off x="5966113" y="3914025"/>
                  <a:ext cx="1169262" cy="0"/>
                </a:xfrm>
                <a:prstGeom prst="straightConnector1">
                  <a:avLst/>
                </a:prstGeom>
                <a:noFill/>
                <a:ln cap="flat" cmpd="sng" w="12700">
                  <a:solidFill>
                    <a:srgbClr val="3B80E5"/>
                  </a:solidFill>
                  <a:prstDash val="dot"/>
                  <a:miter lim="800000"/>
                  <a:headEnd len="sm" w="sm" type="none"/>
                  <a:tailEnd len="sm" w="sm" type="none"/>
                </a:ln>
              </p:spPr>
            </p:cxnSp>
          </p:grpSp>
        </p:grpSp>
        <p:sp>
          <p:nvSpPr>
            <p:cNvPr id="2244" name="Google Shape;2244;p71"/>
            <p:cNvSpPr/>
            <p:nvPr/>
          </p:nvSpPr>
          <p:spPr>
            <a:xfrm>
              <a:off x="2275816" y="3395270"/>
              <a:ext cx="274259" cy="528607"/>
            </a:xfrm>
            <a:prstGeom prst="rightArrow">
              <a:avLst>
                <a:gd fmla="val 66196" name="adj1"/>
                <a:gd fmla="val 61125"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45" name="Google Shape;2245;p71"/>
            <p:cNvSpPr/>
            <p:nvPr/>
          </p:nvSpPr>
          <p:spPr>
            <a:xfrm>
              <a:off x="3911341" y="3395270"/>
              <a:ext cx="274259" cy="528607"/>
            </a:xfrm>
            <a:prstGeom prst="rightArrow">
              <a:avLst>
                <a:gd fmla="val 66196" name="adj1"/>
                <a:gd fmla="val 61125"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46" name="Google Shape;2246;p71"/>
            <p:cNvSpPr/>
            <p:nvPr/>
          </p:nvSpPr>
          <p:spPr>
            <a:xfrm>
              <a:off x="5569967" y="3395270"/>
              <a:ext cx="274259" cy="528607"/>
            </a:xfrm>
            <a:prstGeom prst="rightArrow">
              <a:avLst>
                <a:gd fmla="val 66196" name="adj1"/>
                <a:gd fmla="val 61125"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247" name="Google Shape;2247;p71"/>
            <p:cNvGrpSpPr/>
            <p:nvPr/>
          </p:nvGrpSpPr>
          <p:grpSpPr>
            <a:xfrm>
              <a:off x="946194" y="2209156"/>
              <a:ext cx="7901982" cy="361836"/>
              <a:chOff x="955719" y="2363368"/>
              <a:chExt cx="7901982" cy="361836"/>
            </a:xfrm>
          </p:grpSpPr>
          <p:sp>
            <p:nvSpPr>
              <p:cNvPr id="2248" name="Google Shape;2248;p71"/>
              <p:cNvSpPr/>
              <p:nvPr/>
            </p:nvSpPr>
            <p:spPr>
              <a:xfrm>
                <a:off x="5864295" y="2363368"/>
                <a:ext cx="1347217" cy="361162"/>
              </a:xfrm>
              <a:prstGeom prst="homePlate">
                <a:avLst>
                  <a:gd fmla="val 2471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Big Data Analytics</a:t>
                </a:r>
                <a:endParaRPr i="0" sz="984" u="none" cap="none" strike="noStrike">
                  <a:solidFill>
                    <a:srgbClr val="FFFFFF"/>
                  </a:solidFill>
                  <a:latin typeface="Arial"/>
                  <a:ea typeface="Arial"/>
                  <a:cs typeface="Arial"/>
                  <a:sym typeface="Arial"/>
                </a:endParaRPr>
              </a:p>
            </p:txBody>
          </p:sp>
          <p:sp>
            <p:nvSpPr>
              <p:cNvPr id="2249" name="Google Shape;2249;p71"/>
              <p:cNvSpPr/>
              <p:nvPr/>
            </p:nvSpPr>
            <p:spPr>
              <a:xfrm>
                <a:off x="955719" y="2363368"/>
                <a:ext cx="2962108" cy="361836"/>
              </a:xfrm>
              <a:prstGeom prst="homePlate">
                <a:avLst>
                  <a:gd fmla="val 2547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84">
                    <a:solidFill>
                      <a:srgbClr val="FFFFFF"/>
                    </a:solidFill>
                    <a:latin typeface="Arial"/>
                    <a:ea typeface="Arial"/>
                    <a:cs typeface="Arial"/>
                    <a:sym typeface="Arial"/>
                  </a:rPr>
                  <a:t>Nhập và lưu trữ Big Data</a:t>
                </a:r>
                <a:endParaRPr i="0" sz="984" u="none" cap="none" strike="noStrike">
                  <a:solidFill>
                    <a:srgbClr val="FFFFFF"/>
                  </a:solidFill>
                  <a:latin typeface="Arial"/>
                  <a:ea typeface="Arial"/>
                  <a:cs typeface="Arial"/>
                  <a:sym typeface="Arial"/>
                </a:endParaRPr>
              </a:p>
            </p:txBody>
          </p:sp>
          <p:sp>
            <p:nvSpPr>
              <p:cNvPr id="2250" name="Google Shape;2250;p71"/>
              <p:cNvSpPr/>
              <p:nvPr/>
            </p:nvSpPr>
            <p:spPr>
              <a:xfrm>
                <a:off x="4247648" y="2363368"/>
                <a:ext cx="1330129" cy="361836"/>
              </a:xfrm>
              <a:prstGeom prst="homePlate">
                <a:avLst>
                  <a:gd fmla="val 1845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Pre-Processing</a:t>
                </a:r>
                <a:endParaRPr i="0" sz="984" u="none" cap="none" strike="noStrike">
                  <a:solidFill>
                    <a:srgbClr val="FFFFFF"/>
                  </a:solidFill>
                  <a:latin typeface="Arial"/>
                  <a:ea typeface="Arial"/>
                  <a:cs typeface="Arial"/>
                  <a:sym typeface="Arial"/>
                </a:endParaRPr>
              </a:p>
            </p:txBody>
          </p:sp>
          <p:sp>
            <p:nvSpPr>
              <p:cNvPr id="2251" name="Google Shape;2251;p71"/>
              <p:cNvSpPr/>
              <p:nvPr/>
            </p:nvSpPr>
            <p:spPr>
              <a:xfrm>
                <a:off x="7527572" y="2363368"/>
                <a:ext cx="1330129" cy="361162"/>
              </a:xfrm>
              <a:prstGeom prst="homePlate">
                <a:avLst>
                  <a:gd fmla="val 24714"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Machine Learning</a:t>
                </a:r>
                <a:endParaRPr/>
              </a:p>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Data Modeling</a:t>
                </a:r>
                <a:endParaRPr i="0" sz="984" u="none" cap="none" strike="noStrike">
                  <a:solidFill>
                    <a:srgbClr val="FFFFFF"/>
                  </a:solidFill>
                  <a:latin typeface="Arial"/>
                  <a:ea typeface="Arial"/>
                  <a:cs typeface="Arial"/>
                  <a:sym typeface="Arial"/>
                </a:endParaRPr>
              </a:p>
            </p:txBody>
          </p:sp>
        </p:grpSp>
        <p:grpSp>
          <p:nvGrpSpPr>
            <p:cNvPr id="2252" name="Google Shape;2252;p71"/>
            <p:cNvGrpSpPr/>
            <p:nvPr/>
          </p:nvGrpSpPr>
          <p:grpSpPr>
            <a:xfrm>
              <a:off x="5861559" y="5414486"/>
              <a:ext cx="3009598" cy="656393"/>
              <a:chOff x="5871084" y="5519261"/>
              <a:chExt cx="3009598" cy="656393"/>
            </a:xfrm>
          </p:grpSpPr>
          <p:sp>
            <p:nvSpPr>
              <p:cNvPr id="2253" name="Google Shape;2253;p71"/>
              <p:cNvSpPr/>
              <p:nvPr/>
            </p:nvSpPr>
            <p:spPr>
              <a:xfrm>
                <a:off x="5871084" y="5519261"/>
                <a:ext cx="3009598" cy="656393"/>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54" name="Google Shape;2254;p71"/>
              <p:cNvSpPr txBox="1"/>
              <p:nvPr/>
            </p:nvSpPr>
            <p:spPr>
              <a:xfrm>
                <a:off x="6736926" y="5944822"/>
                <a:ext cx="1351652"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1F45BC"/>
                    </a:solidFill>
                    <a:latin typeface="Arial"/>
                    <a:ea typeface="Arial"/>
                    <a:cs typeface="Arial"/>
                    <a:sym typeface="Arial"/>
                  </a:rPr>
                  <a:t>PRESENTATION LAYER</a:t>
                </a:r>
                <a:endParaRPr/>
              </a:p>
            </p:txBody>
          </p:sp>
          <p:grpSp>
            <p:nvGrpSpPr>
              <p:cNvPr id="2255" name="Google Shape;2255;p71"/>
              <p:cNvGrpSpPr/>
              <p:nvPr/>
            </p:nvGrpSpPr>
            <p:grpSpPr>
              <a:xfrm>
                <a:off x="5982561" y="5589123"/>
                <a:ext cx="2798540" cy="325003"/>
                <a:chOff x="6200750" y="6382965"/>
                <a:chExt cx="2766586" cy="325003"/>
              </a:xfrm>
            </p:grpSpPr>
            <p:sp>
              <p:nvSpPr>
                <p:cNvPr id="2256" name="Google Shape;2256;p71"/>
                <p:cNvSpPr/>
                <p:nvPr/>
              </p:nvSpPr>
              <p:spPr>
                <a:xfrm>
                  <a:off x="7102780" y="6382965"/>
                  <a:ext cx="482937" cy="325003"/>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Qlik</a:t>
                  </a:r>
                  <a:endParaRPr b="0" i="0" sz="900" u="none" cap="none" strike="noStrike">
                    <a:solidFill>
                      <a:srgbClr val="1F45BC"/>
                    </a:solidFill>
                    <a:latin typeface="Arial"/>
                    <a:ea typeface="Arial"/>
                    <a:cs typeface="Arial"/>
                    <a:sym typeface="Arial"/>
                  </a:endParaRPr>
                </a:p>
              </p:txBody>
            </p:sp>
            <p:sp>
              <p:nvSpPr>
                <p:cNvPr id="2257" name="Google Shape;2257;p71"/>
                <p:cNvSpPr/>
                <p:nvPr/>
              </p:nvSpPr>
              <p:spPr>
                <a:xfrm>
                  <a:off x="7613912" y="6391471"/>
                  <a:ext cx="662612" cy="307991"/>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Tableau</a:t>
                  </a:r>
                  <a:endParaRPr/>
                </a:p>
              </p:txBody>
            </p:sp>
            <p:sp>
              <p:nvSpPr>
                <p:cNvPr id="2258" name="Google Shape;2258;p71"/>
                <p:cNvSpPr/>
                <p:nvPr/>
              </p:nvSpPr>
              <p:spPr>
                <a:xfrm>
                  <a:off x="6200750" y="6390016"/>
                  <a:ext cx="873233" cy="310901"/>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Elasticsearch Kibana</a:t>
                  </a:r>
                  <a:endParaRPr b="0" i="0" sz="900" u="none" cap="none" strike="noStrike">
                    <a:solidFill>
                      <a:srgbClr val="1F45BC"/>
                    </a:solidFill>
                    <a:latin typeface="Arial"/>
                    <a:ea typeface="Arial"/>
                    <a:cs typeface="Arial"/>
                    <a:sym typeface="Arial"/>
                  </a:endParaRPr>
                </a:p>
              </p:txBody>
            </p:sp>
            <p:sp>
              <p:nvSpPr>
                <p:cNvPr id="2259" name="Google Shape;2259;p71"/>
                <p:cNvSpPr/>
                <p:nvPr/>
              </p:nvSpPr>
              <p:spPr>
                <a:xfrm>
                  <a:off x="8304724" y="6391471"/>
                  <a:ext cx="662612" cy="307991"/>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Superset</a:t>
                  </a:r>
                  <a:endParaRPr b="0" i="0" sz="900" u="none" cap="none" strike="noStrike">
                    <a:solidFill>
                      <a:srgbClr val="1F45BC"/>
                    </a:solidFill>
                    <a:latin typeface="Arial"/>
                    <a:ea typeface="Arial"/>
                    <a:cs typeface="Arial"/>
                    <a:sym typeface="Arial"/>
                  </a:endParaRPr>
                </a:p>
              </p:txBody>
            </p:sp>
          </p:grpSp>
        </p:grpSp>
        <p:sp>
          <p:nvSpPr>
            <p:cNvPr id="2260" name="Google Shape;2260;p71"/>
            <p:cNvSpPr/>
            <p:nvPr/>
          </p:nvSpPr>
          <p:spPr>
            <a:xfrm rot="5400000">
              <a:off x="6192715" y="4770359"/>
              <a:ext cx="660589" cy="528607"/>
            </a:xfrm>
            <a:prstGeom prst="rightArrow">
              <a:avLst>
                <a:gd fmla="val 66196" name="adj1"/>
                <a:gd fmla="val 32926"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61" name="Google Shape;2261;p71"/>
            <p:cNvSpPr/>
            <p:nvPr/>
          </p:nvSpPr>
          <p:spPr>
            <a:xfrm rot="5400000">
              <a:off x="3126929" y="5064931"/>
              <a:ext cx="241582" cy="443611"/>
            </a:xfrm>
            <a:prstGeom prst="leftRightArrow">
              <a:avLst>
                <a:gd fmla="val 44572" name="adj1"/>
                <a:gd fmla="val 29261" name="adj2"/>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62" name="Google Shape;2262;p71"/>
            <p:cNvSpPr/>
            <p:nvPr/>
          </p:nvSpPr>
          <p:spPr>
            <a:xfrm rot="5400000">
              <a:off x="4801459" y="5064932"/>
              <a:ext cx="241582" cy="443611"/>
            </a:xfrm>
            <a:prstGeom prst="leftRightArrow">
              <a:avLst>
                <a:gd fmla="val 44572" name="adj1"/>
                <a:gd fmla="val 29261" name="adj2"/>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263" name="Google Shape;2263;p71"/>
            <p:cNvCxnSpPr/>
            <p:nvPr/>
          </p:nvCxnSpPr>
          <p:spPr>
            <a:xfrm>
              <a:off x="7201987" y="3190975"/>
              <a:ext cx="316060" cy="0"/>
            </a:xfrm>
            <a:prstGeom prst="straightConnector1">
              <a:avLst/>
            </a:prstGeom>
            <a:noFill/>
            <a:ln cap="flat" cmpd="sng" w="28575">
              <a:solidFill>
                <a:srgbClr val="3B80E5"/>
              </a:solidFill>
              <a:prstDash val="solid"/>
              <a:miter lim="800000"/>
              <a:headEnd len="sm" w="sm" type="none"/>
              <a:tailEnd len="med" w="med" type="triangle"/>
            </a:ln>
          </p:spPr>
        </p:cxnSp>
        <p:cxnSp>
          <p:nvCxnSpPr>
            <p:cNvPr id="2264" name="Google Shape;2264;p71"/>
            <p:cNvCxnSpPr/>
            <p:nvPr/>
          </p:nvCxnSpPr>
          <p:spPr>
            <a:xfrm>
              <a:off x="5568252" y="4933892"/>
              <a:ext cx="1949795" cy="0"/>
            </a:xfrm>
            <a:prstGeom prst="straightConnector1">
              <a:avLst/>
            </a:prstGeom>
            <a:noFill/>
            <a:ln cap="flat" cmpd="sng" w="28575">
              <a:solidFill>
                <a:srgbClr val="3B80E5"/>
              </a:solidFill>
              <a:prstDash val="solid"/>
              <a:miter lim="800000"/>
              <a:headEnd len="sm" w="sm" type="none"/>
              <a:tailEnd len="med" w="med" type="triangle"/>
            </a:ln>
          </p:spPr>
        </p:cxnSp>
        <p:grpSp>
          <p:nvGrpSpPr>
            <p:cNvPr id="2265" name="Google Shape;2265;p71"/>
            <p:cNvGrpSpPr/>
            <p:nvPr/>
          </p:nvGrpSpPr>
          <p:grpSpPr>
            <a:xfrm>
              <a:off x="4101159" y="4962467"/>
              <a:ext cx="5109516" cy="1279753"/>
              <a:chOff x="4110684" y="5067242"/>
              <a:chExt cx="5109516" cy="1279753"/>
            </a:xfrm>
          </p:grpSpPr>
          <p:cxnSp>
            <p:nvCxnSpPr>
              <p:cNvPr id="2266" name="Google Shape;2266;p71"/>
              <p:cNvCxnSpPr/>
              <p:nvPr/>
            </p:nvCxnSpPr>
            <p:spPr>
              <a:xfrm>
                <a:off x="8857701" y="5067242"/>
                <a:ext cx="362499" cy="0"/>
              </a:xfrm>
              <a:prstGeom prst="straightConnector1">
                <a:avLst/>
              </a:prstGeom>
              <a:noFill/>
              <a:ln cap="flat" cmpd="sng" w="28575">
                <a:solidFill>
                  <a:srgbClr val="3B80E5"/>
                </a:solidFill>
                <a:prstDash val="solid"/>
                <a:miter lim="800000"/>
                <a:headEnd len="sm" w="sm" type="none"/>
                <a:tailEnd len="sm" w="sm" type="none"/>
              </a:ln>
            </p:spPr>
          </p:cxnSp>
          <p:cxnSp>
            <p:nvCxnSpPr>
              <p:cNvPr id="2267" name="Google Shape;2267;p71"/>
              <p:cNvCxnSpPr/>
              <p:nvPr/>
            </p:nvCxnSpPr>
            <p:spPr>
              <a:xfrm>
                <a:off x="9220200" y="5067242"/>
                <a:ext cx="0" cy="1279753"/>
              </a:xfrm>
              <a:prstGeom prst="straightConnector1">
                <a:avLst/>
              </a:prstGeom>
              <a:noFill/>
              <a:ln cap="flat" cmpd="sng" w="28575">
                <a:solidFill>
                  <a:srgbClr val="3B80E5"/>
                </a:solidFill>
                <a:prstDash val="solid"/>
                <a:miter lim="800000"/>
                <a:headEnd len="sm" w="sm" type="none"/>
                <a:tailEnd len="sm" w="sm" type="none"/>
              </a:ln>
            </p:spPr>
          </p:cxnSp>
          <p:cxnSp>
            <p:nvCxnSpPr>
              <p:cNvPr id="2268" name="Google Shape;2268;p71"/>
              <p:cNvCxnSpPr>
                <a:endCxn id="2269" idx="2"/>
              </p:cNvCxnSpPr>
              <p:nvPr/>
            </p:nvCxnSpPr>
            <p:spPr>
              <a:xfrm rot="10800000">
                <a:off x="4110684" y="6175654"/>
                <a:ext cx="4926600" cy="171300"/>
              </a:xfrm>
              <a:prstGeom prst="bentConnector2">
                <a:avLst/>
              </a:prstGeom>
              <a:noFill/>
              <a:ln cap="flat" cmpd="sng" w="28575">
                <a:solidFill>
                  <a:srgbClr val="3B80E5"/>
                </a:solidFill>
                <a:prstDash val="solid"/>
                <a:miter lim="800000"/>
                <a:headEnd len="sm" w="sm" type="none"/>
                <a:tailEnd len="med" w="med" type="triangle"/>
              </a:ln>
            </p:spPr>
          </p:cxnSp>
        </p:grpSp>
        <p:grpSp>
          <p:nvGrpSpPr>
            <p:cNvPr id="2270" name="Google Shape;2270;p71"/>
            <p:cNvGrpSpPr/>
            <p:nvPr/>
          </p:nvGrpSpPr>
          <p:grpSpPr>
            <a:xfrm>
              <a:off x="7518047" y="2629857"/>
              <a:ext cx="1330129" cy="2731925"/>
              <a:chOff x="7518047" y="2629857"/>
              <a:chExt cx="1330129" cy="2731925"/>
            </a:xfrm>
          </p:grpSpPr>
          <p:sp>
            <p:nvSpPr>
              <p:cNvPr id="2271" name="Google Shape;2271;p71"/>
              <p:cNvSpPr/>
              <p:nvPr/>
            </p:nvSpPr>
            <p:spPr>
              <a:xfrm rot="5400000">
                <a:off x="8093185" y="4997973"/>
                <a:ext cx="199011" cy="528607"/>
              </a:xfrm>
              <a:prstGeom prst="rightArrow">
                <a:avLst>
                  <a:gd fmla="val 66196" name="adj1"/>
                  <a:gd fmla="val 48264"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272" name="Google Shape;2272;p71"/>
              <p:cNvGrpSpPr/>
              <p:nvPr/>
            </p:nvGrpSpPr>
            <p:grpSpPr>
              <a:xfrm>
                <a:off x="7518047" y="2629857"/>
                <a:ext cx="1330129" cy="2532828"/>
                <a:chOff x="7518047" y="2629857"/>
                <a:chExt cx="1330129" cy="2532828"/>
              </a:xfrm>
            </p:grpSpPr>
            <p:grpSp>
              <p:nvGrpSpPr>
                <p:cNvPr id="2273" name="Google Shape;2273;p71"/>
                <p:cNvGrpSpPr/>
                <p:nvPr/>
              </p:nvGrpSpPr>
              <p:grpSpPr>
                <a:xfrm>
                  <a:off x="7518047" y="2629857"/>
                  <a:ext cx="1330129" cy="2532828"/>
                  <a:chOff x="878005" y="3940229"/>
                  <a:chExt cx="1330129" cy="2532828"/>
                </a:xfrm>
              </p:grpSpPr>
              <p:sp>
                <p:nvSpPr>
                  <p:cNvPr id="2274" name="Google Shape;2274;p71"/>
                  <p:cNvSpPr/>
                  <p:nvPr/>
                </p:nvSpPr>
                <p:spPr>
                  <a:xfrm>
                    <a:off x="878005" y="4050190"/>
                    <a:ext cx="1330129"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75" name="Google Shape;2275;p71"/>
                  <p:cNvSpPr txBox="1"/>
                  <p:nvPr/>
                </p:nvSpPr>
                <p:spPr>
                  <a:xfrm>
                    <a:off x="1213711" y="3940229"/>
                    <a:ext cx="707245"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F45BC"/>
                        </a:solidFill>
                        <a:latin typeface="Arial"/>
                        <a:ea typeface="Arial"/>
                        <a:cs typeface="Arial"/>
                        <a:sym typeface="Arial"/>
                      </a:rPr>
                      <a:t>AI LAYER</a:t>
                    </a:r>
                    <a:endParaRPr/>
                  </a:p>
                </p:txBody>
              </p:sp>
            </p:grpSp>
            <p:sp>
              <p:nvSpPr>
                <p:cNvPr id="2276" name="Google Shape;2276;p71"/>
                <p:cNvSpPr/>
                <p:nvPr/>
              </p:nvSpPr>
              <p:spPr>
                <a:xfrm>
                  <a:off x="7793702" y="4848641"/>
                  <a:ext cx="778819" cy="156039"/>
                </a:xfrm>
                <a:prstGeom prst="roundRect">
                  <a:avLst>
                    <a:gd fmla="val 16667" name="adj"/>
                  </a:avLst>
                </a:prstGeom>
                <a:solidFill>
                  <a:srgbClr val="3B80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703"/>
                    <a:buFont typeface="Arial"/>
                    <a:buNone/>
                  </a:pPr>
                  <a:r>
                    <a:rPr b="0" i="0" lang="en-US" sz="703" u="none" cap="none" strike="noStrike">
                      <a:solidFill>
                        <a:srgbClr val="FFFFFF"/>
                      </a:solidFill>
                      <a:latin typeface="Arial"/>
                      <a:ea typeface="Arial"/>
                      <a:cs typeface="Arial"/>
                      <a:sym typeface="Arial"/>
                    </a:rPr>
                    <a:t>Model Layer</a:t>
                  </a:r>
                  <a:endParaRPr/>
                </a:p>
              </p:txBody>
            </p:sp>
            <p:sp>
              <p:nvSpPr>
                <p:cNvPr id="2277" name="Google Shape;2277;p71"/>
                <p:cNvSpPr/>
                <p:nvPr/>
              </p:nvSpPr>
              <p:spPr>
                <a:xfrm>
                  <a:off x="7757112" y="3513345"/>
                  <a:ext cx="851999" cy="156039"/>
                </a:xfrm>
                <a:prstGeom prst="roundRect">
                  <a:avLst>
                    <a:gd fmla="val 16667" name="adj"/>
                  </a:avLst>
                </a:prstGeom>
                <a:solidFill>
                  <a:srgbClr val="3B80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703"/>
                    <a:buFont typeface="Arial"/>
                    <a:buNone/>
                  </a:pPr>
                  <a:r>
                    <a:rPr b="0" i="0" lang="en-US" sz="703" u="none" cap="none" strike="noStrike">
                      <a:solidFill>
                        <a:srgbClr val="FFFFFF"/>
                      </a:solidFill>
                      <a:latin typeface="Arial"/>
                      <a:ea typeface="Arial"/>
                      <a:cs typeface="Arial"/>
                      <a:sym typeface="Arial"/>
                    </a:rPr>
                    <a:t>Inference Layer</a:t>
                  </a:r>
                  <a:endParaRPr/>
                </a:p>
              </p:txBody>
            </p:sp>
            <p:cxnSp>
              <p:nvCxnSpPr>
                <p:cNvPr id="2278" name="Google Shape;2278;p71"/>
                <p:cNvCxnSpPr/>
                <p:nvPr/>
              </p:nvCxnSpPr>
              <p:spPr>
                <a:xfrm>
                  <a:off x="7611216" y="3829987"/>
                  <a:ext cx="1169262" cy="0"/>
                </a:xfrm>
                <a:prstGeom prst="straightConnector1">
                  <a:avLst/>
                </a:prstGeom>
                <a:noFill/>
                <a:ln cap="flat" cmpd="sng" w="12700">
                  <a:solidFill>
                    <a:srgbClr val="3B80E5"/>
                  </a:solidFill>
                  <a:prstDash val="dot"/>
                  <a:miter lim="800000"/>
                  <a:headEnd len="sm" w="sm" type="none"/>
                  <a:tailEnd len="sm" w="sm" type="none"/>
                </a:ln>
              </p:spPr>
            </p:cxnSp>
            <p:cxnSp>
              <p:nvCxnSpPr>
                <p:cNvPr id="2279" name="Google Shape;2279;p71"/>
                <p:cNvCxnSpPr>
                  <a:stCxn id="2276" idx="0"/>
                  <a:endCxn id="2277" idx="2"/>
                </p:cNvCxnSpPr>
                <p:nvPr/>
              </p:nvCxnSpPr>
              <p:spPr>
                <a:xfrm rot="10800000">
                  <a:off x="8183112" y="3669341"/>
                  <a:ext cx="0" cy="1179300"/>
                </a:xfrm>
                <a:prstGeom prst="straightConnector1">
                  <a:avLst/>
                </a:prstGeom>
                <a:noFill/>
                <a:ln cap="flat" cmpd="sng" w="28575">
                  <a:solidFill>
                    <a:srgbClr val="3B80E5"/>
                  </a:solidFill>
                  <a:prstDash val="solid"/>
                  <a:miter lim="800000"/>
                  <a:headEnd len="sm" w="sm" type="none"/>
                  <a:tailEnd len="med" w="med" type="triangle"/>
                </a:ln>
              </p:spPr>
            </p:cxnSp>
            <p:grpSp>
              <p:nvGrpSpPr>
                <p:cNvPr id="2280" name="Google Shape;2280;p71"/>
                <p:cNvGrpSpPr/>
                <p:nvPr/>
              </p:nvGrpSpPr>
              <p:grpSpPr>
                <a:xfrm>
                  <a:off x="7623845" y="3005929"/>
                  <a:ext cx="1118533" cy="1701785"/>
                  <a:chOff x="8798366" y="3438875"/>
                  <a:chExt cx="1118533" cy="1701785"/>
                </a:xfrm>
              </p:grpSpPr>
              <p:sp>
                <p:nvSpPr>
                  <p:cNvPr id="2281" name="Google Shape;2281;p71"/>
                  <p:cNvSpPr/>
                  <p:nvPr/>
                </p:nvSpPr>
                <p:spPr>
                  <a:xfrm>
                    <a:off x="8798366" y="3438875"/>
                    <a:ext cx="1118533" cy="410968"/>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Apache Spark</a:t>
                    </a:r>
                    <a:endParaRPr/>
                  </a:p>
                  <a:p>
                    <a:pPr indent="0" lvl="0" marL="0" marR="0" rtl="0" algn="ctr">
                      <a:lnSpc>
                        <a:spcPct val="100000"/>
                      </a:lnSpc>
                      <a:spcBef>
                        <a:spcPts val="0"/>
                      </a:spcBef>
                      <a:spcAft>
                        <a:spcPts val="0"/>
                      </a:spcAft>
                      <a:buClr>
                        <a:srgbClr val="1F45BC"/>
                      </a:buClr>
                      <a:buSzPts val="738"/>
                      <a:buFont typeface="Arial"/>
                      <a:buNone/>
                    </a:pPr>
                    <a:r>
                      <a:rPr b="0" i="0" lang="en-US" sz="738" u="none" cap="none" strike="noStrike">
                        <a:solidFill>
                          <a:srgbClr val="1F45BC"/>
                        </a:solidFill>
                        <a:latin typeface="Arial"/>
                        <a:ea typeface="Arial"/>
                        <a:cs typeface="Arial"/>
                        <a:sym typeface="Arial"/>
                      </a:rPr>
                      <a:t>(ML / Mllib)</a:t>
                    </a:r>
                    <a:endParaRPr/>
                  </a:p>
                </p:txBody>
              </p:sp>
              <p:sp>
                <p:nvSpPr>
                  <p:cNvPr id="2282" name="Google Shape;2282;p71"/>
                  <p:cNvSpPr/>
                  <p:nvPr/>
                </p:nvSpPr>
                <p:spPr>
                  <a:xfrm>
                    <a:off x="8798366" y="4827630"/>
                    <a:ext cx="1118533" cy="313030"/>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ML / DL Tools</a:t>
                    </a:r>
                    <a:endParaRPr/>
                  </a:p>
                  <a:p>
                    <a:pPr indent="0" lvl="0" marL="0" marR="0" rtl="0" algn="ctr">
                      <a:lnSpc>
                        <a:spcPct val="100000"/>
                      </a:lnSpc>
                      <a:spcBef>
                        <a:spcPts val="0"/>
                      </a:spcBef>
                      <a:spcAft>
                        <a:spcPts val="0"/>
                      </a:spcAft>
                      <a:buClr>
                        <a:srgbClr val="1F45BC"/>
                      </a:buClr>
                      <a:buSzPts val="738"/>
                      <a:buFont typeface="Arial"/>
                      <a:buNone/>
                    </a:pPr>
                    <a:r>
                      <a:rPr b="0" i="0" lang="en-US" sz="738" u="none" cap="none" strike="noStrike">
                        <a:solidFill>
                          <a:srgbClr val="1F45BC"/>
                        </a:solidFill>
                        <a:latin typeface="Arial"/>
                        <a:ea typeface="Arial"/>
                        <a:cs typeface="Arial"/>
                        <a:sym typeface="Arial"/>
                      </a:rPr>
                      <a:t>(Spark ML)</a:t>
                    </a:r>
                    <a:endParaRPr/>
                  </a:p>
                </p:txBody>
              </p:sp>
              <p:sp>
                <p:nvSpPr>
                  <p:cNvPr id="2283" name="Google Shape;2283;p71"/>
                  <p:cNvSpPr/>
                  <p:nvPr/>
                </p:nvSpPr>
                <p:spPr>
                  <a:xfrm>
                    <a:off x="8798366" y="4403411"/>
                    <a:ext cx="1118533" cy="313030"/>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Tensor Flow  </a:t>
                    </a:r>
                    <a:r>
                      <a:rPr b="0" i="0" lang="en-US" sz="738" u="none" cap="none" strike="noStrike">
                        <a:solidFill>
                          <a:srgbClr val="1F45BC"/>
                        </a:solidFill>
                        <a:latin typeface="Arial"/>
                        <a:ea typeface="Arial"/>
                        <a:cs typeface="Arial"/>
                        <a:sym typeface="Arial"/>
                      </a:rPr>
                      <a:t>(TensorFrames)</a:t>
                    </a:r>
                    <a:endParaRPr/>
                  </a:p>
                </p:txBody>
              </p:sp>
            </p:grpSp>
          </p:grpSp>
        </p:grpSp>
        <p:sp>
          <p:nvSpPr>
            <p:cNvPr id="2284" name="Google Shape;2284;p71"/>
            <p:cNvSpPr/>
            <p:nvPr/>
          </p:nvSpPr>
          <p:spPr>
            <a:xfrm>
              <a:off x="3933702" y="2126756"/>
              <a:ext cx="5559698" cy="4260752"/>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285" name="Google Shape;2285;p71"/>
            <p:cNvGrpSpPr/>
            <p:nvPr/>
          </p:nvGrpSpPr>
          <p:grpSpPr>
            <a:xfrm>
              <a:off x="2582022" y="5414486"/>
              <a:ext cx="3022470" cy="656393"/>
              <a:chOff x="2591547" y="5519261"/>
              <a:chExt cx="3022470" cy="656393"/>
            </a:xfrm>
          </p:grpSpPr>
          <p:sp>
            <p:nvSpPr>
              <p:cNvPr id="2286" name="Google Shape;2286;p71"/>
              <p:cNvSpPr/>
              <p:nvPr/>
            </p:nvSpPr>
            <p:spPr>
              <a:xfrm>
                <a:off x="2591547" y="5519261"/>
                <a:ext cx="3022470" cy="656393"/>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287" name="Google Shape;2287;p71"/>
              <p:cNvGrpSpPr/>
              <p:nvPr/>
            </p:nvGrpSpPr>
            <p:grpSpPr>
              <a:xfrm>
                <a:off x="2691876" y="5608346"/>
                <a:ext cx="2832512" cy="286557"/>
                <a:chOff x="2636800" y="5574200"/>
                <a:chExt cx="2832512" cy="286557"/>
              </a:xfrm>
            </p:grpSpPr>
            <p:sp>
              <p:nvSpPr>
                <p:cNvPr id="2288" name="Google Shape;2288;p71"/>
                <p:cNvSpPr/>
                <p:nvPr/>
              </p:nvSpPr>
              <p:spPr>
                <a:xfrm>
                  <a:off x="3148374" y="5574200"/>
                  <a:ext cx="469438" cy="28655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No</a:t>
                  </a:r>
                  <a:endParaRPr/>
                </a:p>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SQL</a:t>
                  </a:r>
                  <a:endParaRPr/>
                </a:p>
              </p:txBody>
            </p:sp>
            <p:sp>
              <p:nvSpPr>
                <p:cNvPr id="2289" name="Google Shape;2289;p71"/>
                <p:cNvSpPr/>
                <p:nvPr/>
              </p:nvSpPr>
              <p:spPr>
                <a:xfrm>
                  <a:off x="2636800" y="5575154"/>
                  <a:ext cx="479591" cy="285602"/>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HDFS</a:t>
                  </a:r>
                  <a:endParaRPr/>
                </a:p>
              </p:txBody>
            </p:sp>
            <p:sp>
              <p:nvSpPr>
                <p:cNvPr id="2290" name="Google Shape;2290;p71"/>
                <p:cNvSpPr/>
                <p:nvPr/>
              </p:nvSpPr>
              <p:spPr>
                <a:xfrm>
                  <a:off x="4106216" y="5574201"/>
                  <a:ext cx="776534" cy="260134"/>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CSDL trong bộ</a:t>
                  </a:r>
                  <a:r>
                    <a:rPr i="0" lang="en-US" sz="900" u="none" cap="none" strike="noStrike">
                      <a:solidFill>
                        <a:srgbClr val="1F45BC"/>
                      </a:solidFill>
                      <a:latin typeface="Arial"/>
                      <a:ea typeface="Arial"/>
                      <a:cs typeface="Arial"/>
                      <a:sym typeface="Arial"/>
                    </a:rPr>
                    <a:t> nhớ</a:t>
                  </a:r>
                  <a:endParaRPr i="0" sz="900" u="none" cap="none" strike="noStrike">
                    <a:solidFill>
                      <a:srgbClr val="1F45BC"/>
                    </a:solidFill>
                    <a:latin typeface="Arial"/>
                    <a:ea typeface="Arial"/>
                    <a:cs typeface="Arial"/>
                    <a:sym typeface="Arial"/>
                  </a:endParaRPr>
                </a:p>
              </p:txBody>
            </p:sp>
            <p:sp>
              <p:nvSpPr>
                <p:cNvPr id="2291" name="Google Shape;2291;p71"/>
                <p:cNvSpPr/>
                <p:nvPr/>
              </p:nvSpPr>
              <p:spPr>
                <a:xfrm>
                  <a:off x="4897652" y="5574817"/>
                  <a:ext cx="571660" cy="285939"/>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RDBMS</a:t>
                  </a:r>
                  <a:endParaRPr/>
                </a:p>
              </p:txBody>
            </p:sp>
            <p:sp>
              <p:nvSpPr>
                <p:cNvPr id="2292" name="Google Shape;2292;p71"/>
                <p:cNvSpPr/>
                <p:nvPr/>
              </p:nvSpPr>
              <p:spPr>
                <a:xfrm>
                  <a:off x="3650155" y="5574200"/>
                  <a:ext cx="429497" cy="28655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00"/>
                    <a:buFont typeface="Arial"/>
                    <a:buNone/>
                  </a:pPr>
                  <a:r>
                    <a:rPr i="0" lang="en-US" sz="800" u="none" cap="none" strike="noStrike">
                      <a:solidFill>
                        <a:srgbClr val="1F45BC"/>
                      </a:solidFill>
                      <a:latin typeface="Arial"/>
                      <a:ea typeface="Arial"/>
                      <a:cs typeface="Arial"/>
                      <a:sym typeface="Arial"/>
                    </a:rPr>
                    <a:t>Kudu</a:t>
                  </a:r>
                  <a:endParaRPr/>
                </a:p>
              </p:txBody>
            </p:sp>
          </p:grpSp>
          <p:sp>
            <p:nvSpPr>
              <p:cNvPr id="2269" name="Google Shape;2269;p71"/>
              <p:cNvSpPr txBox="1"/>
              <p:nvPr/>
            </p:nvSpPr>
            <p:spPr>
              <a:xfrm>
                <a:off x="2749574" y="5944822"/>
                <a:ext cx="2722220"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1F45BC"/>
                    </a:solidFill>
                    <a:latin typeface="Arial"/>
                    <a:ea typeface="Arial"/>
                    <a:cs typeface="Arial"/>
                    <a:sym typeface="Arial"/>
                  </a:rPr>
                  <a:t>TẦNG LƯU TRỮ DỮ LIỆU (Hồ dữ liệu doanh nghiệp)</a:t>
                </a:r>
                <a:endParaRPr sz="900">
                  <a:solidFill>
                    <a:srgbClr val="1F45BC"/>
                  </a:solidFill>
                  <a:latin typeface="Arial"/>
                  <a:ea typeface="Arial"/>
                  <a:cs typeface="Arial"/>
                  <a:sym typeface="Arial"/>
                </a:endParaRPr>
              </a:p>
            </p:txBody>
          </p:sp>
        </p:gr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72"/>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Tổng quan về đường ống Big Data</a:t>
            </a:r>
            <a:endParaRPr/>
          </a:p>
        </p:txBody>
      </p:sp>
      <p:sp>
        <p:nvSpPr>
          <p:cNvPr id="2299" name="Google Shape;2299;p7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Chuyển đổi dữ liệu của bạn</a:t>
            </a:r>
            <a:endParaRPr/>
          </a:p>
        </p:txBody>
      </p:sp>
      <p:sp>
        <p:nvSpPr>
          <p:cNvPr id="2300" name="Google Shape;2300;p7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a:p>
            <a:pPr indent="0" lvl="0" marL="0" rtl="0" algn="r">
              <a:lnSpc>
                <a:spcPct val="100000"/>
              </a:lnSpc>
              <a:spcBef>
                <a:spcPts val="0"/>
              </a:spcBef>
              <a:spcAft>
                <a:spcPts val="0"/>
              </a:spcAft>
              <a:buClr>
                <a:srgbClr val="D8D8D8"/>
              </a:buClr>
              <a:buSzPts val="1600"/>
              <a:buNone/>
            </a:pPr>
            <a:r>
              <a:t/>
            </a:r>
            <a:endParaRPr/>
          </a:p>
        </p:txBody>
      </p:sp>
      <p:grpSp>
        <p:nvGrpSpPr>
          <p:cNvPr id="2301" name="Google Shape;2301;p72"/>
          <p:cNvGrpSpPr/>
          <p:nvPr/>
        </p:nvGrpSpPr>
        <p:grpSpPr>
          <a:xfrm>
            <a:off x="686688" y="2126756"/>
            <a:ext cx="8806711" cy="4260752"/>
            <a:chOff x="686688" y="2126756"/>
            <a:chExt cx="8806711" cy="4260752"/>
          </a:xfrm>
        </p:grpSpPr>
        <p:grpSp>
          <p:nvGrpSpPr>
            <p:cNvPr id="2302" name="Google Shape;2302;p72"/>
            <p:cNvGrpSpPr/>
            <p:nvPr/>
          </p:nvGrpSpPr>
          <p:grpSpPr>
            <a:xfrm>
              <a:off x="2582022" y="2629857"/>
              <a:ext cx="1330129" cy="2532828"/>
              <a:chOff x="2258891" y="2994886"/>
              <a:chExt cx="1330129" cy="2532828"/>
            </a:xfrm>
          </p:grpSpPr>
          <p:grpSp>
            <p:nvGrpSpPr>
              <p:cNvPr id="2303" name="Google Shape;2303;p72"/>
              <p:cNvGrpSpPr/>
              <p:nvPr/>
            </p:nvGrpSpPr>
            <p:grpSpPr>
              <a:xfrm>
                <a:off x="2258891" y="2994886"/>
                <a:ext cx="1330129" cy="2532828"/>
                <a:chOff x="878005" y="3940229"/>
                <a:chExt cx="1330129" cy="2532828"/>
              </a:xfrm>
            </p:grpSpPr>
            <p:sp>
              <p:nvSpPr>
                <p:cNvPr id="2304" name="Google Shape;2304;p72"/>
                <p:cNvSpPr/>
                <p:nvPr/>
              </p:nvSpPr>
              <p:spPr>
                <a:xfrm>
                  <a:off x="878005" y="4050190"/>
                  <a:ext cx="1330129"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05" name="Google Shape;2305;p72"/>
                <p:cNvSpPr txBox="1"/>
                <p:nvPr/>
              </p:nvSpPr>
              <p:spPr>
                <a:xfrm>
                  <a:off x="1045048" y="3940229"/>
                  <a:ext cx="1007007"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INGEST LAYER</a:t>
                  </a:r>
                  <a:endParaRPr/>
                </a:p>
              </p:txBody>
            </p:sp>
          </p:grpSp>
          <p:grpSp>
            <p:nvGrpSpPr>
              <p:cNvPr id="2306" name="Google Shape;2306;p72"/>
              <p:cNvGrpSpPr/>
              <p:nvPr/>
            </p:nvGrpSpPr>
            <p:grpSpPr>
              <a:xfrm>
                <a:off x="2359220" y="3366173"/>
                <a:ext cx="1135821" cy="2044704"/>
                <a:chOff x="2365570" y="3366173"/>
                <a:chExt cx="1135821" cy="2044704"/>
              </a:xfrm>
            </p:grpSpPr>
            <p:sp>
              <p:nvSpPr>
                <p:cNvPr id="2307" name="Google Shape;2307;p72"/>
                <p:cNvSpPr/>
                <p:nvPr/>
              </p:nvSpPr>
              <p:spPr>
                <a:xfrm>
                  <a:off x="2365570" y="5001560"/>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Sqoop</a:t>
                  </a:r>
                  <a:endParaRPr b="0" i="0" sz="1000" u="none" cap="none" strike="noStrike">
                    <a:solidFill>
                      <a:srgbClr val="1F45BC"/>
                    </a:solidFill>
                    <a:latin typeface="Arial"/>
                    <a:ea typeface="Arial"/>
                    <a:cs typeface="Arial"/>
                    <a:sym typeface="Arial"/>
                  </a:endParaRPr>
                </a:p>
              </p:txBody>
            </p:sp>
            <p:sp>
              <p:nvSpPr>
                <p:cNvPr id="2308" name="Google Shape;2308;p72"/>
                <p:cNvSpPr/>
                <p:nvPr/>
              </p:nvSpPr>
              <p:spPr>
                <a:xfrm>
                  <a:off x="2365570" y="4449780"/>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StreamSets / NiFi</a:t>
                  </a:r>
                  <a:endParaRPr b="0" i="0" sz="1000" u="none" cap="none" strike="noStrike">
                    <a:solidFill>
                      <a:srgbClr val="1F45BC"/>
                    </a:solidFill>
                    <a:latin typeface="Arial"/>
                    <a:ea typeface="Arial"/>
                    <a:cs typeface="Arial"/>
                    <a:sym typeface="Arial"/>
                  </a:endParaRPr>
                </a:p>
              </p:txBody>
            </p:sp>
            <p:sp>
              <p:nvSpPr>
                <p:cNvPr id="2309" name="Google Shape;2309;p72"/>
                <p:cNvSpPr/>
                <p:nvPr/>
              </p:nvSpPr>
              <p:spPr>
                <a:xfrm>
                  <a:off x="2365570" y="3366173"/>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Kafka</a:t>
                  </a:r>
                  <a:endParaRPr/>
                </a:p>
              </p:txBody>
            </p:sp>
            <p:sp>
              <p:nvSpPr>
                <p:cNvPr id="2310" name="Google Shape;2310;p72"/>
                <p:cNvSpPr/>
                <p:nvPr/>
              </p:nvSpPr>
              <p:spPr>
                <a:xfrm>
                  <a:off x="2365570" y="3895147"/>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Flume</a:t>
                  </a:r>
                  <a:endParaRPr/>
                </a:p>
              </p:txBody>
            </p:sp>
          </p:grpSp>
        </p:grpSp>
        <p:grpSp>
          <p:nvGrpSpPr>
            <p:cNvPr id="2311" name="Google Shape;2311;p72"/>
            <p:cNvGrpSpPr/>
            <p:nvPr/>
          </p:nvGrpSpPr>
          <p:grpSpPr>
            <a:xfrm>
              <a:off x="941703" y="2633117"/>
              <a:ext cx="1335268" cy="2532828"/>
              <a:chOff x="823098" y="2704904"/>
              <a:chExt cx="1134080" cy="2532828"/>
            </a:xfrm>
          </p:grpSpPr>
          <p:grpSp>
            <p:nvGrpSpPr>
              <p:cNvPr id="2312" name="Google Shape;2312;p72"/>
              <p:cNvGrpSpPr/>
              <p:nvPr/>
            </p:nvGrpSpPr>
            <p:grpSpPr>
              <a:xfrm>
                <a:off x="823098" y="2704904"/>
                <a:ext cx="1134080" cy="2532828"/>
                <a:chOff x="870386" y="3940229"/>
                <a:chExt cx="1134080" cy="2532828"/>
              </a:xfrm>
            </p:grpSpPr>
            <p:sp>
              <p:nvSpPr>
                <p:cNvPr id="2313" name="Google Shape;2313;p72"/>
                <p:cNvSpPr/>
                <p:nvPr/>
              </p:nvSpPr>
              <p:spPr>
                <a:xfrm>
                  <a:off x="870386" y="4050190"/>
                  <a:ext cx="1134080"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14" name="Google Shape;2314;p72"/>
                <p:cNvSpPr txBox="1"/>
                <p:nvPr/>
              </p:nvSpPr>
              <p:spPr>
                <a:xfrm>
                  <a:off x="980515" y="3940229"/>
                  <a:ext cx="913823"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F45BC"/>
                    </a:buClr>
                    <a:buSzPts val="1000"/>
                    <a:buFont typeface="Arial"/>
                    <a:buNone/>
                  </a:pPr>
                  <a:r>
                    <a:rPr i="0" lang="en-US" sz="1000" u="none" cap="none" strike="noStrike">
                      <a:solidFill>
                        <a:srgbClr val="1F45BC"/>
                      </a:solidFill>
                      <a:latin typeface="Arial"/>
                      <a:ea typeface="Arial"/>
                      <a:cs typeface="Arial"/>
                      <a:sym typeface="Arial"/>
                    </a:rPr>
                    <a:t>DATA SOURCES</a:t>
                  </a:r>
                  <a:endParaRPr i="0" sz="1000" u="none" cap="none" strike="noStrike">
                    <a:solidFill>
                      <a:srgbClr val="1F45BC"/>
                    </a:solidFill>
                    <a:latin typeface="Arial"/>
                    <a:ea typeface="Arial"/>
                    <a:cs typeface="Arial"/>
                    <a:sym typeface="Arial"/>
                  </a:endParaRPr>
                </a:p>
              </p:txBody>
            </p:sp>
          </p:grpSp>
          <p:grpSp>
            <p:nvGrpSpPr>
              <p:cNvPr id="2315" name="Google Shape;2315;p72"/>
              <p:cNvGrpSpPr/>
              <p:nvPr/>
            </p:nvGrpSpPr>
            <p:grpSpPr>
              <a:xfrm>
                <a:off x="933528" y="3091260"/>
                <a:ext cx="924407" cy="1966810"/>
                <a:chOff x="933528" y="3060780"/>
                <a:chExt cx="924407" cy="1966810"/>
              </a:xfrm>
            </p:grpSpPr>
            <p:sp>
              <p:nvSpPr>
                <p:cNvPr id="2316" name="Google Shape;2316;p72"/>
                <p:cNvSpPr/>
                <p:nvPr/>
              </p:nvSpPr>
              <p:spPr>
                <a:xfrm>
                  <a:off x="933528" y="3060780"/>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Sensors</a:t>
                  </a:r>
                  <a:endParaRPr/>
                </a:p>
              </p:txBody>
            </p:sp>
            <p:sp>
              <p:nvSpPr>
                <p:cNvPr id="2317" name="Google Shape;2317;p72"/>
                <p:cNvSpPr/>
                <p:nvPr/>
              </p:nvSpPr>
              <p:spPr>
                <a:xfrm>
                  <a:off x="933528" y="3482783"/>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RDBMS</a:t>
                  </a:r>
                  <a:endParaRPr b="0" i="0" sz="1050" u="none" cap="none" strike="noStrike">
                    <a:solidFill>
                      <a:srgbClr val="1F45BC"/>
                    </a:solidFill>
                    <a:latin typeface="Arial"/>
                    <a:ea typeface="Arial"/>
                    <a:cs typeface="Arial"/>
                    <a:sym typeface="Arial"/>
                  </a:endParaRPr>
                </a:p>
              </p:txBody>
            </p:sp>
            <p:sp>
              <p:nvSpPr>
                <p:cNvPr id="2318" name="Google Shape;2318;p72"/>
                <p:cNvSpPr/>
                <p:nvPr/>
              </p:nvSpPr>
              <p:spPr>
                <a:xfrm>
                  <a:off x="933528" y="3904785"/>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RTDB</a:t>
                  </a:r>
                  <a:endParaRPr b="0" i="0" sz="1050" u="none" cap="none" strike="noStrike">
                    <a:solidFill>
                      <a:srgbClr val="1F45BC"/>
                    </a:solidFill>
                    <a:latin typeface="Arial"/>
                    <a:ea typeface="Arial"/>
                    <a:cs typeface="Arial"/>
                    <a:sym typeface="Arial"/>
                  </a:endParaRPr>
                </a:p>
              </p:txBody>
            </p:sp>
            <p:sp>
              <p:nvSpPr>
                <p:cNvPr id="2319" name="Google Shape;2319;p72"/>
                <p:cNvSpPr/>
                <p:nvPr/>
              </p:nvSpPr>
              <p:spPr>
                <a:xfrm>
                  <a:off x="933528" y="4325839"/>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IoT</a:t>
                  </a:r>
                  <a:endParaRPr b="0" i="0" sz="1050" u="none" cap="none" strike="noStrike">
                    <a:solidFill>
                      <a:srgbClr val="1F45BC"/>
                    </a:solidFill>
                    <a:latin typeface="Arial"/>
                    <a:ea typeface="Arial"/>
                    <a:cs typeface="Arial"/>
                    <a:sym typeface="Arial"/>
                  </a:endParaRPr>
                </a:p>
              </p:txBody>
            </p:sp>
            <p:sp>
              <p:nvSpPr>
                <p:cNvPr id="2320" name="Google Shape;2320;p72"/>
                <p:cNvSpPr/>
                <p:nvPr/>
              </p:nvSpPr>
              <p:spPr>
                <a:xfrm>
                  <a:off x="933528" y="4746893"/>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APP</a:t>
                  </a:r>
                  <a:endParaRPr b="0" i="0" sz="1050" u="none" cap="none" strike="noStrike">
                    <a:solidFill>
                      <a:srgbClr val="1F45BC"/>
                    </a:solidFill>
                    <a:latin typeface="Arial"/>
                    <a:ea typeface="Arial"/>
                    <a:cs typeface="Arial"/>
                    <a:sym typeface="Arial"/>
                  </a:endParaRPr>
                </a:p>
              </p:txBody>
            </p:sp>
          </p:grpSp>
        </p:grpSp>
        <p:grpSp>
          <p:nvGrpSpPr>
            <p:cNvPr id="2321" name="Google Shape;2321;p72"/>
            <p:cNvGrpSpPr/>
            <p:nvPr/>
          </p:nvGrpSpPr>
          <p:grpSpPr>
            <a:xfrm>
              <a:off x="5871858" y="2629857"/>
              <a:ext cx="1330129" cy="2075730"/>
              <a:chOff x="5881383" y="2850744"/>
              <a:chExt cx="1330129" cy="2075730"/>
            </a:xfrm>
          </p:grpSpPr>
          <p:grpSp>
            <p:nvGrpSpPr>
              <p:cNvPr id="2322" name="Google Shape;2322;p72"/>
              <p:cNvGrpSpPr/>
              <p:nvPr/>
            </p:nvGrpSpPr>
            <p:grpSpPr>
              <a:xfrm>
                <a:off x="5881383" y="2850744"/>
                <a:ext cx="1330129" cy="2075730"/>
                <a:chOff x="878005" y="3940229"/>
                <a:chExt cx="1330129" cy="2075730"/>
              </a:xfrm>
            </p:grpSpPr>
            <p:sp>
              <p:nvSpPr>
                <p:cNvPr id="2323" name="Google Shape;2323;p72"/>
                <p:cNvSpPr/>
                <p:nvPr/>
              </p:nvSpPr>
              <p:spPr>
                <a:xfrm>
                  <a:off x="878005" y="4050191"/>
                  <a:ext cx="1330129" cy="1965768"/>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24" name="Google Shape;2324;p72"/>
                <p:cNvSpPr txBox="1"/>
                <p:nvPr/>
              </p:nvSpPr>
              <p:spPr>
                <a:xfrm>
                  <a:off x="981846" y="3940229"/>
                  <a:ext cx="1162498"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F45BC"/>
                      </a:solidFill>
                      <a:latin typeface="Arial"/>
                      <a:ea typeface="Arial"/>
                      <a:cs typeface="Arial"/>
                      <a:sym typeface="Arial"/>
                    </a:rPr>
                    <a:t>ANALYSIS LAYER</a:t>
                  </a:r>
                  <a:endParaRPr sz="1000">
                    <a:solidFill>
                      <a:srgbClr val="1F45BC"/>
                    </a:solidFill>
                    <a:latin typeface="Arial"/>
                    <a:ea typeface="Arial"/>
                    <a:cs typeface="Arial"/>
                    <a:sym typeface="Arial"/>
                  </a:endParaRPr>
                </a:p>
              </p:txBody>
            </p:sp>
          </p:grpSp>
          <p:grpSp>
            <p:nvGrpSpPr>
              <p:cNvPr id="2325" name="Google Shape;2325;p72"/>
              <p:cNvGrpSpPr/>
              <p:nvPr/>
            </p:nvGrpSpPr>
            <p:grpSpPr>
              <a:xfrm>
                <a:off x="5902079" y="3226862"/>
                <a:ext cx="1236802" cy="1523457"/>
                <a:chOff x="5902079" y="3366562"/>
                <a:chExt cx="1236802" cy="1523457"/>
              </a:xfrm>
            </p:grpSpPr>
            <p:sp>
              <p:nvSpPr>
                <p:cNvPr id="2326" name="Google Shape;2326;p72"/>
                <p:cNvSpPr/>
                <p:nvPr/>
              </p:nvSpPr>
              <p:spPr>
                <a:xfrm>
                  <a:off x="6349532" y="3366562"/>
                  <a:ext cx="785843" cy="41096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Real-time</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(Spark Streaming)</a:t>
                  </a:r>
                  <a:endParaRPr b="0" i="0" sz="900" u="none" cap="none" strike="noStrike">
                    <a:solidFill>
                      <a:srgbClr val="1F45BC"/>
                    </a:solidFill>
                    <a:latin typeface="Arial"/>
                    <a:ea typeface="Arial"/>
                    <a:cs typeface="Arial"/>
                    <a:sym typeface="Arial"/>
                  </a:endParaRPr>
                </a:p>
              </p:txBody>
            </p:sp>
            <p:sp>
              <p:nvSpPr>
                <p:cNvPr id="2327" name="Google Shape;2327;p72"/>
                <p:cNvSpPr/>
                <p:nvPr/>
              </p:nvSpPr>
              <p:spPr>
                <a:xfrm>
                  <a:off x="6352917" y="4032917"/>
                  <a:ext cx="785964" cy="41096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Batch Mode</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(HIVE, </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Spark SQL )</a:t>
                  </a:r>
                  <a:endParaRPr b="0" i="0" sz="900" u="none" cap="none" strike="noStrike">
                    <a:solidFill>
                      <a:srgbClr val="1F45BC"/>
                    </a:solidFill>
                    <a:latin typeface="Arial"/>
                    <a:ea typeface="Arial"/>
                    <a:cs typeface="Arial"/>
                    <a:sym typeface="Arial"/>
                  </a:endParaRPr>
                </a:p>
              </p:txBody>
            </p:sp>
            <p:sp>
              <p:nvSpPr>
                <p:cNvPr id="2328" name="Google Shape;2328;p72"/>
                <p:cNvSpPr/>
                <p:nvPr/>
              </p:nvSpPr>
              <p:spPr>
                <a:xfrm>
                  <a:off x="6352302" y="4479052"/>
                  <a:ext cx="785964" cy="41096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Interactive Query</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(Impala)</a:t>
                  </a:r>
                  <a:endParaRPr b="0" i="0" sz="900" u="none" cap="none" strike="noStrike">
                    <a:solidFill>
                      <a:srgbClr val="1F45BC"/>
                    </a:solidFill>
                    <a:latin typeface="Arial"/>
                    <a:ea typeface="Arial"/>
                    <a:cs typeface="Arial"/>
                    <a:sym typeface="Arial"/>
                  </a:endParaRPr>
                </a:p>
              </p:txBody>
            </p:sp>
            <p:grpSp>
              <p:nvGrpSpPr>
                <p:cNvPr id="2329" name="Google Shape;2329;p72"/>
                <p:cNvGrpSpPr/>
                <p:nvPr/>
              </p:nvGrpSpPr>
              <p:grpSpPr>
                <a:xfrm>
                  <a:off x="5902079" y="3426926"/>
                  <a:ext cx="454458" cy="309198"/>
                  <a:chOff x="5859214" y="3441215"/>
                  <a:chExt cx="454458" cy="309198"/>
                </a:xfrm>
              </p:grpSpPr>
              <p:sp>
                <p:nvSpPr>
                  <p:cNvPr id="2330" name="Google Shape;2330;p72"/>
                  <p:cNvSpPr/>
                  <p:nvPr/>
                </p:nvSpPr>
                <p:spPr>
                  <a:xfrm>
                    <a:off x="5914477" y="3441215"/>
                    <a:ext cx="343683" cy="290580"/>
                  </a:xfrm>
                  <a:prstGeom prst="roundRect">
                    <a:avLst>
                      <a:gd fmla="val 22535" name="adj"/>
                    </a:avLst>
                  </a:prstGeom>
                  <a:solidFill>
                    <a:srgbClr val="3B80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rgbClr val="1F45BC"/>
                      </a:solidFill>
                      <a:latin typeface="Arial"/>
                      <a:ea typeface="Arial"/>
                      <a:cs typeface="Arial"/>
                      <a:sym typeface="Arial"/>
                    </a:endParaRPr>
                  </a:p>
                </p:txBody>
              </p:sp>
              <p:sp>
                <p:nvSpPr>
                  <p:cNvPr id="2331" name="Google Shape;2331;p72"/>
                  <p:cNvSpPr/>
                  <p:nvPr/>
                </p:nvSpPr>
                <p:spPr>
                  <a:xfrm>
                    <a:off x="5859214" y="3442636"/>
                    <a:ext cx="45445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Speed</a:t>
                    </a:r>
                    <a:endParaRPr/>
                  </a:p>
                  <a:p>
                    <a:pPr indent="0" lvl="0" marL="0" marR="0" rtl="0" algn="ctr">
                      <a:spcBef>
                        <a:spcPts val="0"/>
                      </a:spcBef>
                      <a:spcAft>
                        <a:spcPts val="0"/>
                      </a:spcAft>
                      <a:buNone/>
                    </a:pPr>
                    <a:r>
                      <a:rPr lang="en-US" sz="700">
                        <a:solidFill>
                          <a:schemeClr val="lt1"/>
                        </a:solidFill>
                        <a:latin typeface="Arial"/>
                        <a:ea typeface="Arial"/>
                        <a:cs typeface="Arial"/>
                        <a:sym typeface="Arial"/>
                      </a:rPr>
                      <a:t>Layer</a:t>
                    </a:r>
                    <a:endParaRPr/>
                  </a:p>
                </p:txBody>
              </p:sp>
            </p:grpSp>
            <p:grpSp>
              <p:nvGrpSpPr>
                <p:cNvPr id="2332" name="Google Shape;2332;p72"/>
                <p:cNvGrpSpPr/>
                <p:nvPr/>
              </p:nvGrpSpPr>
              <p:grpSpPr>
                <a:xfrm>
                  <a:off x="5910850" y="4285167"/>
                  <a:ext cx="454458" cy="309198"/>
                  <a:chOff x="5859214" y="3477732"/>
                  <a:chExt cx="454458" cy="309198"/>
                </a:xfrm>
              </p:grpSpPr>
              <p:sp>
                <p:nvSpPr>
                  <p:cNvPr id="2333" name="Google Shape;2333;p72"/>
                  <p:cNvSpPr/>
                  <p:nvPr/>
                </p:nvSpPr>
                <p:spPr>
                  <a:xfrm>
                    <a:off x="5914477" y="3477732"/>
                    <a:ext cx="343683" cy="290580"/>
                  </a:xfrm>
                  <a:prstGeom prst="roundRect">
                    <a:avLst>
                      <a:gd fmla="val 22535" name="adj"/>
                    </a:avLst>
                  </a:prstGeom>
                  <a:solidFill>
                    <a:srgbClr val="3B80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rgbClr val="1F45BC"/>
                      </a:solidFill>
                      <a:latin typeface="Arial"/>
                      <a:ea typeface="Arial"/>
                      <a:cs typeface="Arial"/>
                      <a:sym typeface="Arial"/>
                    </a:endParaRPr>
                  </a:p>
                </p:txBody>
              </p:sp>
              <p:sp>
                <p:nvSpPr>
                  <p:cNvPr id="2334" name="Google Shape;2334;p72"/>
                  <p:cNvSpPr/>
                  <p:nvPr/>
                </p:nvSpPr>
                <p:spPr>
                  <a:xfrm>
                    <a:off x="5859214" y="3479153"/>
                    <a:ext cx="45445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Batch</a:t>
                    </a:r>
                    <a:endParaRPr/>
                  </a:p>
                  <a:p>
                    <a:pPr indent="0" lvl="0" marL="0" marR="0" rtl="0" algn="ctr">
                      <a:spcBef>
                        <a:spcPts val="0"/>
                      </a:spcBef>
                      <a:spcAft>
                        <a:spcPts val="0"/>
                      </a:spcAft>
                      <a:buNone/>
                    </a:pPr>
                    <a:r>
                      <a:rPr lang="en-US" sz="700">
                        <a:solidFill>
                          <a:schemeClr val="lt1"/>
                        </a:solidFill>
                        <a:latin typeface="Arial"/>
                        <a:ea typeface="Arial"/>
                        <a:cs typeface="Arial"/>
                        <a:sym typeface="Arial"/>
                      </a:rPr>
                      <a:t>Layer</a:t>
                    </a:r>
                    <a:endParaRPr/>
                  </a:p>
                </p:txBody>
              </p:sp>
            </p:grpSp>
            <p:cxnSp>
              <p:nvCxnSpPr>
                <p:cNvPr id="2335" name="Google Shape;2335;p72"/>
                <p:cNvCxnSpPr/>
                <p:nvPr/>
              </p:nvCxnSpPr>
              <p:spPr>
                <a:xfrm>
                  <a:off x="5966113" y="3914025"/>
                  <a:ext cx="1169262" cy="0"/>
                </a:xfrm>
                <a:prstGeom prst="straightConnector1">
                  <a:avLst/>
                </a:prstGeom>
                <a:noFill/>
                <a:ln cap="flat" cmpd="sng" w="12700">
                  <a:solidFill>
                    <a:srgbClr val="3B80E5"/>
                  </a:solidFill>
                  <a:prstDash val="dot"/>
                  <a:miter lim="800000"/>
                  <a:headEnd len="sm" w="sm" type="none"/>
                  <a:tailEnd len="sm" w="sm" type="none"/>
                </a:ln>
              </p:spPr>
            </p:cxnSp>
          </p:grpSp>
        </p:grpSp>
        <p:sp>
          <p:nvSpPr>
            <p:cNvPr id="2336" name="Google Shape;2336;p72"/>
            <p:cNvSpPr/>
            <p:nvPr/>
          </p:nvSpPr>
          <p:spPr>
            <a:xfrm>
              <a:off x="2275816" y="3395270"/>
              <a:ext cx="274259" cy="528607"/>
            </a:xfrm>
            <a:prstGeom prst="rightArrow">
              <a:avLst>
                <a:gd fmla="val 66196" name="adj1"/>
                <a:gd fmla="val 61125"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37" name="Google Shape;2337;p72"/>
            <p:cNvSpPr/>
            <p:nvPr/>
          </p:nvSpPr>
          <p:spPr>
            <a:xfrm>
              <a:off x="3911341" y="3395270"/>
              <a:ext cx="274259" cy="528607"/>
            </a:xfrm>
            <a:prstGeom prst="rightArrow">
              <a:avLst>
                <a:gd fmla="val 66196" name="adj1"/>
                <a:gd fmla="val 61125"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38" name="Google Shape;2338;p72"/>
            <p:cNvSpPr/>
            <p:nvPr/>
          </p:nvSpPr>
          <p:spPr>
            <a:xfrm>
              <a:off x="5569967" y="3395270"/>
              <a:ext cx="274259" cy="528607"/>
            </a:xfrm>
            <a:prstGeom prst="rightArrow">
              <a:avLst>
                <a:gd fmla="val 66196" name="adj1"/>
                <a:gd fmla="val 61125"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39" name="Google Shape;2339;p72"/>
            <p:cNvSpPr/>
            <p:nvPr/>
          </p:nvSpPr>
          <p:spPr>
            <a:xfrm>
              <a:off x="5854770" y="2209156"/>
              <a:ext cx="1347217" cy="361162"/>
            </a:xfrm>
            <a:prstGeom prst="homePlate">
              <a:avLst>
                <a:gd fmla="val 2471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Big Data Analytics</a:t>
              </a:r>
              <a:endParaRPr i="0" sz="984" u="none" cap="none" strike="noStrike">
                <a:solidFill>
                  <a:srgbClr val="FFFFFF"/>
                </a:solidFill>
                <a:latin typeface="Arial"/>
                <a:ea typeface="Arial"/>
                <a:cs typeface="Arial"/>
                <a:sym typeface="Arial"/>
              </a:endParaRPr>
            </a:p>
          </p:txBody>
        </p:sp>
        <p:sp>
          <p:nvSpPr>
            <p:cNvPr id="2340" name="Google Shape;2340;p72"/>
            <p:cNvSpPr/>
            <p:nvPr/>
          </p:nvSpPr>
          <p:spPr>
            <a:xfrm>
              <a:off x="946194" y="2209156"/>
              <a:ext cx="2962108" cy="361836"/>
            </a:xfrm>
            <a:prstGeom prst="homePlate">
              <a:avLst>
                <a:gd fmla="val 2547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Big Data Ingestion and Storage</a:t>
              </a:r>
              <a:endParaRPr i="0" sz="984" u="none" cap="none" strike="noStrike">
                <a:solidFill>
                  <a:srgbClr val="FFFFFF"/>
                </a:solidFill>
                <a:latin typeface="Arial"/>
                <a:ea typeface="Arial"/>
                <a:cs typeface="Arial"/>
                <a:sym typeface="Arial"/>
              </a:endParaRPr>
            </a:p>
          </p:txBody>
        </p:sp>
        <p:sp>
          <p:nvSpPr>
            <p:cNvPr id="2341" name="Google Shape;2341;p72"/>
            <p:cNvSpPr/>
            <p:nvPr/>
          </p:nvSpPr>
          <p:spPr>
            <a:xfrm>
              <a:off x="7518047" y="2209156"/>
              <a:ext cx="1330129" cy="361162"/>
            </a:xfrm>
            <a:prstGeom prst="homePlate">
              <a:avLst>
                <a:gd fmla="val 24714"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Machine Learning</a:t>
              </a:r>
              <a:endParaRPr/>
            </a:p>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Data Modeling</a:t>
              </a:r>
              <a:endParaRPr i="0" sz="984" u="none" cap="none" strike="noStrike">
                <a:solidFill>
                  <a:srgbClr val="FFFFFF"/>
                </a:solidFill>
                <a:latin typeface="Arial"/>
                <a:ea typeface="Arial"/>
                <a:cs typeface="Arial"/>
                <a:sym typeface="Arial"/>
              </a:endParaRPr>
            </a:p>
          </p:txBody>
        </p:sp>
        <p:grpSp>
          <p:nvGrpSpPr>
            <p:cNvPr id="2342" name="Google Shape;2342;p72"/>
            <p:cNvGrpSpPr/>
            <p:nvPr/>
          </p:nvGrpSpPr>
          <p:grpSpPr>
            <a:xfrm>
              <a:off x="5861559" y="5414486"/>
              <a:ext cx="3009598" cy="656393"/>
              <a:chOff x="5871084" y="5519261"/>
              <a:chExt cx="3009598" cy="656393"/>
            </a:xfrm>
          </p:grpSpPr>
          <p:sp>
            <p:nvSpPr>
              <p:cNvPr id="2343" name="Google Shape;2343;p72"/>
              <p:cNvSpPr/>
              <p:nvPr/>
            </p:nvSpPr>
            <p:spPr>
              <a:xfrm>
                <a:off x="5871084" y="5519261"/>
                <a:ext cx="3009598" cy="656393"/>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44" name="Google Shape;2344;p72"/>
              <p:cNvSpPr txBox="1"/>
              <p:nvPr/>
            </p:nvSpPr>
            <p:spPr>
              <a:xfrm>
                <a:off x="6736926" y="5944822"/>
                <a:ext cx="1351652"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1F45BC"/>
                    </a:solidFill>
                    <a:latin typeface="Arial"/>
                    <a:ea typeface="Arial"/>
                    <a:cs typeface="Arial"/>
                    <a:sym typeface="Arial"/>
                  </a:rPr>
                  <a:t>PRESENTATION LAYER</a:t>
                </a:r>
                <a:endParaRPr/>
              </a:p>
            </p:txBody>
          </p:sp>
          <p:grpSp>
            <p:nvGrpSpPr>
              <p:cNvPr id="2345" name="Google Shape;2345;p72"/>
              <p:cNvGrpSpPr/>
              <p:nvPr/>
            </p:nvGrpSpPr>
            <p:grpSpPr>
              <a:xfrm>
                <a:off x="5982561" y="5589123"/>
                <a:ext cx="2798540" cy="325003"/>
                <a:chOff x="6200750" y="6382965"/>
                <a:chExt cx="2766586" cy="325003"/>
              </a:xfrm>
            </p:grpSpPr>
            <p:sp>
              <p:nvSpPr>
                <p:cNvPr id="2346" name="Google Shape;2346;p72"/>
                <p:cNvSpPr/>
                <p:nvPr/>
              </p:nvSpPr>
              <p:spPr>
                <a:xfrm>
                  <a:off x="7102780" y="6382965"/>
                  <a:ext cx="482937" cy="325003"/>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Qlik</a:t>
                  </a:r>
                  <a:endParaRPr b="0" i="0" sz="900" u="none" cap="none" strike="noStrike">
                    <a:solidFill>
                      <a:srgbClr val="1F45BC"/>
                    </a:solidFill>
                    <a:latin typeface="Arial"/>
                    <a:ea typeface="Arial"/>
                    <a:cs typeface="Arial"/>
                    <a:sym typeface="Arial"/>
                  </a:endParaRPr>
                </a:p>
              </p:txBody>
            </p:sp>
            <p:sp>
              <p:nvSpPr>
                <p:cNvPr id="2347" name="Google Shape;2347;p72"/>
                <p:cNvSpPr/>
                <p:nvPr/>
              </p:nvSpPr>
              <p:spPr>
                <a:xfrm>
                  <a:off x="7613912" y="6391471"/>
                  <a:ext cx="662612" cy="307991"/>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Tableau</a:t>
                  </a:r>
                  <a:endParaRPr/>
                </a:p>
              </p:txBody>
            </p:sp>
            <p:sp>
              <p:nvSpPr>
                <p:cNvPr id="2348" name="Google Shape;2348;p72"/>
                <p:cNvSpPr/>
                <p:nvPr/>
              </p:nvSpPr>
              <p:spPr>
                <a:xfrm>
                  <a:off x="6200750" y="6390016"/>
                  <a:ext cx="873233" cy="310901"/>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Elasticsearch Kibana</a:t>
                  </a:r>
                  <a:endParaRPr b="0" i="0" sz="900" u="none" cap="none" strike="noStrike">
                    <a:solidFill>
                      <a:srgbClr val="1F45BC"/>
                    </a:solidFill>
                    <a:latin typeface="Arial"/>
                    <a:ea typeface="Arial"/>
                    <a:cs typeface="Arial"/>
                    <a:sym typeface="Arial"/>
                  </a:endParaRPr>
                </a:p>
              </p:txBody>
            </p:sp>
            <p:sp>
              <p:nvSpPr>
                <p:cNvPr id="2349" name="Google Shape;2349;p72"/>
                <p:cNvSpPr/>
                <p:nvPr/>
              </p:nvSpPr>
              <p:spPr>
                <a:xfrm>
                  <a:off x="8304724" y="6391471"/>
                  <a:ext cx="662612" cy="307991"/>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Superset</a:t>
                  </a:r>
                  <a:endParaRPr b="0" i="0" sz="900" u="none" cap="none" strike="noStrike">
                    <a:solidFill>
                      <a:srgbClr val="1F45BC"/>
                    </a:solidFill>
                    <a:latin typeface="Arial"/>
                    <a:ea typeface="Arial"/>
                    <a:cs typeface="Arial"/>
                    <a:sym typeface="Arial"/>
                  </a:endParaRPr>
                </a:p>
              </p:txBody>
            </p:sp>
          </p:grpSp>
        </p:grpSp>
        <p:sp>
          <p:nvSpPr>
            <p:cNvPr id="2350" name="Google Shape;2350;p72"/>
            <p:cNvSpPr/>
            <p:nvPr/>
          </p:nvSpPr>
          <p:spPr>
            <a:xfrm rot="5400000">
              <a:off x="6192715" y="4770359"/>
              <a:ext cx="660589" cy="528607"/>
            </a:xfrm>
            <a:prstGeom prst="rightArrow">
              <a:avLst>
                <a:gd fmla="val 66196" name="adj1"/>
                <a:gd fmla="val 32926"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51" name="Google Shape;2351;p72"/>
            <p:cNvSpPr/>
            <p:nvPr/>
          </p:nvSpPr>
          <p:spPr>
            <a:xfrm rot="5400000">
              <a:off x="3126929" y="5064931"/>
              <a:ext cx="241582" cy="443611"/>
            </a:xfrm>
            <a:prstGeom prst="leftRightArrow">
              <a:avLst>
                <a:gd fmla="val 44572" name="adj1"/>
                <a:gd fmla="val 29261" name="adj2"/>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352" name="Google Shape;2352;p72"/>
            <p:cNvCxnSpPr/>
            <p:nvPr/>
          </p:nvCxnSpPr>
          <p:spPr>
            <a:xfrm>
              <a:off x="7201987" y="3190975"/>
              <a:ext cx="316060" cy="0"/>
            </a:xfrm>
            <a:prstGeom prst="straightConnector1">
              <a:avLst/>
            </a:prstGeom>
            <a:noFill/>
            <a:ln cap="flat" cmpd="sng" w="28575">
              <a:solidFill>
                <a:srgbClr val="3B80E5"/>
              </a:solidFill>
              <a:prstDash val="solid"/>
              <a:miter lim="800000"/>
              <a:headEnd len="sm" w="sm" type="none"/>
              <a:tailEnd len="med" w="med" type="triangle"/>
            </a:ln>
          </p:spPr>
        </p:cxnSp>
        <p:cxnSp>
          <p:nvCxnSpPr>
            <p:cNvPr id="2353" name="Google Shape;2353;p72"/>
            <p:cNvCxnSpPr/>
            <p:nvPr/>
          </p:nvCxnSpPr>
          <p:spPr>
            <a:xfrm>
              <a:off x="5568252" y="4933892"/>
              <a:ext cx="1949795" cy="0"/>
            </a:xfrm>
            <a:prstGeom prst="straightConnector1">
              <a:avLst/>
            </a:prstGeom>
            <a:noFill/>
            <a:ln cap="flat" cmpd="sng" w="28575">
              <a:solidFill>
                <a:srgbClr val="3B80E5"/>
              </a:solidFill>
              <a:prstDash val="solid"/>
              <a:miter lim="800000"/>
              <a:headEnd len="sm" w="sm" type="none"/>
              <a:tailEnd len="med" w="med" type="triangle"/>
            </a:ln>
          </p:spPr>
        </p:cxnSp>
        <p:grpSp>
          <p:nvGrpSpPr>
            <p:cNvPr id="2354" name="Google Shape;2354;p72"/>
            <p:cNvGrpSpPr/>
            <p:nvPr/>
          </p:nvGrpSpPr>
          <p:grpSpPr>
            <a:xfrm>
              <a:off x="4090595" y="4962467"/>
              <a:ext cx="5120080" cy="1279753"/>
              <a:chOff x="4100120" y="5067242"/>
              <a:chExt cx="5120080" cy="1279753"/>
            </a:xfrm>
          </p:grpSpPr>
          <p:cxnSp>
            <p:nvCxnSpPr>
              <p:cNvPr id="2355" name="Google Shape;2355;p72"/>
              <p:cNvCxnSpPr/>
              <p:nvPr/>
            </p:nvCxnSpPr>
            <p:spPr>
              <a:xfrm>
                <a:off x="8857701" y="5067242"/>
                <a:ext cx="362499" cy="0"/>
              </a:xfrm>
              <a:prstGeom prst="straightConnector1">
                <a:avLst/>
              </a:prstGeom>
              <a:noFill/>
              <a:ln cap="flat" cmpd="sng" w="28575">
                <a:solidFill>
                  <a:srgbClr val="3B80E5"/>
                </a:solidFill>
                <a:prstDash val="solid"/>
                <a:miter lim="800000"/>
                <a:headEnd len="sm" w="sm" type="none"/>
                <a:tailEnd len="sm" w="sm" type="none"/>
              </a:ln>
            </p:spPr>
          </p:cxnSp>
          <p:cxnSp>
            <p:nvCxnSpPr>
              <p:cNvPr id="2356" name="Google Shape;2356;p72"/>
              <p:cNvCxnSpPr/>
              <p:nvPr/>
            </p:nvCxnSpPr>
            <p:spPr>
              <a:xfrm>
                <a:off x="9220200" y="5067242"/>
                <a:ext cx="0" cy="1279753"/>
              </a:xfrm>
              <a:prstGeom prst="straightConnector1">
                <a:avLst/>
              </a:prstGeom>
              <a:noFill/>
              <a:ln cap="flat" cmpd="sng" w="28575">
                <a:solidFill>
                  <a:srgbClr val="3B80E5"/>
                </a:solidFill>
                <a:prstDash val="solid"/>
                <a:miter lim="800000"/>
                <a:headEnd len="sm" w="sm" type="none"/>
                <a:tailEnd len="sm" w="sm" type="none"/>
              </a:ln>
            </p:spPr>
          </p:cxnSp>
          <p:cxnSp>
            <p:nvCxnSpPr>
              <p:cNvPr id="2357" name="Google Shape;2357;p72"/>
              <p:cNvCxnSpPr>
                <a:endCxn id="2358" idx="2"/>
              </p:cNvCxnSpPr>
              <p:nvPr/>
            </p:nvCxnSpPr>
            <p:spPr>
              <a:xfrm rot="10800000">
                <a:off x="4100120" y="6175654"/>
                <a:ext cx="4926600" cy="171300"/>
              </a:xfrm>
              <a:prstGeom prst="bentConnector2">
                <a:avLst/>
              </a:prstGeom>
              <a:noFill/>
              <a:ln cap="flat" cmpd="sng" w="28575">
                <a:solidFill>
                  <a:srgbClr val="3B80E5"/>
                </a:solidFill>
                <a:prstDash val="solid"/>
                <a:miter lim="800000"/>
                <a:headEnd len="sm" w="sm" type="none"/>
                <a:tailEnd len="med" w="med" type="triangle"/>
              </a:ln>
            </p:spPr>
          </p:cxnSp>
        </p:grpSp>
        <p:grpSp>
          <p:nvGrpSpPr>
            <p:cNvPr id="2359" name="Google Shape;2359;p72"/>
            <p:cNvGrpSpPr/>
            <p:nvPr/>
          </p:nvGrpSpPr>
          <p:grpSpPr>
            <a:xfrm>
              <a:off x="7518047" y="2629857"/>
              <a:ext cx="1330129" cy="2731925"/>
              <a:chOff x="7518047" y="2629857"/>
              <a:chExt cx="1330129" cy="2731925"/>
            </a:xfrm>
          </p:grpSpPr>
          <p:sp>
            <p:nvSpPr>
              <p:cNvPr id="2360" name="Google Shape;2360;p72"/>
              <p:cNvSpPr/>
              <p:nvPr/>
            </p:nvSpPr>
            <p:spPr>
              <a:xfrm rot="5400000">
                <a:off x="8093185" y="4997973"/>
                <a:ext cx="199011" cy="528607"/>
              </a:xfrm>
              <a:prstGeom prst="rightArrow">
                <a:avLst>
                  <a:gd fmla="val 66196" name="adj1"/>
                  <a:gd fmla="val 48264"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361" name="Google Shape;2361;p72"/>
              <p:cNvGrpSpPr/>
              <p:nvPr/>
            </p:nvGrpSpPr>
            <p:grpSpPr>
              <a:xfrm>
                <a:off x="7518047" y="2629857"/>
                <a:ext cx="1330129" cy="2532828"/>
                <a:chOff x="7518047" y="2629857"/>
                <a:chExt cx="1330129" cy="2532828"/>
              </a:xfrm>
            </p:grpSpPr>
            <p:grpSp>
              <p:nvGrpSpPr>
                <p:cNvPr id="2362" name="Google Shape;2362;p72"/>
                <p:cNvGrpSpPr/>
                <p:nvPr/>
              </p:nvGrpSpPr>
              <p:grpSpPr>
                <a:xfrm>
                  <a:off x="7518047" y="2629857"/>
                  <a:ext cx="1330129" cy="2532828"/>
                  <a:chOff x="878005" y="3940229"/>
                  <a:chExt cx="1330129" cy="2532828"/>
                </a:xfrm>
              </p:grpSpPr>
              <p:sp>
                <p:nvSpPr>
                  <p:cNvPr id="2363" name="Google Shape;2363;p72"/>
                  <p:cNvSpPr/>
                  <p:nvPr/>
                </p:nvSpPr>
                <p:spPr>
                  <a:xfrm>
                    <a:off x="878005" y="4050190"/>
                    <a:ext cx="1330129"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64" name="Google Shape;2364;p72"/>
                  <p:cNvSpPr txBox="1"/>
                  <p:nvPr/>
                </p:nvSpPr>
                <p:spPr>
                  <a:xfrm>
                    <a:off x="1213711" y="3940229"/>
                    <a:ext cx="707245"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F45BC"/>
                        </a:solidFill>
                        <a:latin typeface="Arial"/>
                        <a:ea typeface="Arial"/>
                        <a:cs typeface="Arial"/>
                        <a:sym typeface="Arial"/>
                      </a:rPr>
                      <a:t>AI LAYER</a:t>
                    </a:r>
                    <a:endParaRPr/>
                  </a:p>
                </p:txBody>
              </p:sp>
            </p:grpSp>
            <p:sp>
              <p:nvSpPr>
                <p:cNvPr id="2365" name="Google Shape;2365;p72"/>
                <p:cNvSpPr/>
                <p:nvPr/>
              </p:nvSpPr>
              <p:spPr>
                <a:xfrm>
                  <a:off x="7793702" y="4848641"/>
                  <a:ext cx="778819" cy="156039"/>
                </a:xfrm>
                <a:prstGeom prst="roundRect">
                  <a:avLst>
                    <a:gd fmla="val 16667" name="adj"/>
                  </a:avLst>
                </a:prstGeom>
                <a:solidFill>
                  <a:srgbClr val="3B80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703"/>
                    <a:buFont typeface="Arial"/>
                    <a:buNone/>
                  </a:pPr>
                  <a:r>
                    <a:rPr b="0" i="0" lang="en-US" sz="703" u="none" cap="none" strike="noStrike">
                      <a:solidFill>
                        <a:srgbClr val="FFFFFF"/>
                      </a:solidFill>
                      <a:latin typeface="Arial"/>
                      <a:ea typeface="Arial"/>
                      <a:cs typeface="Arial"/>
                      <a:sym typeface="Arial"/>
                    </a:rPr>
                    <a:t>Model Layer</a:t>
                  </a:r>
                  <a:endParaRPr/>
                </a:p>
              </p:txBody>
            </p:sp>
            <p:sp>
              <p:nvSpPr>
                <p:cNvPr id="2366" name="Google Shape;2366;p72"/>
                <p:cNvSpPr/>
                <p:nvPr/>
              </p:nvSpPr>
              <p:spPr>
                <a:xfrm>
                  <a:off x="7757112" y="3513345"/>
                  <a:ext cx="851999" cy="156039"/>
                </a:xfrm>
                <a:prstGeom prst="roundRect">
                  <a:avLst>
                    <a:gd fmla="val 16667" name="adj"/>
                  </a:avLst>
                </a:prstGeom>
                <a:solidFill>
                  <a:srgbClr val="3B80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703"/>
                    <a:buFont typeface="Arial"/>
                    <a:buNone/>
                  </a:pPr>
                  <a:r>
                    <a:rPr b="0" i="0" lang="en-US" sz="703" u="none" cap="none" strike="noStrike">
                      <a:solidFill>
                        <a:srgbClr val="FFFFFF"/>
                      </a:solidFill>
                      <a:latin typeface="Arial"/>
                      <a:ea typeface="Arial"/>
                      <a:cs typeface="Arial"/>
                      <a:sym typeface="Arial"/>
                    </a:rPr>
                    <a:t>Inference Layer</a:t>
                  </a:r>
                  <a:endParaRPr/>
                </a:p>
              </p:txBody>
            </p:sp>
            <p:cxnSp>
              <p:nvCxnSpPr>
                <p:cNvPr id="2367" name="Google Shape;2367;p72"/>
                <p:cNvCxnSpPr/>
                <p:nvPr/>
              </p:nvCxnSpPr>
              <p:spPr>
                <a:xfrm>
                  <a:off x="7611216" y="3829987"/>
                  <a:ext cx="1169262" cy="0"/>
                </a:xfrm>
                <a:prstGeom prst="straightConnector1">
                  <a:avLst/>
                </a:prstGeom>
                <a:noFill/>
                <a:ln cap="flat" cmpd="sng" w="12700">
                  <a:solidFill>
                    <a:srgbClr val="3B80E5"/>
                  </a:solidFill>
                  <a:prstDash val="dot"/>
                  <a:miter lim="800000"/>
                  <a:headEnd len="sm" w="sm" type="none"/>
                  <a:tailEnd len="sm" w="sm" type="none"/>
                </a:ln>
              </p:spPr>
            </p:cxnSp>
            <p:cxnSp>
              <p:nvCxnSpPr>
                <p:cNvPr id="2368" name="Google Shape;2368;p72"/>
                <p:cNvCxnSpPr>
                  <a:stCxn id="2365" idx="0"/>
                  <a:endCxn id="2366" idx="2"/>
                </p:cNvCxnSpPr>
                <p:nvPr/>
              </p:nvCxnSpPr>
              <p:spPr>
                <a:xfrm rot="10800000">
                  <a:off x="8183112" y="3669341"/>
                  <a:ext cx="0" cy="1179300"/>
                </a:xfrm>
                <a:prstGeom prst="straightConnector1">
                  <a:avLst/>
                </a:prstGeom>
                <a:noFill/>
                <a:ln cap="flat" cmpd="sng" w="28575">
                  <a:solidFill>
                    <a:srgbClr val="3B80E5"/>
                  </a:solidFill>
                  <a:prstDash val="solid"/>
                  <a:miter lim="800000"/>
                  <a:headEnd len="sm" w="sm" type="none"/>
                  <a:tailEnd len="med" w="med" type="triangle"/>
                </a:ln>
              </p:spPr>
            </p:cxnSp>
            <p:grpSp>
              <p:nvGrpSpPr>
                <p:cNvPr id="2369" name="Google Shape;2369;p72"/>
                <p:cNvGrpSpPr/>
                <p:nvPr/>
              </p:nvGrpSpPr>
              <p:grpSpPr>
                <a:xfrm>
                  <a:off x="7623845" y="3005929"/>
                  <a:ext cx="1118533" cy="1701785"/>
                  <a:chOff x="8798366" y="3438875"/>
                  <a:chExt cx="1118533" cy="1701785"/>
                </a:xfrm>
              </p:grpSpPr>
              <p:sp>
                <p:nvSpPr>
                  <p:cNvPr id="2370" name="Google Shape;2370;p72"/>
                  <p:cNvSpPr/>
                  <p:nvPr/>
                </p:nvSpPr>
                <p:spPr>
                  <a:xfrm>
                    <a:off x="8798366" y="3438875"/>
                    <a:ext cx="1118533" cy="410968"/>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Apache Spark</a:t>
                    </a:r>
                    <a:endParaRPr/>
                  </a:p>
                  <a:p>
                    <a:pPr indent="0" lvl="0" marL="0" marR="0" rtl="0" algn="ctr">
                      <a:lnSpc>
                        <a:spcPct val="100000"/>
                      </a:lnSpc>
                      <a:spcBef>
                        <a:spcPts val="0"/>
                      </a:spcBef>
                      <a:spcAft>
                        <a:spcPts val="0"/>
                      </a:spcAft>
                      <a:buClr>
                        <a:srgbClr val="1F45BC"/>
                      </a:buClr>
                      <a:buSzPts val="738"/>
                      <a:buFont typeface="Arial"/>
                      <a:buNone/>
                    </a:pPr>
                    <a:r>
                      <a:rPr b="0" i="0" lang="en-US" sz="738" u="none" cap="none" strike="noStrike">
                        <a:solidFill>
                          <a:srgbClr val="1F45BC"/>
                        </a:solidFill>
                        <a:latin typeface="Arial"/>
                        <a:ea typeface="Arial"/>
                        <a:cs typeface="Arial"/>
                        <a:sym typeface="Arial"/>
                      </a:rPr>
                      <a:t>(ML / Mllib)</a:t>
                    </a:r>
                    <a:endParaRPr/>
                  </a:p>
                </p:txBody>
              </p:sp>
              <p:sp>
                <p:nvSpPr>
                  <p:cNvPr id="2371" name="Google Shape;2371;p72"/>
                  <p:cNvSpPr/>
                  <p:nvPr/>
                </p:nvSpPr>
                <p:spPr>
                  <a:xfrm>
                    <a:off x="8798366" y="4827630"/>
                    <a:ext cx="1118533" cy="313030"/>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ML / DL Tools</a:t>
                    </a:r>
                    <a:endParaRPr/>
                  </a:p>
                  <a:p>
                    <a:pPr indent="0" lvl="0" marL="0" marR="0" rtl="0" algn="ctr">
                      <a:lnSpc>
                        <a:spcPct val="100000"/>
                      </a:lnSpc>
                      <a:spcBef>
                        <a:spcPts val="0"/>
                      </a:spcBef>
                      <a:spcAft>
                        <a:spcPts val="0"/>
                      </a:spcAft>
                      <a:buClr>
                        <a:srgbClr val="1F45BC"/>
                      </a:buClr>
                      <a:buSzPts val="738"/>
                      <a:buFont typeface="Arial"/>
                      <a:buNone/>
                    </a:pPr>
                    <a:r>
                      <a:rPr b="0" i="0" lang="en-US" sz="738" u="none" cap="none" strike="noStrike">
                        <a:solidFill>
                          <a:srgbClr val="1F45BC"/>
                        </a:solidFill>
                        <a:latin typeface="Arial"/>
                        <a:ea typeface="Arial"/>
                        <a:cs typeface="Arial"/>
                        <a:sym typeface="Arial"/>
                      </a:rPr>
                      <a:t>(Spark ML)</a:t>
                    </a:r>
                    <a:endParaRPr/>
                  </a:p>
                </p:txBody>
              </p:sp>
              <p:sp>
                <p:nvSpPr>
                  <p:cNvPr id="2372" name="Google Shape;2372;p72"/>
                  <p:cNvSpPr/>
                  <p:nvPr/>
                </p:nvSpPr>
                <p:spPr>
                  <a:xfrm>
                    <a:off x="8798366" y="4403411"/>
                    <a:ext cx="1118533" cy="313030"/>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Tensor Flow  </a:t>
                    </a:r>
                    <a:r>
                      <a:rPr b="0" i="0" lang="en-US" sz="738" u="none" cap="none" strike="noStrike">
                        <a:solidFill>
                          <a:srgbClr val="1F45BC"/>
                        </a:solidFill>
                        <a:latin typeface="Arial"/>
                        <a:ea typeface="Arial"/>
                        <a:cs typeface="Arial"/>
                        <a:sym typeface="Arial"/>
                      </a:rPr>
                      <a:t>(TensorFrames)</a:t>
                    </a:r>
                    <a:endParaRPr/>
                  </a:p>
                </p:txBody>
              </p:sp>
            </p:grpSp>
          </p:grpSp>
        </p:grpSp>
        <p:sp>
          <p:nvSpPr>
            <p:cNvPr id="2373" name="Google Shape;2373;p72"/>
            <p:cNvSpPr/>
            <p:nvPr/>
          </p:nvSpPr>
          <p:spPr>
            <a:xfrm>
              <a:off x="686688" y="2126756"/>
              <a:ext cx="8806711" cy="4260752"/>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374" name="Google Shape;2374;p72"/>
            <p:cNvGrpSpPr/>
            <p:nvPr/>
          </p:nvGrpSpPr>
          <p:grpSpPr>
            <a:xfrm>
              <a:off x="2594894" y="5414486"/>
              <a:ext cx="3009598" cy="656393"/>
              <a:chOff x="2604419" y="5519261"/>
              <a:chExt cx="3009598" cy="656393"/>
            </a:xfrm>
          </p:grpSpPr>
          <p:sp>
            <p:nvSpPr>
              <p:cNvPr id="2375" name="Google Shape;2375;p72"/>
              <p:cNvSpPr/>
              <p:nvPr/>
            </p:nvSpPr>
            <p:spPr>
              <a:xfrm>
                <a:off x="2604419" y="5519261"/>
                <a:ext cx="3009598" cy="656393"/>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376" name="Google Shape;2376;p72"/>
              <p:cNvGrpSpPr/>
              <p:nvPr/>
            </p:nvGrpSpPr>
            <p:grpSpPr>
              <a:xfrm>
                <a:off x="2691876" y="5608346"/>
                <a:ext cx="2832512" cy="291439"/>
                <a:chOff x="2636800" y="5574200"/>
                <a:chExt cx="2832512" cy="291439"/>
              </a:xfrm>
            </p:grpSpPr>
            <p:sp>
              <p:nvSpPr>
                <p:cNvPr id="2377" name="Google Shape;2377;p72"/>
                <p:cNvSpPr/>
                <p:nvPr/>
              </p:nvSpPr>
              <p:spPr>
                <a:xfrm>
                  <a:off x="3148374" y="5574200"/>
                  <a:ext cx="469438" cy="28655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No</a:t>
                  </a:r>
                  <a:endParaRPr/>
                </a:p>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SQL</a:t>
                  </a:r>
                  <a:endParaRPr/>
                </a:p>
              </p:txBody>
            </p:sp>
            <p:sp>
              <p:nvSpPr>
                <p:cNvPr id="2378" name="Google Shape;2378;p72"/>
                <p:cNvSpPr/>
                <p:nvPr/>
              </p:nvSpPr>
              <p:spPr>
                <a:xfrm>
                  <a:off x="2636800" y="5575154"/>
                  <a:ext cx="479591" cy="285602"/>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HDFS</a:t>
                  </a:r>
                  <a:endParaRPr/>
                </a:p>
              </p:txBody>
            </p:sp>
            <p:sp>
              <p:nvSpPr>
                <p:cNvPr id="2379" name="Google Shape;2379;p72"/>
                <p:cNvSpPr/>
                <p:nvPr/>
              </p:nvSpPr>
              <p:spPr>
                <a:xfrm>
                  <a:off x="4106216" y="5574200"/>
                  <a:ext cx="763133" cy="291439"/>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CSDL trong bộ</a:t>
                  </a:r>
                  <a:r>
                    <a:rPr i="0" lang="en-US" sz="900" u="none" cap="none" strike="noStrike">
                      <a:solidFill>
                        <a:srgbClr val="1F45BC"/>
                      </a:solidFill>
                      <a:latin typeface="Arial"/>
                      <a:ea typeface="Arial"/>
                      <a:cs typeface="Arial"/>
                      <a:sym typeface="Arial"/>
                    </a:rPr>
                    <a:t> nhớ</a:t>
                  </a:r>
                  <a:endParaRPr i="0" sz="900" u="none" cap="none" strike="noStrike">
                    <a:solidFill>
                      <a:srgbClr val="1F45BC"/>
                    </a:solidFill>
                    <a:latin typeface="Arial"/>
                    <a:ea typeface="Arial"/>
                    <a:cs typeface="Arial"/>
                    <a:sym typeface="Arial"/>
                  </a:endParaRPr>
                </a:p>
              </p:txBody>
            </p:sp>
            <p:sp>
              <p:nvSpPr>
                <p:cNvPr id="2380" name="Google Shape;2380;p72"/>
                <p:cNvSpPr/>
                <p:nvPr/>
              </p:nvSpPr>
              <p:spPr>
                <a:xfrm>
                  <a:off x="4897652" y="5574817"/>
                  <a:ext cx="571660" cy="285939"/>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RDBMS</a:t>
                  </a:r>
                  <a:endParaRPr/>
                </a:p>
              </p:txBody>
            </p:sp>
            <p:sp>
              <p:nvSpPr>
                <p:cNvPr id="2381" name="Google Shape;2381;p72"/>
                <p:cNvSpPr/>
                <p:nvPr/>
              </p:nvSpPr>
              <p:spPr>
                <a:xfrm>
                  <a:off x="3650155" y="5574200"/>
                  <a:ext cx="429497" cy="28655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00"/>
                    <a:buFont typeface="Arial"/>
                    <a:buNone/>
                  </a:pPr>
                  <a:r>
                    <a:rPr i="0" lang="en-US" sz="800" u="none" cap="none" strike="noStrike">
                      <a:solidFill>
                        <a:srgbClr val="1F45BC"/>
                      </a:solidFill>
                      <a:latin typeface="Arial"/>
                      <a:ea typeface="Arial"/>
                      <a:cs typeface="Arial"/>
                      <a:sym typeface="Arial"/>
                    </a:rPr>
                    <a:t>Kudu</a:t>
                  </a:r>
                  <a:endParaRPr/>
                </a:p>
              </p:txBody>
            </p:sp>
          </p:grpSp>
          <p:sp>
            <p:nvSpPr>
              <p:cNvPr id="2358" name="Google Shape;2358;p72"/>
              <p:cNvSpPr txBox="1"/>
              <p:nvPr/>
            </p:nvSpPr>
            <p:spPr>
              <a:xfrm>
                <a:off x="2739010" y="5944822"/>
                <a:ext cx="272222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1F45BC"/>
                    </a:solidFill>
                    <a:latin typeface="Arial"/>
                    <a:ea typeface="Arial"/>
                    <a:cs typeface="Arial"/>
                    <a:sym typeface="Arial"/>
                  </a:rPr>
                  <a:t>TẦNG LƯU TRỮ DỮ LIỆU (Hồ dữ liệu doanh nghiệp)</a:t>
                </a:r>
                <a:endParaRPr sz="900">
                  <a:solidFill>
                    <a:srgbClr val="1F45BC"/>
                  </a:solidFill>
                  <a:latin typeface="Arial"/>
                  <a:ea typeface="Arial"/>
                  <a:cs typeface="Arial"/>
                  <a:sym typeface="Arial"/>
                </a:endParaRPr>
              </a:p>
            </p:txBody>
          </p:sp>
        </p:grpSp>
        <p:grpSp>
          <p:nvGrpSpPr>
            <p:cNvPr id="2382" name="Google Shape;2382;p72"/>
            <p:cNvGrpSpPr/>
            <p:nvPr/>
          </p:nvGrpSpPr>
          <p:grpSpPr>
            <a:xfrm>
              <a:off x="4238123" y="2629857"/>
              <a:ext cx="1330129" cy="2532828"/>
              <a:chOff x="3831073" y="2948172"/>
              <a:chExt cx="1330129" cy="2532828"/>
            </a:xfrm>
          </p:grpSpPr>
          <p:grpSp>
            <p:nvGrpSpPr>
              <p:cNvPr id="2383" name="Google Shape;2383;p72"/>
              <p:cNvGrpSpPr/>
              <p:nvPr/>
            </p:nvGrpSpPr>
            <p:grpSpPr>
              <a:xfrm>
                <a:off x="3831073" y="2948172"/>
                <a:ext cx="1330129" cy="2532828"/>
                <a:chOff x="878005" y="3940229"/>
                <a:chExt cx="1330129" cy="2532828"/>
              </a:xfrm>
            </p:grpSpPr>
            <p:sp>
              <p:nvSpPr>
                <p:cNvPr id="2384" name="Google Shape;2384;p72"/>
                <p:cNvSpPr/>
                <p:nvPr/>
              </p:nvSpPr>
              <p:spPr>
                <a:xfrm>
                  <a:off x="878005" y="4050190"/>
                  <a:ext cx="1330129"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85" name="Google Shape;2385;p72"/>
                <p:cNvSpPr txBox="1"/>
                <p:nvPr/>
              </p:nvSpPr>
              <p:spPr>
                <a:xfrm>
                  <a:off x="949669" y="3940229"/>
                  <a:ext cx="1197764"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LỚP CHUYỂN ĐỔI </a:t>
                  </a:r>
                  <a:endParaRPr/>
                </a:p>
                <a:p>
                  <a:pPr indent="0" lvl="0" marL="0" marR="0" rtl="0" algn="ctr">
                    <a:spcBef>
                      <a:spcPts val="0"/>
                    </a:spcBef>
                    <a:spcAft>
                      <a:spcPts val="0"/>
                    </a:spcAft>
                    <a:buNone/>
                  </a:pPr>
                  <a:r>
                    <a:rPr lang="en-US" sz="1000">
                      <a:solidFill>
                        <a:srgbClr val="1F45BC"/>
                      </a:solidFill>
                      <a:latin typeface="Arial"/>
                      <a:ea typeface="Arial"/>
                      <a:cs typeface="Arial"/>
                      <a:sym typeface="Arial"/>
                    </a:rPr>
                    <a:t>(ETL)</a:t>
                  </a:r>
                  <a:endParaRPr/>
                </a:p>
              </p:txBody>
            </p:sp>
          </p:grpSp>
          <p:grpSp>
            <p:nvGrpSpPr>
              <p:cNvPr id="2386" name="Google Shape;2386;p72"/>
              <p:cNvGrpSpPr/>
              <p:nvPr/>
            </p:nvGrpSpPr>
            <p:grpSpPr>
              <a:xfrm>
                <a:off x="3941567" y="3499527"/>
                <a:ext cx="1123500" cy="1676339"/>
                <a:chOff x="3960617" y="3499527"/>
                <a:chExt cx="1123500" cy="1676339"/>
              </a:xfrm>
            </p:grpSpPr>
            <p:sp>
              <p:nvSpPr>
                <p:cNvPr id="2387" name="Google Shape;2387;p72"/>
                <p:cNvSpPr/>
                <p:nvPr/>
              </p:nvSpPr>
              <p:spPr>
                <a:xfrm>
                  <a:off x="3960617" y="4792224"/>
                  <a:ext cx="1118533" cy="383642"/>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MR</a:t>
                  </a:r>
                  <a:endParaRPr/>
                </a:p>
              </p:txBody>
            </p:sp>
            <p:sp>
              <p:nvSpPr>
                <p:cNvPr id="2388" name="Google Shape;2388;p72"/>
                <p:cNvSpPr/>
                <p:nvPr/>
              </p:nvSpPr>
              <p:spPr>
                <a:xfrm>
                  <a:off x="3962575" y="4145875"/>
                  <a:ext cx="1118533" cy="383642"/>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Apache Hive / Pig</a:t>
                  </a:r>
                  <a:endParaRPr b="0" i="0" sz="900" u="none" cap="none" strike="noStrike">
                    <a:solidFill>
                      <a:srgbClr val="1F45BC"/>
                    </a:solidFill>
                    <a:latin typeface="Arial"/>
                    <a:ea typeface="Arial"/>
                    <a:cs typeface="Arial"/>
                    <a:sym typeface="Arial"/>
                  </a:endParaRPr>
                </a:p>
              </p:txBody>
            </p:sp>
            <p:sp>
              <p:nvSpPr>
                <p:cNvPr id="2389" name="Google Shape;2389;p72"/>
                <p:cNvSpPr/>
                <p:nvPr/>
              </p:nvSpPr>
              <p:spPr>
                <a:xfrm>
                  <a:off x="3965584" y="3499527"/>
                  <a:ext cx="1118533" cy="383642"/>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Spark Core</a:t>
                  </a:r>
                  <a:endParaRPr/>
                </a:p>
              </p:txBody>
            </p:sp>
          </p:grpSp>
        </p:grpSp>
        <p:sp>
          <p:nvSpPr>
            <p:cNvPr id="2390" name="Google Shape;2390;p72"/>
            <p:cNvSpPr/>
            <p:nvPr/>
          </p:nvSpPr>
          <p:spPr>
            <a:xfrm>
              <a:off x="4238123" y="2209156"/>
              <a:ext cx="1330129" cy="361836"/>
            </a:xfrm>
            <a:prstGeom prst="homePlate">
              <a:avLst>
                <a:gd fmla="val 1845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Tiền</a:t>
              </a:r>
              <a:r>
                <a:rPr i="0" lang="en-US" sz="984" u="none" cap="none" strike="noStrike">
                  <a:solidFill>
                    <a:srgbClr val="FFFFFF"/>
                  </a:solidFill>
                  <a:latin typeface="Arial"/>
                  <a:ea typeface="Arial"/>
                  <a:cs typeface="Arial"/>
                  <a:sym typeface="Arial"/>
                </a:rPr>
                <a:t> xử lý</a:t>
              </a:r>
              <a:endParaRPr i="0" sz="984" u="none" cap="none" strike="noStrike">
                <a:solidFill>
                  <a:srgbClr val="FFFFFF"/>
                </a:solidFill>
                <a:latin typeface="Arial"/>
                <a:ea typeface="Arial"/>
                <a:cs typeface="Arial"/>
                <a:sym typeface="Arial"/>
              </a:endParaRPr>
            </a:p>
          </p:txBody>
        </p:sp>
        <p:sp>
          <p:nvSpPr>
            <p:cNvPr id="2391" name="Google Shape;2391;p72"/>
            <p:cNvSpPr/>
            <p:nvPr/>
          </p:nvSpPr>
          <p:spPr>
            <a:xfrm rot="5400000">
              <a:off x="4801459" y="5064932"/>
              <a:ext cx="241582" cy="443611"/>
            </a:xfrm>
            <a:prstGeom prst="leftRightArrow">
              <a:avLst>
                <a:gd fmla="val 44572" name="adj1"/>
                <a:gd fmla="val 29261" name="adj2"/>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sp>
        <p:nvSpPr>
          <p:cNvPr id="2397" name="Google Shape;2397;p73"/>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Tổng quan về đường ống Big Data</a:t>
            </a:r>
            <a:endParaRPr/>
          </a:p>
        </p:txBody>
      </p:sp>
      <p:sp>
        <p:nvSpPr>
          <p:cNvPr id="2398" name="Google Shape;2398;p7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Truy vấn dữ liệu của bạn</a:t>
            </a:r>
            <a:endParaRPr/>
          </a:p>
        </p:txBody>
      </p:sp>
      <p:sp>
        <p:nvSpPr>
          <p:cNvPr id="2399" name="Google Shape;2399;p7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a:p>
            <a:pPr indent="0" lvl="0" marL="0" rtl="0" algn="r">
              <a:lnSpc>
                <a:spcPct val="100000"/>
              </a:lnSpc>
              <a:spcBef>
                <a:spcPts val="0"/>
              </a:spcBef>
              <a:spcAft>
                <a:spcPts val="0"/>
              </a:spcAft>
              <a:buClr>
                <a:srgbClr val="D8D8D8"/>
              </a:buClr>
              <a:buSzPts val="1600"/>
              <a:buNone/>
            </a:pPr>
            <a:r>
              <a:t/>
            </a:r>
            <a:endParaRPr/>
          </a:p>
        </p:txBody>
      </p:sp>
      <p:grpSp>
        <p:nvGrpSpPr>
          <p:cNvPr id="2400" name="Google Shape;2400;p73"/>
          <p:cNvGrpSpPr/>
          <p:nvPr/>
        </p:nvGrpSpPr>
        <p:grpSpPr>
          <a:xfrm>
            <a:off x="546896" y="2126756"/>
            <a:ext cx="8946504" cy="4260752"/>
            <a:chOff x="546896" y="2126756"/>
            <a:chExt cx="8946504" cy="4260752"/>
          </a:xfrm>
        </p:grpSpPr>
        <p:grpSp>
          <p:nvGrpSpPr>
            <p:cNvPr id="2401" name="Google Shape;2401;p73"/>
            <p:cNvGrpSpPr/>
            <p:nvPr/>
          </p:nvGrpSpPr>
          <p:grpSpPr>
            <a:xfrm>
              <a:off x="2582022" y="2629857"/>
              <a:ext cx="1330129" cy="2532828"/>
              <a:chOff x="2258891" y="2994886"/>
              <a:chExt cx="1330129" cy="2532828"/>
            </a:xfrm>
          </p:grpSpPr>
          <p:grpSp>
            <p:nvGrpSpPr>
              <p:cNvPr id="2402" name="Google Shape;2402;p73"/>
              <p:cNvGrpSpPr/>
              <p:nvPr/>
            </p:nvGrpSpPr>
            <p:grpSpPr>
              <a:xfrm>
                <a:off x="2258891" y="2994886"/>
                <a:ext cx="1330129" cy="2532828"/>
                <a:chOff x="878005" y="3940229"/>
                <a:chExt cx="1330129" cy="2532828"/>
              </a:xfrm>
            </p:grpSpPr>
            <p:sp>
              <p:nvSpPr>
                <p:cNvPr id="2403" name="Google Shape;2403;p73"/>
                <p:cNvSpPr/>
                <p:nvPr/>
              </p:nvSpPr>
              <p:spPr>
                <a:xfrm>
                  <a:off x="878005" y="4050190"/>
                  <a:ext cx="1330129"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04" name="Google Shape;2404;p73"/>
                <p:cNvSpPr txBox="1"/>
                <p:nvPr/>
              </p:nvSpPr>
              <p:spPr>
                <a:xfrm>
                  <a:off x="1045048" y="3940229"/>
                  <a:ext cx="1007007"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INGEST LAYER</a:t>
                  </a:r>
                  <a:endParaRPr/>
                </a:p>
              </p:txBody>
            </p:sp>
          </p:grpSp>
          <p:grpSp>
            <p:nvGrpSpPr>
              <p:cNvPr id="2405" name="Google Shape;2405;p73"/>
              <p:cNvGrpSpPr/>
              <p:nvPr/>
            </p:nvGrpSpPr>
            <p:grpSpPr>
              <a:xfrm>
                <a:off x="2359220" y="3366173"/>
                <a:ext cx="1135821" cy="2044704"/>
                <a:chOff x="2365570" y="3366173"/>
                <a:chExt cx="1135821" cy="2044704"/>
              </a:xfrm>
            </p:grpSpPr>
            <p:sp>
              <p:nvSpPr>
                <p:cNvPr id="2406" name="Google Shape;2406;p73"/>
                <p:cNvSpPr/>
                <p:nvPr/>
              </p:nvSpPr>
              <p:spPr>
                <a:xfrm>
                  <a:off x="2365570" y="5001560"/>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Sqoop</a:t>
                  </a:r>
                  <a:endParaRPr b="0" i="0" sz="1000" u="none" cap="none" strike="noStrike">
                    <a:solidFill>
                      <a:srgbClr val="1F45BC"/>
                    </a:solidFill>
                    <a:latin typeface="Arial"/>
                    <a:ea typeface="Arial"/>
                    <a:cs typeface="Arial"/>
                    <a:sym typeface="Arial"/>
                  </a:endParaRPr>
                </a:p>
              </p:txBody>
            </p:sp>
            <p:sp>
              <p:nvSpPr>
                <p:cNvPr id="2407" name="Google Shape;2407;p73"/>
                <p:cNvSpPr/>
                <p:nvPr/>
              </p:nvSpPr>
              <p:spPr>
                <a:xfrm>
                  <a:off x="2365570" y="4449780"/>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StreamSets / NiFi</a:t>
                  </a:r>
                  <a:endParaRPr b="0" i="0" sz="1000" u="none" cap="none" strike="noStrike">
                    <a:solidFill>
                      <a:srgbClr val="1F45BC"/>
                    </a:solidFill>
                    <a:latin typeface="Arial"/>
                    <a:ea typeface="Arial"/>
                    <a:cs typeface="Arial"/>
                    <a:sym typeface="Arial"/>
                  </a:endParaRPr>
                </a:p>
              </p:txBody>
            </p:sp>
            <p:sp>
              <p:nvSpPr>
                <p:cNvPr id="2408" name="Google Shape;2408;p73"/>
                <p:cNvSpPr/>
                <p:nvPr/>
              </p:nvSpPr>
              <p:spPr>
                <a:xfrm>
                  <a:off x="2365570" y="3366173"/>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Kafka</a:t>
                  </a:r>
                  <a:endParaRPr/>
                </a:p>
              </p:txBody>
            </p:sp>
            <p:sp>
              <p:nvSpPr>
                <p:cNvPr id="2409" name="Google Shape;2409;p73"/>
                <p:cNvSpPr/>
                <p:nvPr/>
              </p:nvSpPr>
              <p:spPr>
                <a:xfrm>
                  <a:off x="2365570" y="3895147"/>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Flume</a:t>
                  </a:r>
                  <a:endParaRPr/>
                </a:p>
              </p:txBody>
            </p:sp>
          </p:grpSp>
        </p:grpSp>
        <p:grpSp>
          <p:nvGrpSpPr>
            <p:cNvPr id="2410" name="Google Shape;2410;p73"/>
            <p:cNvGrpSpPr/>
            <p:nvPr/>
          </p:nvGrpSpPr>
          <p:grpSpPr>
            <a:xfrm>
              <a:off x="941703" y="2633117"/>
              <a:ext cx="1335268" cy="2532828"/>
              <a:chOff x="823098" y="2704904"/>
              <a:chExt cx="1134080" cy="2532828"/>
            </a:xfrm>
          </p:grpSpPr>
          <p:grpSp>
            <p:nvGrpSpPr>
              <p:cNvPr id="2411" name="Google Shape;2411;p73"/>
              <p:cNvGrpSpPr/>
              <p:nvPr/>
            </p:nvGrpSpPr>
            <p:grpSpPr>
              <a:xfrm>
                <a:off x="823098" y="2704904"/>
                <a:ext cx="1134080" cy="2532828"/>
                <a:chOff x="870386" y="3940229"/>
                <a:chExt cx="1134080" cy="2532828"/>
              </a:xfrm>
            </p:grpSpPr>
            <p:sp>
              <p:nvSpPr>
                <p:cNvPr id="2412" name="Google Shape;2412;p73"/>
                <p:cNvSpPr/>
                <p:nvPr/>
              </p:nvSpPr>
              <p:spPr>
                <a:xfrm>
                  <a:off x="870386" y="4050190"/>
                  <a:ext cx="1134080"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13" name="Google Shape;2413;p73"/>
                <p:cNvSpPr txBox="1"/>
                <p:nvPr/>
              </p:nvSpPr>
              <p:spPr>
                <a:xfrm>
                  <a:off x="980515" y="3940229"/>
                  <a:ext cx="913823"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F45BC"/>
                    </a:buClr>
                    <a:buSzPts val="1000"/>
                    <a:buFont typeface="Arial"/>
                    <a:buNone/>
                  </a:pPr>
                  <a:r>
                    <a:rPr i="0" lang="en-US" sz="1000" u="none" cap="none" strike="noStrike">
                      <a:solidFill>
                        <a:srgbClr val="1F45BC"/>
                      </a:solidFill>
                      <a:latin typeface="Arial"/>
                      <a:ea typeface="Arial"/>
                      <a:cs typeface="Arial"/>
                      <a:sym typeface="Arial"/>
                    </a:rPr>
                    <a:t>DATA SOURCES</a:t>
                  </a:r>
                  <a:endParaRPr i="0" sz="1000" u="none" cap="none" strike="noStrike">
                    <a:solidFill>
                      <a:srgbClr val="1F45BC"/>
                    </a:solidFill>
                    <a:latin typeface="Arial"/>
                    <a:ea typeface="Arial"/>
                    <a:cs typeface="Arial"/>
                    <a:sym typeface="Arial"/>
                  </a:endParaRPr>
                </a:p>
              </p:txBody>
            </p:sp>
          </p:grpSp>
          <p:grpSp>
            <p:nvGrpSpPr>
              <p:cNvPr id="2414" name="Google Shape;2414;p73"/>
              <p:cNvGrpSpPr/>
              <p:nvPr/>
            </p:nvGrpSpPr>
            <p:grpSpPr>
              <a:xfrm>
                <a:off x="933528" y="3091260"/>
                <a:ext cx="924407" cy="1966810"/>
                <a:chOff x="933528" y="3060780"/>
                <a:chExt cx="924407" cy="1966810"/>
              </a:xfrm>
            </p:grpSpPr>
            <p:sp>
              <p:nvSpPr>
                <p:cNvPr id="2415" name="Google Shape;2415;p73"/>
                <p:cNvSpPr/>
                <p:nvPr/>
              </p:nvSpPr>
              <p:spPr>
                <a:xfrm>
                  <a:off x="933528" y="3060780"/>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Sensors</a:t>
                  </a:r>
                  <a:endParaRPr/>
                </a:p>
              </p:txBody>
            </p:sp>
            <p:sp>
              <p:nvSpPr>
                <p:cNvPr id="2416" name="Google Shape;2416;p73"/>
                <p:cNvSpPr/>
                <p:nvPr/>
              </p:nvSpPr>
              <p:spPr>
                <a:xfrm>
                  <a:off x="933528" y="3482783"/>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RDBMS</a:t>
                  </a:r>
                  <a:endParaRPr b="0" i="0" sz="1050" u="none" cap="none" strike="noStrike">
                    <a:solidFill>
                      <a:srgbClr val="1F45BC"/>
                    </a:solidFill>
                    <a:latin typeface="Arial"/>
                    <a:ea typeface="Arial"/>
                    <a:cs typeface="Arial"/>
                    <a:sym typeface="Arial"/>
                  </a:endParaRPr>
                </a:p>
              </p:txBody>
            </p:sp>
            <p:sp>
              <p:nvSpPr>
                <p:cNvPr id="2417" name="Google Shape;2417;p73"/>
                <p:cNvSpPr/>
                <p:nvPr/>
              </p:nvSpPr>
              <p:spPr>
                <a:xfrm>
                  <a:off x="933528" y="3904785"/>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RTDB</a:t>
                  </a:r>
                  <a:endParaRPr b="0" i="0" sz="1050" u="none" cap="none" strike="noStrike">
                    <a:solidFill>
                      <a:srgbClr val="1F45BC"/>
                    </a:solidFill>
                    <a:latin typeface="Arial"/>
                    <a:ea typeface="Arial"/>
                    <a:cs typeface="Arial"/>
                    <a:sym typeface="Arial"/>
                  </a:endParaRPr>
                </a:p>
              </p:txBody>
            </p:sp>
            <p:sp>
              <p:nvSpPr>
                <p:cNvPr id="2418" name="Google Shape;2418;p73"/>
                <p:cNvSpPr/>
                <p:nvPr/>
              </p:nvSpPr>
              <p:spPr>
                <a:xfrm>
                  <a:off x="933528" y="4325839"/>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IoT</a:t>
                  </a:r>
                  <a:endParaRPr b="0" i="0" sz="1050" u="none" cap="none" strike="noStrike">
                    <a:solidFill>
                      <a:srgbClr val="1F45BC"/>
                    </a:solidFill>
                    <a:latin typeface="Arial"/>
                    <a:ea typeface="Arial"/>
                    <a:cs typeface="Arial"/>
                    <a:sym typeface="Arial"/>
                  </a:endParaRPr>
                </a:p>
              </p:txBody>
            </p:sp>
            <p:sp>
              <p:nvSpPr>
                <p:cNvPr id="2419" name="Google Shape;2419;p73"/>
                <p:cNvSpPr/>
                <p:nvPr/>
              </p:nvSpPr>
              <p:spPr>
                <a:xfrm>
                  <a:off x="933528" y="4746893"/>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APP</a:t>
                  </a:r>
                  <a:endParaRPr b="0" i="0" sz="1050" u="none" cap="none" strike="noStrike">
                    <a:solidFill>
                      <a:srgbClr val="1F45BC"/>
                    </a:solidFill>
                    <a:latin typeface="Arial"/>
                    <a:ea typeface="Arial"/>
                    <a:cs typeface="Arial"/>
                    <a:sym typeface="Arial"/>
                  </a:endParaRPr>
                </a:p>
              </p:txBody>
            </p:sp>
          </p:grpSp>
        </p:grpSp>
        <p:sp>
          <p:nvSpPr>
            <p:cNvPr id="2420" name="Google Shape;2420;p73"/>
            <p:cNvSpPr/>
            <p:nvPr/>
          </p:nvSpPr>
          <p:spPr>
            <a:xfrm>
              <a:off x="2275816" y="3395270"/>
              <a:ext cx="274259" cy="528607"/>
            </a:xfrm>
            <a:prstGeom prst="rightArrow">
              <a:avLst>
                <a:gd fmla="val 66196" name="adj1"/>
                <a:gd fmla="val 61125"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1" name="Google Shape;2421;p73"/>
            <p:cNvSpPr/>
            <p:nvPr/>
          </p:nvSpPr>
          <p:spPr>
            <a:xfrm>
              <a:off x="3911341" y="3395270"/>
              <a:ext cx="274259" cy="528607"/>
            </a:xfrm>
            <a:prstGeom prst="rightArrow">
              <a:avLst>
                <a:gd fmla="val 66196" name="adj1"/>
                <a:gd fmla="val 61125"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2" name="Google Shape;2422;p73"/>
            <p:cNvSpPr/>
            <p:nvPr/>
          </p:nvSpPr>
          <p:spPr>
            <a:xfrm>
              <a:off x="946194" y="2209156"/>
              <a:ext cx="2962108" cy="361836"/>
            </a:xfrm>
            <a:prstGeom prst="homePlate">
              <a:avLst>
                <a:gd fmla="val 2547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Big Data Ingestion and Storage</a:t>
              </a:r>
              <a:endParaRPr i="0" sz="984" u="none" cap="none" strike="noStrike">
                <a:solidFill>
                  <a:srgbClr val="FFFFFF"/>
                </a:solidFill>
                <a:latin typeface="Arial"/>
                <a:ea typeface="Arial"/>
                <a:cs typeface="Arial"/>
                <a:sym typeface="Arial"/>
              </a:endParaRPr>
            </a:p>
          </p:txBody>
        </p:sp>
        <p:sp>
          <p:nvSpPr>
            <p:cNvPr id="2423" name="Google Shape;2423;p73"/>
            <p:cNvSpPr/>
            <p:nvPr/>
          </p:nvSpPr>
          <p:spPr>
            <a:xfrm>
              <a:off x="7518047" y="2209156"/>
              <a:ext cx="1330129" cy="361162"/>
            </a:xfrm>
            <a:prstGeom prst="homePlate">
              <a:avLst>
                <a:gd fmla="val 24714"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Machine Learning</a:t>
              </a:r>
              <a:endParaRPr/>
            </a:p>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Data Modeling</a:t>
              </a:r>
              <a:endParaRPr i="0" sz="984" u="none" cap="none" strike="noStrike">
                <a:solidFill>
                  <a:srgbClr val="FFFFFF"/>
                </a:solidFill>
                <a:latin typeface="Arial"/>
                <a:ea typeface="Arial"/>
                <a:cs typeface="Arial"/>
                <a:sym typeface="Arial"/>
              </a:endParaRPr>
            </a:p>
          </p:txBody>
        </p:sp>
        <p:grpSp>
          <p:nvGrpSpPr>
            <p:cNvPr id="2424" name="Google Shape;2424;p73"/>
            <p:cNvGrpSpPr/>
            <p:nvPr/>
          </p:nvGrpSpPr>
          <p:grpSpPr>
            <a:xfrm>
              <a:off x="5861559" y="5414486"/>
              <a:ext cx="3009598" cy="656393"/>
              <a:chOff x="5871084" y="5519261"/>
              <a:chExt cx="3009598" cy="656393"/>
            </a:xfrm>
          </p:grpSpPr>
          <p:sp>
            <p:nvSpPr>
              <p:cNvPr id="2425" name="Google Shape;2425;p73"/>
              <p:cNvSpPr/>
              <p:nvPr/>
            </p:nvSpPr>
            <p:spPr>
              <a:xfrm>
                <a:off x="5871084" y="5519261"/>
                <a:ext cx="3009598" cy="656393"/>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6" name="Google Shape;2426;p73"/>
              <p:cNvSpPr txBox="1"/>
              <p:nvPr/>
            </p:nvSpPr>
            <p:spPr>
              <a:xfrm>
                <a:off x="6736926" y="5944822"/>
                <a:ext cx="1351652"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1F45BC"/>
                    </a:solidFill>
                    <a:latin typeface="Arial"/>
                    <a:ea typeface="Arial"/>
                    <a:cs typeface="Arial"/>
                    <a:sym typeface="Arial"/>
                  </a:rPr>
                  <a:t>PRESENTATION LAYER</a:t>
                </a:r>
                <a:endParaRPr/>
              </a:p>
            </p:txBody>
          </p:sp>
          <p:grpSp>
            <p:nvGrpSpPr>
              <p:cNvPr id="2427" name="Google Shape;2427;p73"/>
              <p:cNvGrpSpPr/>
              <p:nvPr/>
            </p:nvGrpSpPr>
            <p:grpSpPr>
              <a:xfrm>
                <a:off x="5982561" y="5589123"/>
                <a:ext cx="2798540" cy="325003"/>
                <a:chOff x="6200750" y="6382965"/>
                <a:chExt cx="2766586" cy="325003"/>
              </a:xfrm>
            </p:grpSpPr>
            <p:sp>
              <p:nvSpPr>
                <p:cNvPr id="2428" name="Google Shape;2428;p73"/>
                <p:cNvSpPr/>
                <p:nvPr/>
              </p:nvSpPr>
              <p:spPr>
                <a:xfrm>
                  <a:off x="7102780" y="6382965"/>
                  <a:ext cx="482937" cy="325003"/>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Qlik</a:t>
                  </a:r>
                  <a:endParaRPr b="0" i="0" sz="900" u="none" cap="none" strike="noStrike">
                    <a:solidFill>
                      <a:srgbClr val="1F45BC"/>
                    </a:solidFill>
                    <a:latin typeface="Arial"/>
                    <a:ea typeface="Arial"/>
                    <a:cs typeface="Arial"/>
                    <a:sym typeface="Arial"/>
                  </a:endParaRPr>
                </a:p>
              </p:txBody>
            </p:sp>
            <p:sp>
              <p:nvSpPr>
                <p:cNvPr id="2429" name="Google Shape;2429;p73"/>
                <p:cNvSpPr/>
                <p:nvPr/>
              </p:nvSpPr>
              <p:spPr>
                <a:xfrm>
                  <a:off x="7613912" y="6391471"/>
                  <a:ext cx="662612" cy="307991"/>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Tableau</a:t>
                  </a:r>
                  <a:endParaRPr/>
                </a:p>
              </p:txBody>
            </p:sp>
            <p:sp>
              <p:nvSpPr>
                <p:cNvPr id="2430" name="Google Shape;2430;p73"/>
                <p:cNvSpPr/>
                <p:nvPr/>
              </p:nvSpPr>
              <p:spPr>
                <a:xfrm>
                  <a:off x="6200750" y="6390016"/>
                  <a:ext cx="873233" cy="310901"/>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Elasticsearch Kibana</a:t>
                  </a:r>
                  <a:endParaRPr b="0" i="0" sz="900" u="none" cap="none" strike="noStrike">
                    <a:solidFill>
                      <a:srgbClr val="1F45BC"/>
                    </a:solidFill>
                    <a:latin typeface="Arial"/>
                    <a:ea typeface="Arial"/>
                    <a:cs typeface="Arial"/>
                    <a:sym typeface="Arial"/>
                  </a:endParaRPr>
                </a:p>
              </p:txBody>
            </p:sp>
            <p:sp>
              <p:nvSpPr>
                <p:cNvPr id="2431" name="Google Shape;2431;p73"/>
                <p:cNvSpPr/>
                <p:nvPr/>
              </p:nvSpPr>
              <p:spPr>
                <a:xfrm>
                  <a:off x="8304724" y="6391471"/>
                  <a:ext cx="662612" cy="307991"/>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Superset</a:t>
                  </a:r>
                  <a:endParaRPr b="0" i="0" sz="900" u="none" cap="none" strike="noStrike">
                    <a:solidFill>
                      <a:srgbClr val="1F45BC"/>
                    </a:solidFill>
                    <a:latin typeface="Arial"/>
                    <a:ea typeface="Arial"/>
                    <a:cs typeface="Arial"/>
                    <a:sym typeface="Arial"/>
                  </a:endParaRPr>
                </a:p>
              </p:txBody>
            </p:sp>
          </p:grpSp>
        </p:grpSp>
        <p:sp>
          <p:nvSpPr>
            <p:cNvPr id="2432" name="Google Shape;2432;p73"/>
            <p:cNvSpPr/>
            <p:nvPr/>
          </p:nvSpPr>
          <p:spPr>
            <a:xfrm rot="5400000">
              <a:off x="3126929" y="5064931"/>
              <a:ext cx="241582" cy="443611"/>
            </a:xfrm>
            <a:prstGeom prst="leftRightArrow">
              <a:avLst>
                <a:gd fmla="val 44572" name="adj1"/>
                <a:gd fmla="val 29261" name="adj2"/>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433" name="Google Shape;2433;p73"/>
            <p:cNvCxnSpPr/>
            <p:nvPr/>
          </p:nvCxnSpPr>
          <p:spPr>
            <a:xfrm>
              <a:off x="7201987" y="3190975"/>
              <a:ext cx="316060" cy="0"/>
            </a:xfrm>
            <a:prstGeom prst="straightConnector1">
              <a:avLst/>
            </a:prstGeom>
            <a:noFill/>
            <a:ln cap="flat" cmpd="sng" w="28575">
              <a:solidFill>
                <a:srgbClr val="3B80E5"/>
              </a:solidFill>
              <a:prstDash val="solid"/>
              <a:miter lim="800000"/>
              <a:headEnd len="sm" w="sm" type="none"/>
              <a:tailEnd len="med" w="med" type="triangle"/>
            </a:ln>
          </p:spPr>
        </p:cxnSp>
        <p:cxnSp>
          <p:nvCxnSpPr>
            <p:cNvPr id="2434" name="Google Shape;2434;p73"/>
            <p:cNvCxnSpPr/>
            <p:nvPr/>
          </p:nvCxnSpPr>
          <p:spPr>
            <a:xfrm>
              <a:off x="5568252" y="4933892"/>
              <a:ext cx="1949795" cy="0"/>
            </a:xfrm>
            <a:prstGeom prst="straightConnector1">
              <a:avLst/>
            </a:prstGeom>
            <a:noFill/>
            <a:ln cap="flat" cmpd="sng" w="28575">
              <a:solidFill>
                <a:srgbClr val="3B80E5"/>
              </a:solidFill>
              <a:prstDash val="solid"/>
              <a:miter lim="800000"/>
              <a:headEnd len="sm" w="sm" type="none"/>
              <a:tailEnd len="med" w="med" type="triangle"/>
            </a:ln>
          </p:spPr>
        </p:cxnSp>
        <p:grpSp>
          <p:nvGrpSpPr>
            <p:cNvPr id="2435" name="Google Shape;2435;p73"/>
            <p:cNvGrpSpPr/>
            <p:nvPr/>
          </p:nvGrpSpPr>
          <p:grpSpPr>
            <a:xfrm>
              <a:off x="4185454" y="4962467"/>
              <a:ext cx="5025300" cy="1279753"/>
              <a:chOff x="4194979" y="5067242"/>
              <a:chExt cx="5025300" cy="1279753"/>
            </a:xfrm>
          </p:grpSpPr>
          <p:cxnSp>
            <p:nvCxnSpPr>
              <p:cNvPr id="2436" name="Google Shape;2436;p73"/>
              <p:cNvCxnSpPr/>
              <p:nvPr/>
            </p:nvCxnSpPr>
            <p:spPr>
              <a:xfrm>
                <a:off x="8857701" y="5067242"/>
                <a:ext cx="362499" cy="0"/>
              </a:xfrm>
              <a:prstGeom prst="straightConnector1">
                <a:avLst/>
              </a:prstGeom>
              <a:noFill/>
              <a:ln cap="flat" cmpd="sng" w="28575">
                <a:solidFill>
                  <a:srgbClr val="3B80E5"/>
                </a:solidFill>
                <a:prstDash val="solid"/>
                <a:miter lim="800000"/>
                <a:headEnd len="sm" w="sm" type="none"/>
                <a:tailEnd len="sm" w="sm" type="none"/>
              </a:ln>
            </p:spPr>
          </p:cxnSp>
          <p:cxnSp>
            <p:nvCxnSpPr>
              <p:cNvPr id="2437" name="Google Shape;2437;p73"/>
              <p:cNvCxnSpPr/>
              <p:nvPr/>
            </p:nvCxnSpPr>
            <p:spPr>
              <a:xfrm>
                <a:off x="9220200" y="5067242"/>
                <a:ext cx="0" cy="1279753"/>
              </a:xfrm>
              <a:prstGeom prst="straightConnector1">
                <a:avLst/>
              </a:prstGeom>
              <a:noFill/>
              <a:ln cap="flat" cmpd="sng" w="28575">
                <a:solidFill>
                  <a:srgbClr val="3B80E5"/>
                </a:solidFill>
                <a:prstDash val="solid"/>
                <a:miter lim="800000"/>
                <a:headEnd len="sm" w="sm" type="none"/>
                <a:tailEnd len="sm" w="sm" type="none"/>
              </a:ln>
            </p:spPr>
          </p:cxnSp>
          <p:cxnSp>
            <p:nvCxnSpPr>
              <p:cNvPr id="2438" name="Google Shape;2438;p73"/>
              <p:cNvCxnSpPr>
                <a:endCxn id="2439" idx="2"/>
              </p:cNvCxnSpPr>
              <p:nvPr/>
            </p:nvCxnSpPr>
            <p:spPr>
              <a:xfrm rot="10800000">
                <a:off x="4194979" y="6175654"/>
                <a:ext cx="5025300" cy="171300"/>
              </a:xfrm>
              <a:prstGeom prst="bentConnector2">
                <a:avLst/>
              </a:prstGeom>
              <a:noFill/>
              <a:ln cap="flat" cmpd="sng" w="28575">
                <a:solidFill>
                  <a:srgbClr val="3B80E5"/>
                </a:solidFill>
                <a:prstDash val="solid"/>
                <a:miter lim="800000"/>
                <a:headEnd len="sm" w="sm" type="none"/>
                <a:tailEnd len="med" w="med" type="triangle"/>
              </a:ln>
            </p:spPr>
          </p:cxnSp>
        </p:grpSp>
        <p:grpSp>
          <p:nvGrpSpPr>
            <p:cNvPr id="2440" name="Google Shape;2440;p73"/>
            <p:cNvGrpSpPr/>
            <p:nvPr/>
          </p:nvGrpSpPr>
          <p:grpSpPr>
            <a:xfrm>
              <a:off x="7518047" y="2629857"/>
              <a:ext cx="1330129" cy="2731925"/>
              <a:chOff x="7518047" y="2629857"/>
              <a:chExt cx="1330129" cy="2731925"/>
            </a:xfrm>
          </p:grpSpPr>
          <p:sp>
            <p:nvSpPr>
              <p:cNvPr id="2441" name="Google Shape;2441;p73"/>
              <p:cNvSpPr/>
              <p:nvPr/>
            </p:nvSpPr>
            <p:spPr>
              <a:xfrm rot="5400000">
                <a:off x="8093185" y="4997973"/>
                <a:ext cx="199011" cy="528607"/>
              </a:xfrm>
              <a:prstGeom prst="rightArrow">
                <a:avLst>
                  <a:gd fmla="val 66196" name="adj1"/>
                  <a:gd fmla="val 48264"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442" name="Google Shape;2442;p73"/>
              <p:cNvGrpSpPr/>
              <p:nvPr/>
            </p:nvGrpSpPr>
            <p:grpSpPr>
              <a:xfrm>
                <a:off x="7518047" y="2629857"/>
                <a:ext cx="1330129" cy="2532828"/>
                <a:chOff x="7518047" y="2629857"/>
                <a:chExt cx="1330129" cy="2532828"/>
              </a:xfrm>
            </p:grpSpPr>
            <p:grpSp>
              <p:nvGrpSpPr>
                <p:cNvPr id="2443" name="Google Shape;2443;p73"/>
                <p:cNvGrpSpPr/>
                <p:nvPr/>
              </p:nvGrpSpPr>
              <p:grpSpPr>
                <a:xfrm>
                  <a:off x="7518047" y="2629857"/>
                  <a:ext cx="1330129" cy="2532828"/>
                  <a:chOff x="878005" y="3940229"/>
                  <a:chExt cx="1330129" cy="2532828"/>
                </a:xfrm>
              </p:grpSpPr>
              <p:sp>
                <p:nvSpPr>
                  <p:cNvPr id="2444" name="Google Shape;2444;p73"/>
                  <p:cNvSpPr/>
                  <p:nvPr/>
                </p:nvSpPr>
                <p:spPr>
                  <a:xfrm>
                    <a:off x="878005" y="4050190"/>
                    <a:ext cx="1330129"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45" name="Google Shape;2445;p73"/>
                  <p:cNvSpPr txBox="1"/>
                  <p:nvPr/>
                </p:nvSpPr>
                <p:spPr>
                  <a:xfrm>
                    <a:off x="1213711" y="3940229"/>
                    <a:ext cx="707245"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F45BC"/>
                        </a:solidFill>
                        <a:latin typeface="Arial"/>
                        <a:ea typeface="Arial"/>
                        <a:cs typeface="Arial"/>
                        <a:sym typeface="Arial"/>
                      </a:rPr>
                      <a:t>AI LAYER</a:t>
                    </a:r>
                    <a:endParaRPr/>
                  </a:p>
                </p:txBody>
              </p:sp>
            </p:grpSp>
            <p:sp>
              <p:nvSpPr>
                <p:cNvPr id="2446" name="Google Shape;2446;p73"/>
                <p:cNvSpPr/>
                <p:nvPr/>
              </p:nvSpPr>
              <p:spPr>
                <a:xfrm>
                  <a:off x="7793702" y="4848641"/>
                  <a:ext cx="778819" cy="156039"/>
                </a:xfrm>
                <a:prstGeom prst="roundRect">
                  <a:avLst>
                    <a:gd fmla="val 16667" name="adj"/>
                  </a:avLst>
                </a:prstGeom>
                <a:solidFill>
                  <a:srgbClr val="3B80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703"/>
                    <a:buFont typeface="Arial"/>
                    <a:buNone/>
                  </a:pPr>
                  <a:r>
                    <a:rPr b="0" i="0" lang="en-US" sz="703" u="none" cap="none" strike="noStrike">
                      <a:solidFill>
                        <a:srgbClr val="FFFFFF"/>
                      </a:solidFill>
                      <a:latin typeface="Arial"/>
                      <a:ea typeface="Arial"/>
                      <a:cs typeface="Arial"/>
                      <a:sym typeface="Arial"/>
                    </a:rPr>
                    <a:t>Model Layer</a:t>
                  </a:r>
                  <a:endParaRPr/>
                </a:p>
              </p:txBody>
            </p:sp>
            <p:sp>
              <p:nvSpPr>
                <p:cNvPr id="2447" name="Google Shape;2447;p73"/>
                <p:cNvSpPr/>
                <p:nvPr/>
              </p:nvSpPr>
              <p:spPr>
                <a:xfrm>
                  <a:off x="7757112" y="3513345"/>
                  <a:ext cx="851999" cy="156039"/>
                </a:xfrm>
                <a:prstGeom prst="roundRect">
                  <a:avLst>
                    <a:gd fmla="val 16667" name="adj"/>
                  </a:avLst>
                </a:prstGeom>
                <a:solidFill>
                  <a:srgbClr val="3B80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703"/>
                    <a:buFont typeface="Arial"/>
                    <a:buNone/>
                  </a:pPr>
                  <a:r>
                    <a:rPr b="0" i="0" lang="en-US" sz="703" u="none" cap="none" strike="noStrike">
                      <a:solidFill>
                        <a:srgbClr val="FFFFFF"/>
                      </a:solidFill>
                      <a:latin typeface="Arial"/>
                      <a:ea typeface="Arial"/>
                      <a:cs typeface="Arial"/>
                      <a:sym typeface="Arial"/>
                    </a:rPr>
                    <a:t>Inference Layer</a:t>
                  </a:r>
                  <a:endParaRPr/>
                </a:p>
              </p:txBody>
            </p:sp>
            <p:cxnSp>
              <p:nvCxnSpPr>
                <p:cNvPr id="2448" name="Google Shape;2448;p73"/>
                <p:cNvCxnSpPr/>
                <p:nvPr/>
              </p:nvCxnSpPr>
              <p:spPr>
                <a:xfrm>
                  <a:off x="7611216" y="3829987"/>
                  <a:ext cx="1169262" cy="0"/>
                </a:xfrm>
                <a:prstGeom prst="straightConnector1">
                  <a:avLst/>
                </a:prstGeom>
                <a:noFill/>
                <a:ln cap="flat" cmpd="sng" w="12700">
                  <a:solidFill>
                    <a:srgbClr val="3B80E5"/>
                  </a:solidFill>
                  <a:prstDash val="dot"/>
                  <a:miter lim="800000"/>
                  <a:headEnd len="sm" w="sm" type="none"/>
                  <a:tailEnd len="sm" w="sm" type="none"/>
                </a:ln>
              </p:spPr>
            </p:cxnSp>
            <p:cxnSp>
              <p:nvCxnSpPr>
                <p:cNvPr id="2449" name="Google Shape;2449;p73"/>
                <p:cNvCxnSpPr>
                  <a:stCxn id="2446" idx="0"/>
                  <a:endCxn id="2447" idx="2"/>
                </p:cNvCxnSpPr>
                <p:nvPr/>
              </p:nvCxnSpPr>
              <p:spPr>
                <a:xfrm rot="10800000">
                  <a:off x="8183112" y="3669341"/>
                  <a:ext cx="0" cy="1179300"/>
                </a:xfrm>
                <a:prstGeom prst="straightConnector1">
                  <a:avLst/>
                </a:prstGeom>
                <a:noFill/>
                <a:ln cap="flat" cmpd="sng" w="28575">
                  <a:solidFill>
                    <a:srgbClr val="3B80E5"/>
                  </a:solidFill>
                  <a:prstDash val="solid"/>
                  <a:miter lim="800000"/>
                  <a:headEnd len="sm" w="sm" type="none"/>
                  <a:tailEnd len="med" w="med" type="triangle"/>
                </a:ln>
              </p:spPr>
            </p:cxnSp>
            <p:grpSp>
              <p:nvGrpSpPr>
                <p:cNvPr id="2450" name="Google Shape;2450;p73"/>
                <p:cNvGrpSpPr/>
                <p:nvPr/>
              </p:nvGrpSpPr>
              <p:grpSpPr>
                <a:xfrm>
                  <a:off x="7623845" y="3005929"/>
                  <a:ext cx="1118533" cy="1701785"/>
                  <a:chOff x="8798366" y="3438875"/>
                  <a:chExt cx="1118533" cy="1701785"/>
                </a:xfrm>
              </p:grpSpPr>
              <p:sp>
                <p:nvSpPr>
                  <p:cNvPr id="2451" name="Google Shape;2451;p73"/>
                  <p:cNvSpPr/>
                  <p:nvPr/>
                </p:nvSpPr>
                <p:spPr>
                  <a:xfrm>
                    <a:off x="8798366" y="3438875"/>
                    <a:ext cx="1118533" cy="410968"/>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Apache Spark</a:t>
                    </a:r>
                    <a:endParaRPr/>
                  </a:p>
                  <a:p>
                    <a:pPr indent="0" lvl="0" marL="0" marR="0" rtl="0" algn="ctr">
                      <a:lnSpc>
                        <a:spcPct val="100000"/>
                      </a:lnSpc>
                      <a:spcBef>
                        <a:spcPts val="0"/>
                      </a:spcBef>
                      <a:spcAft>
                        <a:spcPts val="0"/>
                      </a:spcAft>
                      <a:buClr>
                        <a:srgbClr val="1F45BC"/>
                      </a:buClr>
                      <a:buSzPts val="738"/>
                      <a:buFont typeface="Arial"/>
                      <a:buNone/>
                    </a:pPr>
                    <a:r>
                      <a:rPr b="0" i="0" lang="en-US" sz="738" u="none" cap="none" strike="noStrike">
                        <a:solidFill>
                          <a:srgbClr val="1F45BC"/>
                        </a:solidFill>
                        <a:latin typeface="Arial"/>
                        <a:ea typeface="Arial"/>
                        <a:cs typeface="Arial"/>
                        <a:sym typeface="Arial"/>
                      </a:rPr>
                      <a:t>(ML / Mllib)</a:t>
                    </a:r>
                    <a:endParaRPr/>
                  </a:p>
                </p:txBody>
              </p:sp>
              <p:sp>
                <p:nvSpPr>
                  <p:cNvPr id="2452" name="Google Shape;2452;p73"/>
                  <p:cNvSpPr/>
                  <p:nvPr/>
                </p:nvSpPr>
                <p:spPr>
                  <a:xfrm>
                    <a:off x="8798366" y="4827630"/>
                    <a:ext cx="1118533" cy="313030"/>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ML / DL Tools</a:t>
                    </a:r>
                    <a:endParaRPr/>
                  </a:p>
                  <a:p>
                    <a:pPr indent="0" lvl="0" marL="0" marR="0" rtl="0" algn="ctr">
                      <a:lnSpc>
                        <a:spcPct val="100000"/>
                      </a:lnSpc>
                      <a:spcBef>
                        <a:spcPts val="0"/>
                      </a:spcBef>
                      <a:spcAft>
                        <a:spcPts val="0"/>
                      </a:spcAft>
                      <a:buClr>
                        <a:srgbClr val="1F45BC"/>
                      </a:buClr>
                      <a:buSzPts val="738"/>
                      <a:buFont typeface="Arial"/>
                      <a:buNone/>
                    </a:pPr>
                    <a:r>
                      <a:rPr b="0" i="0" lang="en-US" sz="738" u="none" cap="none" strike="noStrike">
                        <a:solidFill>
                          <a:srgbClr val="1F45BC"/>
                        </a:solidFill>
                        <a:latin typeface="Arial"/>
                        <a:ea typeface="Arial"/>
                        <a:cs typeface="Arial"/>
                        <a:sym typeface="Arial"/>
                      </a:rPr>
                      <a:t>(Spark ML)</a:t>
                    </a:r>
                    <a:endParaRPr/>
                  </a:p>
                </p:txBody>
              </p:sp>
              <p:sp>
                <p:nvSpPr>
                  <p:cNvPr id="2453" name="Google Shape;2453;p73"/>
                  <p:cNvSpPr/>
                  <p:nvPr/>
                </p:nvSpPr>
                <p:spPr>
                  <a:xfrm>
                    <a:off x="8798366" y="4403411"/>
                    <a:ext cx="1118533" cy="313030"/>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Tensor Flow  </a:t>
                    </a:r>
                    <a:r>
                      <a:rPr b="0" i="0" lang="en-US" sz="738" u="none" cap="none" strike="noStrike">
                        <a:solidFill>
                          <a:srgbClr val="1F45BC"/>
                        </a:solidFill>
                        <a:latin typeface="Arial"/>
                        <a:ea typeface="Arial"/>
                        <a:cs typeface="Arial"/>
                        <a:sym typeface="Arial"/>
                      </a:rPr>
                      <a:t>(TensorFrames)</a:t>
                    </a:r>
                    <a:endParaRPr/>
                  </a:p>
                </p:txBody>
              </p:sp>
            </p:grpSp>
          </p:grpSp>
        </p:grpSp>
        <p:grpSp>
          <p:nvGrpSpPr>
            <p:cNvPr id="2454" name="Google Shape;2454;p73"/>
            <p:cNvGrpSpPr/>
            <p:nvPr/>
          </p:nvGrpSpPr>
          <p:grpSpPr>
            <a:xfrm>
              <a:off x="2594894" y="5414486"/>
              <a:ext cx="3009598" cy="656393"/>
              <a:chOff x="2604419" y="5519261"/>
              <a:chExt cx="3009598" cy="656393"/>
            </a:xfrm>
          </p:grpSpPr>
          <p:sp>
            <p:nvSpPr>
              <p:cNvPr id="2455" name="Google Shape;2455;p73"/>
              <p:cNvSpPr/>
              <p:nvPr/>
            </p:nvSpPr>
            <p:spPr>
              <a:xfrm>
                <a:off x="2604419" y="5519261"/>
                <a:ext cx="3009598" cy="656393"/>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456" name="Google Shape;2456;p73"/>
              <p:cNvGrpSpPr/>
              <p:nvPr/>
            </p:nvGrpSpPr>
            <p:grpSpPr>
              <a:xfrm>
                <a:off x="2716908" y="5608346"/>
                <a:ext cx="2784620" cy="286557"/>
                <a:chOff x="2661832" y="5574200"/>
                <a:chExt cx="2784620" cy="286557"/>
              </a:xfrm>
            </p:grpSpPr>
            <p:sp>
              <p:nvSpPr>
                <p:cNvPr id="2457" name="Google Shape;2457;p73"/>
                <p:cNvSpPr/>
                <p:nvPr/>
              </p:nvSpPr>
              <p:spPr>
                <a:xfrm>
                  <a:off x="3148374" y="5574200"/>
                  <a:ext cx="469438" cy="28655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No</a:t>
                  </a:r>
                  <a:endParaRPr/>
                </a:p>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SQL</a:t>
                  </a:r>
                  <a:endParaRPr/>
                </a:p>
              </p:txBody>
            </p:sp>
            <p:sp>
              <p:nvSpPr>
                <p:cNvPr id="2458" name="Google Shape;2458;p73"/>
                <p:cNvSpPr/>
                <p:nvPr/>
              </p:nvSpPr>
              <p:spPr>
                <a:xfrm>
                  <a:off x="2661832" y="5575154"/>
                  <a:ext cx="454559" cy="285602"/>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HDFS</a:t>
                  </a:r>
                  <a:endParaRPr/>
                </a:p>
              </p:txBody>
            </p:sp>
            <p:sp>
              <p:nvSpPr>
                <p:cNvPr id="2459" name="Google Shape;2459;p73"/>
                <p:cNvSpPr/>
                <p:nvPr/>
              </p:nvSpPr>
              <p:spPr>
                <a:xfrm>
                  <a:off x="4106216" y="5574200"/>
                  <a:ext cx="738733" cy="28655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In-Memory DB</a:t>
                  </a:r>
                  <a:endParaRPr/>
                </a:p>
              </p:txBody>
            </p:sp>
            <p:sp>
              <p:nvSpPr>
                <p:cNvPr id="2460" name="Google Shape;2460;p73"/>
                <p:cNvSpPr/>
                <p:nvPr/>
              </p:nvSpPr>
              <p:spPr>
                <a:xfrm>
                  <a:off x="4874792" y="5574817"/>
                  <a:ext cx="571660" cy="285939"/>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RDBMS</a:t>
                  </a:r>
                  <a:endParaRPr/>
                </a:p>
              </p:txBody>
            </p:sp>
            <p:sp>
              <p:nvSpPr>
                <p:cNvPr id="2461" name="Google Shape;2461;p73"/>
                <p:cNvSpPr/>
                <p:nvPr/>
              </p:nvSpPr>
              <p:spPr>
                <a:xfrm>
                  <a:off x="3650155" y="5574200"/>
                  <a:ext cx="429497" cy="28655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Kudu</a:t>
                  </a:r>
                  <a:endParaRPr/>
                </a:p>
              </p:txBody>
            </p:sp>
          </p:grpSp>
          <p:sp>
            <p:nvSpPr>
              <p:cNvPr id="2439" name="Google Shape;2439;p73"/>
              <p:cNvSpPr txBox="1"/>
              <p:nvPr/>
            </p:nvSpPr>
            <p:spPr>
              <a:xfrm>
                <a:off x="2932454" y="5944822"/>
                <a:ext cx="2525050"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F45BC"/>
                  </a:buClr>
                  <a:buSzPts val="900"/>
                  <a:buFont typeface="Arial"/>
                  <a:buNone/>
                </a:pPr>
                <a:r>
                  <a:rPr lang="en-US" sz="900">
                    <a:solidFill>
                      <a:srgbClr val="1F45BC"/>
                    </a:solidFill>
                    <a:latin typeface="Arial"/>
                    <a:ea typeface="Arial"/>
                    <a:cs typeface="Arial"/>
                    <a:sym typeface="Arial"/>
                  </a:rPr>
                  <a:t>DATA STORAGE LAYER (Enterprise Data Lake)</a:t>
                </a:r>
                <a:endParaRPr/>
              </a:p>
            </p:txBody>
          </p:sp>
        </p:grpSp>
        <p:grpSp>
          <p:nvGrpSpPr>
            <p:cNvPr id="2462" name="Google Shape;2462;p73"/>
            <p:cNvGrpSpPr/>
            <p:nvPr/>
          </p:nvGrpSpPr>
          <p:grpSpPr>
            <a:xfrm>
              <a:off x="4238123" y="2629857"/>
              <a:ext cx="1330129" cy="2532828"/>
              <a:chOff x="3831073" y="2948172"/>
              <a:chExt cx="1330129" cy="2532828"/>
            </a:xfrm>
          </p:grpSpPr>
          <p:grpSp>
            <p:nvGrpSpPr>
              <p:cNvPr id="2463" name="Google Shape;2463;p73"/>
              <p:cNvGrpSpPr/>
              <p:nvPr/>
            </p:nvGrpSpPr>
            <p:grpSpPr>
              <a:xfrm>
                <a:off x="3831073" y="2948172"/>
                <a:ext cx="1330129" cy="2532828"/>
                <a:chOff x="878005" y="3940229"/>
                <a:chExt cx="1330129" cy="2532828"/>
              </a:xfrm>
            </p:grpSpPr>
            <p:sp>
              <p:nvSpPr>
                <p:cNvPr id="2464" name="Google Shape;2464;p73"/>
                <p:cNvSpPr/>
                <p:nvPr/>
              </p:nvSpPr>
              <p:spPr>
                <a:xfrm>
                  <a:off x="878005" y="4050190"/>
                  <a:ext cx="1330129"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65" name="Google Shape;2465;p73"/>
                <p:cNvSpPr txBox="1"/>
                <p:nvPr/>
              </p:nvSpPr>
              <p:spPr>
                <a:xfrm>
                  <a:off x="904785" y="3940229"/>
                  <a:ext cx="1287533"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TRANSFORMATION</a:t>
                  </a:r>
                  <a:endParaRPr/>
                </a:p>
                <a:p>
                  <a:pPr indent="0" lvl="0" marL="0" marR="0" rtl="0" algn="ctr">
                    <a:spcBef>
                      <a:spcPts val="0"/>
                    </a:spcBef>
                    <a:spcAft>
                      <a:spcPts val="0"/>
                    </a:spcAft>
                    <a:buNone/>
                  </a:pPr>
                  <a:r>
                    <a:rPr lang="en-US" sz="1000">
                      <a:solidFill>
                        <a:srgbClr val="1F45BC"/>
                      </a:solidFill>
                      <a:latin typeface="Arial"/>
                      <a:ea typeface="Arial"/>
                      <a:cs typeface="Arial"/>
                      <a:sym typeface="Arial"/>
                    </a:rPr>
                    <a:t> LAYER (ETL)</a:t>
                  </a:r>
                  <a:endParaRPr/>
                </a:p>
              </p:txBody>
            </p:sp>
          </p:grpSp>
          <p:grpSp>
            <p:nvGrpSpPr>
              <p:cNvPr id="2466" name="Google Shape;2466;p73"/>
              <p:cNvGrpSpPr/>
              <p:nvPr/>
            </p:nvGrpSpPr>
            <p:grpSpPr>
              <a:xfrm>
                <a:off x="3941567" y="3499527"/>
                <a:ext cx="1123500" cy="1676339"/>
                <a:chOff x="3960617" y="3499527"/>
                <a:chExt cx="1123500" cy="1676339"/>
              </a:xfrm>
            </p:grpSpPr>
            <p:sp>
              <p:nvSpPr>
                <p:cNvPr id="2467" name="Google Shape;2467;p73"/>
                <p:cNvSpPr/>
                <p:nvPr/>
              </p:nvSpPr>
              <p:spPr>
                <a:xfrm>
                  <a:off x="3960617" y="4792224"/>
                  <a:ext cx="1118533" cy="383642"/>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MR</a:t>
                  </a:r>
                  <a:endParaRPr/>
                </a:p>
              </p:txBody>
            </p:sp>
            <p:sp>
              <p:nvSpPr>
                <p:cNvPr id="2468" name="Google Shape;2468;p73"/>
                <p:cNvSpPr/>
                <p:nvPr/>
              </p:nvSpPr>
              <p:spPr>
                <a:xfrm>
                  <a:off x="3962575" y="4145875"/>
                  <a:ext cx="1118533" cy="383642"/>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Hive / Pig</a:t>
                  </a:r>
                  <a:endParaRPr b="0" i="0" sz="1000" u="none" cap="none" strike="noStrike">
                    <a:solidFill>
                      <a:srgbClr val="1F45BC"/>
                    </a:solidFill>
                    <a:latin typeface="Arial"/>
                    <a:ea typeface="Arial"/>
                    <a:cs typeface="Arial"/>
                    <a:sym typeface="Arial"/>
                  </a:endParaRPr>
                </a:p>
              </p:txBody>
            </p:sp>
            <p:sp>
              <p:nvSpPr>
                <p:cNvPr id="2469" name="Google Shape;2469;p73"/>
                <p:cNvSpPr/>
                <p:nvPr/>
              </p:nvSpPr>
              <p:spPr>
                <a:xfrm>
                  <a:off x="3965584" y="3499527"/>
                  <a:ext cx="1118533" cy="383642"/>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Spark Core</a:t>
                  </a:r>
                  <a:endParaRPr/>
                </a:p>
              </p:txBody>
            </p:sp>
          </p:grpSp>
        </p:grpSp>
        <p:sp>
          <p:nvSpPr>
            <p:cNvPr id="2470" name="Google Shape;2470;p73"/>
            <p:cNvSpPr/>
            <p:nvPr/>
          </p:nvSpPr>
          <p:spPr>
            <a:xfrm>
              <a:off x="4238123" y="2209156"/>
              <a:ext cx="1330129" cy="361836"/>
            </a:xfrm>
            <a:prstGeom prst="homePlate">
              <a:avLst>
                <a:gd fmla="val 1845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Pre-Processing</a:t>
              </a:r>
              <a:endParaRPr i="0" sz="984" u="none" cap="none" strike="noStrike">
                <a:solidFill>
                  <a:srgbClr val="FFFFFF"/>
                </a:solidFill>
                <a:latin typeface="Arial"/>
                <a:ea typeface="Arial"/>
                <a:cs typeface="Arial"/>
                <a:sym typeface="Arial"/>
              </a:endParaRPr>
            </a:p>
          </p:txBody>
        </p:sp>
        <p:sp>
          <p:nvSpPr>
            <p:cNvPr id="2471" name="Google Shape;2471;p73"/>
            <p:cNvSpPr/>
            <p:nvPr/>
          </p:nvSpPr>
          <p:spPr>
            <a:xfrm rot="5400000">
              <a:off x="4801459" y="5064932"/>
              <a:ext cx="241582" cy="443611"/>
            </a:xfrm>
            <a:prstGeom prst="leftRightArrow">
              <a:avLst>
                <a:gd fmla="val 44572" name="adj1"/>
                <a:gd fmla="val 29261" name="adj2"/>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2" name="Google Shape;2472;p73"/>
            <p:cNvSpPr/>
            <p:nvPr/>
          </p:nvSpPr>
          <p:spPr>
            <a:xfrm>
              <a:off x="546896" y="2126756"/>
              <a:ext cx="8946504" cy="4260752"/>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473" name="Google Shape;2473;p73"/>
            <p:cNvGrpSpPr/>
            <p:nvPr/>
          </p:nvGrpSpPr>
          <p:grpSpPr>
            <a:xfrm>
              <a:off x="5871858" y="2629857"/>
              <a:ext cx="1330129" cy="2075730"/>
              <a:chOff x="5881383" y="2850744"/>
              <a:chExt cx="1330129" cy="2075730"/>
            </a:xfrm>
          </p:grpSpPr>
          <p:grpSp>
            <p:nvGrpSpPr>
              <p:cNvPr id="2474" name="Google Shape;2474;p73"/>
              <p:cNvGrpSpPr/>
              <p:nvPr/>
            </p:nvGrpSpPr>
            <p:grpSpPr>
              <a:xfrm>
                <a:off x="5881383" y="2850744"/>
                <a:ext cx="1330129" cy="2075730"/>
                <a:chOff x="878005" y="3940229"/>
                <a:chExt cx="1330129" cy="2075730"/>
              </a:xfrm>
            </p:grpSpPr>
            <p:sp>
              <p:nvSpPr>
                <p:cNvPr id="2475" name="Google Shape;2475;p73"/>
                <p:cNvSpPr/>
                <p:nvPr/>
              </p:nvSpPr>
              <p:spPr>
                <a:xfrm>
                  <a:off x="878005" y="4050191"/>
                  <a:ext cx="1330129" cy="1965768"/>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6" name="Google Shape;2476;p73"/>
                <p:cNvSpPr txBox="1"/>
                <p:nvPr/>
              </p:nvSpPr>
              <p:spPr>
                <a:xfrm>
                  <a:off x="981846" y="3940229"/>
                  <a:ext cx="1074333"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F45BC"/>
                      </a:solidFill>
                      <a:latin typeface="Arial"/>
                      <a:ea typeface="Arial"/>
                      <a:cs typeface="Arial"/>
                      <a:sym typeface="Arial"/>
                    </a:rPr>
                    <a:t>LỚP PHÂN TÍCH</a:t>
                  </a:r>
                  <a:endParaRPr sz="1000">
                    <a:solidFill>
                      <a:srgbClr val="1F45BC"/>
                    </a:solidFill>
                    <a:latin typeface="Arial"/>
                    <a:ea typeface="Arial"/>
                    <a:cs typeface="Arial"/>
                    <a:sym typeface="Arial"/>
                  </a:endParaRPr>
                </a:p>
              </p:txBody>
            </p:sp>
          </p:grpSp>
          <p:grpSp>
            <p:nvGrpSpPr>
              <p:cNvPr id="2477" name="Google Shape;2477;p73"/>
              <p:cNvGrpSpPr/>
              <p:nvPr/>
            </p:nvGrpSpPr>
            <p:grpSpPr>
              <a:xfrm>
                <a:off x="5902079" y="3096966"/>
                <a:ext cx="1236802" cy="1756223"/>
                <a:chOff x="5902079" y="3236666"/>
                <a:chExt cx="1236802" cy="1756223"/>
              </a:xfrm>
            </p:grpSpPr>
            <p:sp>
              <p:nvSpPr>
                <p:cNvPr id="2478" name="Google Shape;2478;p73"/>
                <p:cNvSpPr/>
                <p:nvPr/>
              </p:nvSpPr>
              <p:spPr>
                <a:xfrm>
                  <a:off x="6349532" y="3236666"/>
                  <a:ext cx="785843" cy="540864"/>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Thời</a:t>
                  </a:r>
                  <a:r>
                    <a:rPr b="0" i="0" lang="en-US" sz="900" u="none" cap="none" strike="noStrike">
                      <a:solidFill>
                        <a:srgbClr val="1F45BC"/>
                      </a:solidFill>
                      <a:latin typeface="Arial"/>
                      <a:ea typeface="Arial"/>
                      <a:cs typeface="Arial"/>
                      <a:sym typeface="Arial"/>
                    </a:rPr>
                    <a:t> gian thực</a:t>
                  </a:r>
                  <a:endParaRPr b="0" i="0" sz="900" u="none" cap="none" strike="noStrike">
                    <a:solidFill>
                      <a:srgbClr val="1F45BC"/>
                    </a:solidFill>
                    <a:latin typeface="Arial"/>
                    <a:ea typeface="Arial"/>
                    <a:cs typeface="Arial"/>
                    <a:sym typeface="Arial"/>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(Spark Streaming)</a:t>
                  </a:r>
                  <a:endParaRPr b="0" i="0" sz="900" u="none" cap="none" strike="noStrike">
                    <a:solidFill>
                      <a:srgbClr val="1F45BC"/>
                    </a:solidFill>
                    <a:latin typeface="Arial"/>
                    <a:ea typeface="Arial"/>
                    <a:cs typeface="Arial"/>
                    <a:sym typeface="Arial"/>
                  </a:endParaRPr>
                </a:p>
              </p:txBody>
            </p:sp>
            <p:sp>
              <p:nvSpPr>
                <p:cNvPr id="2479" name="Google Shape;2479;p73"/>
                <p:cNvSpPr/>
                <p:nvPr/>
              </p:nvSpPr>
              <p:spPr>
                <a:xfrm>
                  <a:off x="6352917" y="3963555"/>
                  <a:ext cx="785964" cy="568838"/>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Chế</a:t>
                  </a:r>
                  <a:r>
                    <a:rPr b="0" i="0" lang="en-US" sz="900" u="none" cap="none" strike="noStrike">
                      <a:solidFill>
                        <a:srgbClr val="1F45BC"/>
                      </a:solidFill>
                      <a:latin typeface="Arial"/>
                      <a:ea typeface="Arial"/>
                      <a:cs typeface="Arial"/>
                      <a:sym typeface="Arial"/>
                    </a:rPr>
                    <a:t> độ hàng loạt</a:t>
                  </a:r>
                  <a:endParaRPr b="0" i="0" sz="900" u="none" cap="none" strike="noStrike">
                    <a:solidFill>
                      <a:srgbClr val="1F45BC"/>
                    </a:solidFill>
                    <a:latin typeface="Arial"/>
                    <a:ea typeface="Arial"/>
                    <a:cs typeface="Arial"/>
                    <a:sym typeface="Arial"/>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(HIVE, </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Spark SQL )</a:t>
                  </a:r>
                  <a:endParaRPr b="0" i="0" sz="900" u="none" cap="none" strike="noStrike">
                    <a:solidFill>
                      <a:srgbClr val="1F45BC"/>
                    </a:solidFill>
                    <a:latin typeface="Arial"/>
                    <a:ea typeface="Arial"/>
                    <a:cs typeface="Arial"/>
                    <a:sym typeface="Arial"/>
                  </a:endParaRPr>
                </a:p>
              </p:txBody>
            </p:sp>
            <p:sp>
              <p:nvSpPr>
                <p:cNvPr id="2480" name="Google Shape;2480;p73"/>
                <p:cNvSpPr/>
                <p:nvPr/>
              </p:nvSpPr>
              <p:spPr>
                <a:xfrm>
                  <a:off x="6352302" y="4581922"/>
                  <a:ext cx="785964" cy="41096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900">
                      <a:solidFill>
                        <a:srgbClr val="1F45BC"/>
                      </a:solidFill>
                      <a:latin typeface="Arial"/>
                      <a:ea typeface="Arial"/>
                      <a:cs typeface="Arial"/>
                      <a:sym typeface="Arial"/>
                    </a:rPr>
                    <a:t>Truy vấn tương tác</a:t>
                  </a:r>
                  <a:endParaRPr sz="900">
                    <a:solidFill>
                      <a:srgbClr val="1F45BC"/>
                    </a:solidFill>
                    <a:latin typeface="Arial"/>
                    <a:ea typeface="Arial"/>
                    <a:cs typeface="Arial"/>
                    <a:sym typeface="Arial"/>
                  </a:endParaRPr>
                </a:p>
                <a:p>
                  <a:pPr indent="0" lvl="0" marL="0" marR="0" rtl="0" algn="ctr">
                    <a:spcBef>
                      <a:spcPts val="0"/>
                    </a:spcBef>
                    <a:spcAft>
                      <a:spcPts val="0"/>
                    </a:spcAft>
                    <a:buNone/>
                  </a:pPr>
                  <a:r>
                    <a:rPr b="0" i="0" lang="en-US" sz="900" u="none" cap="none" strike="noStrike">
                      <a:solidFill>
                        <a:srgbClr val="1F45BC"/>
                      </a:solidFill>
                      <a:latin typeface="Arial"/>
                      <a:ea typeface="Arial"/>
                      <a:cs typeface="Arial"/>
                      <a:sym typeface="Arial"/>
                    </a:rPr>
                    <a:t>(Impala)</a:t>
                  </a:r>
                  <a:endParaRPr b="0" i="0" sz="900" u="none" cap="none" strike="noStrike">
                    <a:solidFill>
                      <a:srgbClr val="1F45BC"/>
                    </a:solidFill>
                    <a:latin typeface="Arial"/>
                    <a:ea typeface="Arial"/>
                    <a:cs typeface="Arial"/>
                    <a:sym typeface="Arial"/>
                  </a:endParaRPr>
                </a:p>
              </p:txBody>
            </p:sp>
            <p:grpSp>
              <p:nvGrpSpPr>
                <p:cNvPr id="2481" name="Google Shape;2481;p73"/>
                <p:cNvGrpSpPr/>
                <p:nvPr/>
              </p:nvGrpSpPr>
              <p:grpSpPr>
                <a:xfrm>
                  <a:off x="5902079" y="3426926"/>
                  <a:ext cx="454458" cy="309198"/>
                  <a:chOff x="5859214" y="3441215"/>
                  <a:chExt cx="454458" cy="309198"/>
                </a:xfrm>
              </p:grpSpPr>
              <p:sp>
                <p:nvSpPr>
                  <p:cNvPr id="2482" name="Google Shape;2482;p73"/>
                  <p:cNvSpPr/>
                  <p:nvPr/>
                </p:nvSpPr>
                <p:spPr>
                  <a:xfrm>
                    <a:off x="5914477" y="3441215"/>
                    <a:ext cx="343683" cy="290580"/>
                  </a:xfrm>
                  <a:prstGeom prst="roundRect">
                    <a:avLst>
                      <a:gd fmla="val 22535" name="adj"/>
                    </a:avLst>
                  </a:prstGeom>
                  <a:solidFill>
                    <a:srgbClr val="3B80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rgbClr val="1F45BC"/>
                      </a:solidFill>
                      <a:latin typeface="Arial"/>
                      <a:ea typeface="Arial"/>
                      <a:cs typeface="Arial"/>
                      <a:sym typeface="Arial"/>
                    </a:endParaRPr>
                  </a:p>
                </p:txBody>
              </p:sp>
              <p:sp>
                <p:nvSpPr>
                  <p:cNvPr id="2483" name="Google Shape;2483;p73"/>
                  <p:cNvSpPr/>
                  <p:nvPr/>
                </p:nvSpPr>
                <p:spPr>
                  <a:xfrm>
                    <a:off x="5859214" y="3442636"/>
                    <a:ext cx="45445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Lớp tốc độ</a:t>
                    </a:r>
                    <a:endParaRPr sz="700">
                      <a:solidFill>
                        <a:schemeClr val="lt1"/>
                      </a:solidFill>
                      <a:latin typeface="Arial"/>
                      <a:ea typeface="Arial"/>
                      <a:cs typeface="Arial"/>
                      <a:sym typeface="Arial"/>
                    </a:endParaRPr>
                  </a:p>
                </p:txBody>
              </p:sp>
            </p:grpSp>
            <p:grpSp>
              <p:nvGrpSpPr>
                <p:cNvPr id="2484" name="Google Shape;2484;p73"/>
                <p:cNvGrpSpPr/>
                <p:nvPr/>
              </p:nvGrpSpPr>
              <p:grpSpPr>
                <a:xfrm>
                  <a:off x="5910850" y="4285167"/>
                  <a:ext cx="454458" cy="309198"/>
                  <a:chOff x="5859214" y="3477732"/>
                  <a:chExt cx="454458" cy="309198"/>
                </a:xfrm>
              </p:grpSpPr>
              <p:sp>
                <p:nvSpPr>
                  <p:cNvPr id="2485" name="Google Shape;2485;p73"/>
                  <p:cNvSpPr/>
                  <p:nvPr/>
                </p:nvSpPr>
                <p:spPr>
                  <a:xfrm>
                    <a:off x="5914477" y="3477732"/>
                    <a:ext cx="343683" cy="290580"/>
                  </a:xfrm>
                  <a:prstGeom prst="roundRect">
                    <a:avLst>
                      <a:gd fmla="val 22535" name="adj"/>
                    </a:avLst>
                  </a:prstGeom>
                  <a:solidFill>
                    <a:srgbClr val="3B80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rgbClr val="1F45BC"/>
                      </a:solidFill>
                      <a:latin typeface="Arial"/>
                      <a:ea typeface="Arial"/>
                      <a:cs typeface="Arial"/>
                      <a:sym typeface="Arial"/>
                    </a:endParaRPr>
                  </a:p>
                </p:txBody>
              </p:sp>
              <p:sp>
                <p:nvSpPr>
                  <p:cNvPr id="2486" name="Google Shape;2486;p73"/>
                  <p:cNvSpPr/>
                  <p:nvPr/>
                </p:nvSpPr>
                <p:spPr>
                  <a:xfrm>
                    <a:off x="5859214" y="3479153"/>
                    <a:ext cx="45445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Lớp Batch</a:t>
                    </a:r>
                    <a:endParaRPr/>
                  </a:p>
                </p:txBody>
              </p:sp>
            </p:grpSp>
            <p:cxnSp>
              <p:nvCxnSpPr>
                <p:cNvPr id="2487" name="Google Shape;2487;p73"/>
                <p:cNvCxnSpPr/>
                <p:nvPr/>
              </p:nvCxnSpPr>
              <p:spPr>
                <a:xfrm>
                  <a:off x="5966113" y="3914025"/>
                  <a:ext cx="1169262" cy="0"/>
                </a:xfrm>
                <a:prstGeom prst="straightConnector1">
                  <a:avLst/>
                </a:prstGeom>
                <a:noFill/>
                <a:ln cap="flat" cmpd="sng" w="12700">
                  <a:solidFill>
                    <a:srgbClr val="3B80E5"/>
                  </a:solidFill>
                  <a:prstDash val="dot"/>
                  <a:miter lim="800000"/>
                  <a:headEnd len="sm" w="sm" type="none"/>
                  <a:tailEnd len="sm" w="sm" type="none"/>
                </a:ln>
              </p:spPr>
            </p:cxnSp>
          </p:grpSp>
        </p:grpSp>
        <p:sp>
          <p:nvSpPr>
            <p:cNvPr id="2488" name="Google Shape;2488;p73"/>
            <p:cNvSpPr/>
            <p:nvPr/>
          </p:nvSpPr>
          <p:spPr>
            <a:xfrm>
              <a:off x="5854770" y="2209156"/>
              <a:ext cx="1347217" cy="361162"/>
            </a:xfrm>
            <a:prstGeom prst="homePlate">
              <a:avLst>
                <a:gd fmla="val 2471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Phân</a:t>
              </a:r>
              <a:r>
                <a:rPr i="0" lang="en-US" sz="984" u="none" cap="none" strike="noStrike">
                  <a:solidFill>
                    <a:srgbClr val="FFFFFF"/>
                  </a:solidFill>
                  <a:latin typeface="Arial"/>
                  <a:ea typeface="Arial"/>
                  <a:cs typeface="Arial"/>
                  <a:sym typeface="Arial"/>
                </a:rPr>
                <a:t> tích Big Data</a:t>
              </a:r>
              <a:endParaRPr i="0" sz="984" u="none" cap="none" strike="noStrike">
                <a:solidFill>
                  <a:srgbClr val="FFFFFF"/>
                </a:solidFill>
                <a:latin typeface="Arial"/>
                <a:ea typeface="Arial"/>
                <a:cs typeface="Arial"/>
                <a:sym typeface="Arial"/>
              </a:endParaRPr>
            </a:p>
          </p:txBody>
        </p:sp>
        <p:sp>
          <p:nvSpPr>
            <p:cNvPr id="2489" name="Google Shape;2489;p73"/>
            <p:cNvSpPr/>
            <p:nvPr/>
          </p:nvSpPr>
          <p:spPr>
            <a:xfrm rot="5400000">
              <a:off x="6192715" y="4770359"/>
              <a:ext cx="660589" cy="528607"/>
            </a:xfrm>
            <a:prstGeom prst="rightArrow">
              <a:avLst>
                <a:gd fmla="val 66196" name="adj1"/>
                <a:gd fmla="val 32926"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90" name="Google Shape;2490;p73"/>
            <p:cNvSpPr/>
            <p:nvPr/>
          </p:nvSpPr>
          <p:spPr>
            <a:xfrm>
              <a:off x="5569967" y="3395270"/>
              <a:ext cx="274259" cy="528607"/>
            </a:xfrm>
            <a:prstGeom prst="rightArrow">
              <a:avLst>
                <a:gd fmla="val 66196" name="adj1"/>
                <a:gd fmla="val 61125"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5" name="Shape 2495"/>
        <p:cNvGrpSpPr/>
        <p:nvPr/>
      </p:nvGrpSpPr>
      <p:grpSpPr>
        <a:xfrm>
          <a:off x="0" y="0"/>
          <a:ext cx="0" cy="0"/>
          <a:chOff x="0" y="0"/>
          <a:chExt cx="0" cy="0"/>
        </a:xfrm>
      </p:grpSpPr>
      <p:sp>
        <p:nvSpPr>
          <p:cNvPr id="2496" name="Google Shape;2496;p74"/>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Tổng quan về đường ống Big Data</a:t>
            </a:r>
            <a:endParaRPr/>
          </a:p>
        </p:txBody>
      </p:sp>
      <p:sp>
        <p:nvSpPr>
          <p:cNvPr id="2497" name="Google Shape;2497;p7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Trình bày dữ liệu của bạn</a:t>
            </a:r>
            <a:endParaRPr/>
          </a:p>
        </p:txBody>
      </p:sp>
      <p:sp>
        <p:nvSpPr>
          <p:cNvPr id="2498" name="Google Shape;2498;p7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a:p>
            <a:pPr indent="0" lvl="0" marL="0" rtl="0" algn="r">
              <a:lnSpc>
                <a:spcPct val="100000"/>
              </a:lnSpc>
              <a:spcBef>
                <a:spcPts val="0"/>
              </a:spcBef>
              <a:spcAft>
                <a:spcPts val="0"/>
              </a:spcAft>
              <a:buClr>
                <a:srgbClr val="D8D8D8"/>
              </a:buClr>
              <a:buSzPts val="1600"/>
              <a:buNone/>
            </a:pPr>
            <a:r>
              <a:t/>
            </a:r>
            <a:endParaRPr/>
          </a:p>
        </p:txBody>
      </p:sp>
      <p:grpSp>
        <p:nvGrpSpPr>
          <p:cNvPr id="2499" name="Google Shape;2499;p74"/>
          <p:cNvGrpSpPr/>
          <p:nvPr/>
        </p:nvGrpSpPr>
        <p:grpSpPr>
          <a:xfrm>
            <a:off x="449999" y="2126756"/>
            <a:ext cx="9043401" cy="4260752"/>
            <a:chOff x="449999" y="2126756"/>
            <a:chExt cx="9043401" cy="4260752"/>
          </a:xfrm>
        </p:grpSpPr>
        <p:grpSp>
          <p:nvGrpSpPr>
            <p:cNvPr id="2500" name="Google Shape;2500;p74"/>
            <p:cNvGrpSpPr/>
            <p:nvPr/>
          </p:nvGrpSpPr>
          <p:grpSpPr>
            <a:xfrm>
              <a:off x="2582022" y="2629857"/>
              <a:ext cx="1330129" cy="2532828"/>
              <a:chOff x="2258891" y="2994886"/>
              <a:chExt cx="1330129" cy="2532828"/>
            </a:xfrm>
          </p:grpSpPr>
          <p:grpSp>
            <p:nvGrpSpPr>
              <p:cNvPr id="2501" name="Google Shape;2501;p74"/>
              <p:cNvGrpSpPr/>
              <p:nvPr/>
            </p:nvGrpSpPr>
            <p:grpSpPr>
              <a:xfrm>
                <a:off x="2258891" y="2994886"/>
                <a:ext cx="1330129" cy="2532828"/>
                <a:chOff x="878005" y="3940229"/>
                <a:chExt cx="1330129" cy="2532828"/>
              </a:xfrm>
            </p:grpSpPr>
            <p:sp>
              <p:nvSpPr>
                <p:cNvPr id="2502" name="Google Shape;2502;p74"/>
                <p:cNvSpPr/>
                <p:nvPr/>
              </p:nvSpPr>
              <p:spPr>
                <a:xfrm>
                  <a:off x="878005" y="4050190"/>
                  <a:ext cx="1330129"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03" name="Google Shape;2503;p74"/>
                <p:cNvSpPr txBox="1"/>
                <p:nvPr/>
              </p:nvSpPr>
              <p:spPr>
                <a:xfrm>
                  <a:off x="1045048" y="3940229"/>
                  <a:ext cx="1007007"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INGEST LAYER</a:t>
                  </a:r>
                  <a:endParaRPr/>
                </a:p>
              </p:txBody>
            </p:sp>
          </p:grpSp>
          <p:grpSp>
            <p:nvGrpSpPr>
              <p:cNvPr id="2504" name="Google Shape;2504;p74"/>
              <p:cNvGrpSpPr/>
              <p:nvPr/>
            </p:nvGrpSpPr>
            <p:grpSpPr>
              <a:xfrm>
                <a:off x="2359220" y="3366173"/>
                <a:ext cx="1135821" cy="2044704"/>
                <a:chOff x="2365570" y="3366173"/>
                <a:chExt cx="1135821" cy="2044704"/>
              </a:xfrm>
            </p:grpSpPr>
            <p:sp>
              <p:nvSpPr>
                <p:cNvPr id="2505" name="Google Shape;2505;p74"/>
                <p:cNvSpPr/>
                <p:nvPr/>
              </p:nvSpPr>
              <p:spPr>
                <a:xfrm>
                  <a:off x="2365570" y="5001560"/>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Sqoop</a:t>
                  </a:r>
                  <a:endParaRPr b="0" i="0" sz="1000" u="none" cap="none" strike="noStrike">
                    <a:solidFill>
                      <a:srgbClr val="1F45BC"/>
                    </a:solidFill>
                    <a:latin typeface="Arial"/>
                    <a:ea typeface="Arial"/>
                    <a:cs typeface="Arial"/>
                    <a:sym typeface="Arial"/>
                  </a:endParaRPr>
                </a:p>
              </p:txBody>
            </p:sp>
            <p:sp>
              <p:nvSpPr>
                <p:cNvPr id="2506" name="Google Shape;2506;p74"/>
                <p:cNvSpPr/>
                <p:nvPr/>
              </p:nvSpPr>
              <p:spPr>
                <a:xfrm>
                  <a:off x="2365570" y="4449780"/>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StreamSets / NiFi</a:t>
                  </a:r>
                  <a:endParaRPr b="0" i="0" sz="1000" u="none" cap="none" strike="noStrike">
                    <a:solidFill>
                      <a:srgbClr val="1F45BC"/>
                    </a:solidFill>
                    <a:latin typeface="Arial"/>
                    <a:ea typeface="Arial"/>
                    <a:cs typeface="Arial"/>
                    <a:sym typeface="Arial"/>
                  </a:endParaRPr>
                </a:p>
              </p:txBody>
            </p:sp>
            <p:sp>
              <p:nvSpPr>
                <p:cNvPr id="2507" name="Google Shape;2507;p74"/>
                <p:cNvSpPr/>
                <p:nvPr/>
              </p:nvSpPr>
              <p:spPr>
                <a:xfrm>
                  <a:off x="2365570" y="3366173"/>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Kafka</a:t>
                  </a:r>
                  <a:endParaRPr/>
                </a:p>
              </p:txBody>
            </p:sp>
            <p:sp>
              <p:nvSpPr>
                <p:cNvPr id="2508" name="Google Shape;2508;p74"/>
                <p:cNvSpPr/>
                <p:nvPr/>
              </p:nvSpPr>
              <p:spPr>
                <a:xfrm>
                  <a:off x="2365570" y="3895147"/>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Flume</a:t>
                  </a:r>
                  <a:endParaRPr/>
                </a:p>
              </p:txBody>
            </p:sp>
          </p:grpSp>
        </p:grpSp>
        <p:grpSp>
          <p:nvGrpSpPr>
            <p:cNvPr id="2509" name="Google Shape;2509;p74"/>
            <p:cNvGrpSpPr/>
            <p:nvPr/>
          </p:nvGrpSpPr>
          <p:grpSpPr>
            <a:xfrm>
              <a:off x="941703" y="2633117"/>
              <a:ext cx="1335268" cy="2532828"/>
              <a:chOff x="823098" y="2704904"/>
              <a:chExt cx="1134080" cy="2532828"/>
            </a:xfrm>
          </p:grpSpPr>
          <p:grpSp>
            <p:nvGrpSpPr>
              <p:cNvPr id="2510" name="Google Shape;2510;p74"/>
              <p:cNvGrpSpPr/>
              <p:nvPr/>
            </p:nvGrpSpPr>
            <p:grpSpPr>
              <a:xfrm>
                <a:off x="823098" y="2704904"/>
                <a:ext cx="1134080" cy="2532828"/>
                <a:chOff x="870386" y="3940229"/>
                <a:chExt cx="1134080" cy="2532828"/>
              </a:xfrm>
            </p:grpSpPr>
            <p:sp>
              <p:nvSpPr>
                <p:cNvPr id="2511" name="Google Shape;2511;p74"/>
                <p:cNvSpPr/>
                <p:nvPr/>
              </p:nvSpPr>
              <p:spPr>
                <a:xfrm>
                  <a:off x="870386" y="4050190"/>
                  <a:ext cx="1134080"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12" name="Google Shape;2512;p74"/>
                <p:cNvSpPr txBox="1"/>
                <p:nvPr/>
              </p:nvSpPr>
              <p:spPr>
                <a:xfrm>
                  <a:off x="980515" y="3940229"/>
                  <a:ext cx="913823"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F45BC"/>
                    </a:buClr>
                    <a:buSzPts val="1000"/>
                    <a:buFont typeface="Arial"/>
                    <a:buNone/>
                  </a:pPr>
                  <a:r>
                    <a:rPr i="0" lang="en-US" sz="1000" u="none" cap="none" strike="noStrike">
                      <a:solidFill>
                        <a:srgbClr val="1F45BC"/>
                      </a:solidFill>
                      <a:latin typeface="Arial"/>
                      <a:ea typeface="Arial"/>
                      <a:cs typeface="Arial"/>
                      <a:sym typeface="Arial"/>
                    </a:rPr>
                    <a:t>DATA SOURCES</a:t>
                  </a:r>
                  <a:endParaRPr i="0" sz="1000" u="none" cap="none" strike="noStrike">
                    <a:solidFill>
                      <a:srgbClr val="1F45BC"/>
                    </a:solidFill>
                    <a:latin typeface="Arial"/>
                    <a:ea typeface="Arial"/>
                    <a:cs typeface="Arial"/>
                    <a:sym typeface="Arial"/>
                  </a:endParaRPr>
                </a:p>
              </p:txBody>
            </p:sp>
          </p:grpSp>
          <p:grpSp>
            <p:nvGrpSpPr>
              <p:cNvPr id="2513" name="Google Shape;2513;p74"/>
              <p:cNvGrpSpPr/>
              <p:nvPr/>
            </p:nvGrpSpPr>
            <p:grpSpPr>
              <a:xfrm>
                <a:off x="933528" y="3091260"/>
                <a:ext cx="924407" cy="1966810"/>
                <a:chOff x="933528" y="3060780"/>
                <a:chExt cx="924407" cy="1966810"/>
              </a:xfrm>
            </p:grpSpPr>
            <p:sp>
              <p:nvSpPr>
                <p:cNvPr id="2514" name="Google Shape;2514;p74"/>
                <p:cNvSpPr/>
                <p:nvPr/>
              </p:nvSpPr>
              <p:spPr>
                <a:xfrm>
                  <a:off x="933528" y="3060780"/>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Sensors</a:t>
                  </a:r>
                  <a:endParaRPr/>
                </a:p>
              </p:txBody>
            </p:sp>
            <p:sp>
              <p:nvSpPr>
                <p:cNvPr id="2515" name="Google Shape;2515;p74"/>
                <p:cNvSpPr/>
                <p:nvPr/>
              </p:nvSpPr>
              <p:spPr>
                <a:xfrm>
                  <a:off x="933528" y="3482783"/>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RDBMS</a:t>
                  </a:r>
                  <a:endParaRPr b="0" i="0" sz="1050" u="none" cap="none" strike="noStrike">
                    <a:solidFill>
                      <a:srgbClr val="1F45BC"/>
                    </a:solidFill>
                    <a:latin typeface="Arial"/>
                    <a:ea typeface="Arial"/>
                    <a:cs typeface="Arial"/>
                    <a:sym typeface="Arial"/>
                  </a:endParaRPr>
                </a:p>
              </p:txBody>
            </p:sp>
            <p:sp>
              <p:nvSpPr>
                <p:cNvPr id="2516" name="Google Shape;2516;p74"/>
                <p:cNvSpPr/>
                <p:nvPr/>
              </p:nvSpPr>
              <p:spPr>
                <a:xfrm>
                  <a:off x="933528" y="3904785"/>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RTDB</a:t>
                  </a:r>
                  <a:endParaRPr b="0" i="0" sz="1050" u="none" cap="none" strike="noStrike">
                    <a:solidFill>
                      <a:srgbClr val="1F45BC"/>
                    </a:solidFill>
                    <a:latin typeface="Arial"/>
                    <a:ea typeface="Arial"/>
                    <a:cs typeface="Arial"/>
                    <a:sym typeface="Arial"/>
                  </a:endParaRPr>
                </a:p>
              </p:txBody>
            </p:sp>
            <p:sp>
              <p:nvSpPr>
                <p:cNvPr id="2517" name="Google Shape;2517;p74"/>
                <p:cNvSpPr/>
                <p:nvPr/>
              </p:nvSpPr>
              <p:spPr>
                <a:xfrm>
                  <a:off x="933528" y="4325839"/>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IoT</a:t>
                  </a:r>
                  <a:endParaRPr b="0" i="0" sz="1050" u="none" cap="none" strike="noStrike">
                    <a:solidFill>
                      <a:srgbClr val="1F45BC"/>
                    </a:solidFill>
                    <a:latin typeface="Arial"/>
                    <a:ea typeface="Arial"/>
                    <a:cs typeface="Arial"/>
                    <a:sym typeface="Arial"/>
                  </a:endParaRPr>
                </a:p>
              </p:txBody>
            </p:sp>
            <p:sp>
              <p:nvSpPr>
                <p:cNvPr id="2518" name="Google Shape;2518;p74"/>
                <p:cNvSpPr/>
                <p:nvPr/>
              </p:nvSpPr>
              <p:spPr>
                <a:xfrm>
                  <a:off x="933528" y="4746893"/>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APP</a:t>
                  </a:r>
                  <a:endParaRPr b="0" i="0" sz="1050" u="none" cap="none" strike="noStrike">
                    <a:solidFill>
                      <a:srgbClr val="1F45BC"/>
                    </a:solidFill>
                    <a:latin typeface="Arial"/>
                    <a:ea typeface="Arial"/>
                    <a:cs typeface="Arial"/>
                    <a:sym typeface="Arial"/>
                  </a:endParaRPr>
                </a:p>
              </p:txBody>
            </p:sp>
          </p:grpSp>
        </p:grpSp>
        <p:sp>
          <p:nvSpPr>
            <p:cNvPr id="2519" name="Google Shape;2519;p74"/>
            <p:cNvSpPr/>
            <p:nvPr/>
          </p:nvSpPr>
          <p:spPr>
            <a:xfrm>
              <a:off x="2275816" y="3395270"/>
              <a:ext cx="274259" cy="528607"/>
            </a:xfrm>
            <a:prstGeom prst="rightArrow">
              <a:avLst>
                <a:gd fmla="val 66196" name="adj1"/>
                <a:gd fmla="val 61125"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0" name="Google Shape;2520;p74"/>
            <p:cNvSpPr/>
            <p:nvPr/>
          </p:nvSpPr>
          <p:spPr>
            <a:xfrm>
              <a:off x="3911341" y="3395270"/>
              <a:ext cx="274259" cy="528607"/>
            </a:xfrm>
            <a:prstGeom prst="rightArrow">
              <a:avLst>
                <a:gd fmla="val 66196" name="adj1"/>
                <a:gd fmla="val 61125"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1" name="Google Shape;2521;p74"/>
            <p:cNvSpPr/>
            <p:nvPr/>
          </p:nvSpPr>
          <p:spPr>
            <a:xfrm>
              <a:off x="946194" y="2209156"/>
              <a:ext cx="2962108" cy="361836"/>
            </a:xfrm>
            <a:prstGeom prst="homePlate">
              <a:avLst>
                <a:gd fmla="val 2547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Big Data Ingestion and Storage</a:t>
              </a:r>
              <a:endParaRPr i="0" sz="984" u="none" cap="none" strike="noStrike">
                <a:solidFill>
                  <a:srgbClr val="FFFFFF"/>
                </a:solidFill>
                <a:latin typeface="Arial"/>
                <a:ea typeface="Arial"/>
                <a:cs typeface="Arial"/>
                <a:sym typeface="Arial"/>
              </a:endParaRPr>
            </a:p>
          </p:txBody>
        </p:sp>
        <p:sp>
          <p:nvSpPr>
            <p:cNvPr id="2522" name="Google Shape;2522;p74"/>
            <p:cNvSpPr/>
            <p:nvPr/>
          </p:nvSpPr>
          <p:spPr>
            <a:xfrm>
              <a:off x="7518047" y="2209156"/>
              <a:ext cx="1330129" cy="361162"/>
            </a:xfrm>
            <a:prstGeom prst="homePlate">
              <a:avLst>
                <a:gd fmla="val 24714"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Machine Learning</a:t>
              </a:r>
              <a:endParaRPr/>
            </a:p>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Data Modeling</a:t>
              </a:r>
              <a:endParaRPr i="0" sz="984" u="none" cap="none" strike="noStrike">
                <a:solidFill>
                  <a:srgbClr val="FFFFFF"/>
                </a:solidFill>
                <a:latin typeface="Arial"/>
                <a:ea typeface="Arial"/>
                <a:cs typeface="Arial"/>
                <a:sym typeface="Arial"/>
              </a:endParaRPr>
            </a:p>
          </p:txBody>
        </p:sp>
        <p:sp>
          <p:nvSpPr>
            <p:cNvPr id="2523" name="Google Shape;2523;p74"/>
            <p:cNvSpPr/>
            <p:nvPr/>
          </p:nvSpPr>
          <p:spPr>
            <a:xfrm rot="5400000">
              <a:off x="3126929" y="5064931"/>
              <a:ext cx="241582" cy="443611"/>
            </a:xfrm>
            <a:prstGeom prst="leftRightArrow">
              <a:avLst>
                <a:gd fmla="val 44572" name="adj1"/>
                <a:gd fmla="val 29261" name="adj2"/>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524" name="Google Shape;2524;p74"/>
            <p:cNvCxnSpPr/>
            <p:nvPr/>
          </p:nvCxnSpPr>
          <p:spPr>
            <a:xfrm>
              <a:off x="7201987" y="3190975"/>
              <a:ext cx="316060" cy="0"/>
            </a:xfrm>
            <a:prstGeom prst="straightConnector1">
              <a:avLst/>
            </a:prstGeom>
            <a:noFill/>
            <a:ln cap="flat" cmpd="sng" w="28575">
              <a:solidFill>
                <a:srgbClr val="3B80E5"/>
              </a:solidFill>
              <a:prstDash val="solid"/>
              <a:miter lim="800000"/>
              <a:headEnd len="sm" w="sm" type="none"/>
              <a:tailEnd len="med" w="med" type="triangle"/>
            </a:ln>
          </p:spPr>
        </p:cxnSp>
        <p:cxnSp>
          <p:nvCxnSpPr>
            <p:cNvPr id="2525" name="Google Shape;2525;p74"/>
            <p:cNvCxnSpPr/>
            <p:nvPr/>
          </p:nvCxnSpPr>
          <p:spPr>
            <a:xfrm>
              <a:off x="5568252" y="4933892"/>
              <a:ext cx="1949795" cy="0"/>
            </a:xfrm>
            <a:prstGeom prst="straightConnector1">
              <a:avLst/>
            </a:prstGeom>
            <a:noFill/>
            <a:ln cap="flat" cmpd="sng" w="28575">
              <a:solidFill>
                <a:srgbClr val="3B80E5"/>
              </a:solidFill>
              <a:prstDash val="solid"/>
              <a:miter lim="800000"/>
              <a:headEnd len="sm" w="sm" type="none"/>
              <a:tailEnd len="med" w="med" type="triangle"/>
            </a:ln>
          </p:spPr>
        </p:cxnSp>
        <p:grpSp>
          <p:nvGrpSpPr>
            <p:cNvPr id="2526" name="Google Shape;2526;p74"/>
            <p:cNvGrpSpPr/>
            <p:nvPr/>
          </p:nvGrpSpPr>
          <p:grpSpPr>
            <a:xfrm>
              <a:off x="4185454" y="4962467"/>
              <a:ext cx="5025300" cy="1279753"/>
              <a:chOff x="4194979" y="5067242"/>
              <a:chExt cx="5025300" cy="1279753"/>
            </a:xfrm>
          </p:grpSpPr>
          <p:cxnSp>
            <p:nvCxnSpPr>
              <p:cNvPr id="2527" name="Google Shape;2527;p74"/>
              <p:cNvCxnSpPr/>
              <p:nvPr/>
            </p:nvCxnSpPr>
            <p:spPr>
              <a:xfrm>
                <a:off x="8857701" y="5067242"/>
                <a:ext cx="362499" cy="0"/>
              </a:xfrm>
              <a:prstGeom prst="straightConnector1">
                <a:avLst/>
              </a:prstGeom>
              <a:noFill/>
              <a:ln cap="flat" cmpd="sng" w="28575">
                <a:solidFill>
                  <a:srgbClr val="3B80E5"/>
                </a:solidFill>
                <a:prstDash val="solid"/>
                <a:miter lim="800000"/>
                <a:headEnd len="sm" w="sm" type="none"/>
                <a:tailEnd len="sm" w="sm" type="none"/>
              </a:ln>
            </p:spPr>
          </p:cxnSp>
          <p:cxnSp>
            <p:nvCxnSpPr>
              <p:cNvPr id="2528" name="Google Shape;2528;p74"/>
              <p:cNvCxnSpPr/>
              <p:nvPr/>
            </p:nvCxnSpPr>
            <p:spPr>
              <a:xfrm>
                <a:off x="9220200" y="5067242"/>
                <a:ext cx="0" cy="1279753"/>
              </a:xfrm>
              <a:prstGeom prst="straightConnector1">
                <a:avLst/>
              </a:prstGeom>
              <a:noFill/>
              <a:ln cap="flat" cmpd="sng" w="28575">
                <a:solidFill>
                  <a:srgbClr val="3B80E5"/>
                </a:solidFill>
                <a:prstDash val="solid"/>
                <a:miter lim="800000"/>
                <a:headEnd len="sm" w="sm" type="none"/>
                <a:tailEnd len="sm" w="sm" type="none"/>
              </a:ln>
            </p:spPr>
          </p:cxnSp>
          <p:cxnSp>
            <p:nvCxnSpPr>
              <p:cNvPr id="2529" name="Google Shape;2529;p74"/>
              <p:cNvCxnSpPr>
                <a:endCxn id="2530" idx="2"/>
              </p:cNvCxnSpPr>
              <p:nvPr/>
            </p:nvCxnSpPr>
            <p:spPr>
              <a:xfrm rot="10800000">
                <a:off x="4194979" y="6175654"/>
                <a:ext cx="5025300" cy="171300"/>
              </a:xfrm>
              <a:prstGeom prst="bentConnector2">
                <a:avLst/>
              </a:prstGeom>
              <a:noFill/>
              <a:ln cap="flat" cmpd="sng" w="28575">
                <a:solidFill>
                  <a:srgbClr val="3B80E5"/>
                </a:solidFill>
                <a:prstDash val="solid"/>
                <a:miter lim="800000"/>
                <a:headEnd len="sm" w="sm" type="none"/>
                <a:tailEnd len="med" w="med" type="triangle"/>
              </a:ln>
            </p:spPr>
          </p:cxnSp>
        </p:grpSp>
        <p:grpSp>
          <p:nvGrpSpPr>
            <p:cNvPr id="2531" name="Google Shape;2531;p74"/>
            <p:cNvGrpSpPr/>
            <p:nvPr/>
          </p:nvGrpSpPr>
          <p:grpSpPr>
            <a:xfrm>
              <a:off x="7518047" y="2629857"/>
              <a:ext cx="1330129" cy="2532828"/>
              <a:chOff x="7518047" y="2629857"/>
              <a:chExt cx="1330129" cy="2532828"/>
            </a:xfrm>
          </p:grpSpPr>
          <p:grpSp>
            <p:nvGrpSpPr>
              <p:cNvPr id="2532" name="Google Shape;2532;p74"/>
              <p:cNvGrpSpPr/>
              <p:nvPr/>
            </p:nvGrpSpPr>
            <p:grpSpPr>
              <a:xfrm>
                <a:off x="7518047" y="2629857"/>
                <a:ext cx="1330129" cy="2532828"/>
                <a:chOff x="878005" y="3940229"/>
                <a:chExt cx="1330129" cy="2532828"/>
              </a:xfrm>
            </p:grpSpPr>
            <p:sp>
              <p:nvSpPr>
                <p:cNvPr id="2533" name="Google Shape;2533;p74"/>
                <p:cNvSpPr/>
                <p:nvPr/>
              </p:nvSpPr>
              <p:spPr>
                <a:xfrm>
                  <a:off x="878005" y="4050190"/>
                  <a:ext cx="1330129"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34" name="Google Shape;2534;p74"/>
                <p:cNvSpPr txBox="1"/>
                <p:nvPr/>
              </p:nvSpPr>
              <p:spPr>
                <a:xfrm>
                  <a:off x="1213711" y="3940229"/>
                  <a:ext cx="707245"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F45BC"/>
                      </a:solidFill>
                      <a:latin typeface="Arial"/>
                      <a:ea typeface="Arial"/>
                      <a:cs typeface="Arial"/>
                      <a:sym typeface="Arial"/>
                    </a:rPr>
                    <a:t>AI LAYER</a:t>
                  </a:r>
                  <a:endParaRPr/>
                </a:p>
              </p:txBody>
            </p:sp>
          </p:grpSp>
          <p:sp>
            <p:nvSpPr>
              <p:cNvPr id="2535" name="Google Shape;2535;p74"/>
              <p:cNvSpPr/>
              <p:nvPr/>
            </p:nvSpPr>
            <p:spPr>
              <a:xfrm>
                <a:off x="7793702" y="4848641"/>
                <a:ext cx="778819" cy="156039"/>
              </a:xfrm>
              <a:prstGeom prst="roundRect">
                <a:avLst>
                  <a:gd fmla="val 16667" name="adj"/>
                </a:avLst>
              </a:prstGeom>
              <a:solidFill>
                <a:srgbClr val="3B80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703"/>
                  <a:buFont typeface="Arial"/>
                  <a:buNone/>
                </a:pPr>
                <a:r>
                  <a:rPr b="0" i="0" lang="en-US" sz="703" u="none" cap="none" strike="noStrike">
                    <a:solidFill>
                      <a:srgbClr val="FFFFFF"/>
                    </a:solidFill>
                    <a:latin typeface="Arial"/>
                    <a:ea typeface="Arial"/>
                    <a:cs typeface="Arial"/>
                    <a:sym typeface="Arial"/>
                  </a:rPr>
                  <a:t>Model Layer</a:t>
                </a:r>
                <a:endParaRPr/>
              </a:p>
            </p:txBody>
          </p:sp>
          <p:sp>
            <p:nvSpPr>
              <p:cNvPr id="2536" name="Google Shape;2536;p74"/>
              <p:cNvSpPr/>
              <p:nvPr/>
            </p:nvSpPr>
            <p:spPr>
              <a:xfrm>
                <a:off x="7757112" y="3513345"/>
                <a:ext cx="851999" cy="156039"/>
              </a:xfrm>
              <a:prstGeom prst="roundRect">
                <a:avLst>
                  <a:gd fmla="val 16667" name="adj"/>
                </a:avLst>
              </a:prstGeom>
              <a:solidFill>
                <a:srgbClr val="3B80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703"/>
                  <a:buFont typeface="Arial"/>
                  <a:buNone/>
                </a:pPr>
                <a:r>
                  <a:rPr b="0" i="0" lang="en-US" sz="703" u="none" cap="none" strike="noStrike">
                    <a:solidFill>
                      <a:srgbClr val="FFFFFF"/>
                    </a:solidFill>
                    <a:latin typeface="Arial"/>
                    <a:ea typeface="Arial"/>
                    <a:cs typeface="Arial"/>
                    <a:sym typeface="Arial"/>
                  </a:rPr>
                  <a:t>Inference Layer</a:t>
                </a:r>
                <a:endParaRPr/>
              </a:p>
            </p:txBody>
          </p:sp>
          <p:cxnSp>
            <p:nvCxnSpPr>
              <p:cNvPr id="2537" name="Google Shape;2537;p74"/>
              <p:cNvCxnSpPr/>
              <p:nvPr/>
            </p:nvCxnSpPr>
            <p:spPr>
              <a:xfrm>
                <a:off x="7611216" y="3829987"/>
                <a:ext cx="1169262" cy="0"/>
              </a:xfrm>
              <a:prstGeom prst="straightConnector1">
                <a:avLst/>
              </a:prstGeom>
              <a:noFill/>
              <a:ln cap="flat" cmpd="sng" w="12700">
                <a:solidFill>
                  <a:srgbClr val="3B80E5"/>
                </a:solidFill>
                <a:prstDash val="dot"/>
                <a:miter lim="800000"/>
                <a:headEnd len="sm" w="sm" type="none"/>
                <a:tailEnd len="sm" w="sm" type="none"/>
              </a:ln>
            </p:spPr>
          </p:cxnSp>
          <p:cxnSp>
            <p:nvCxnSpPr>
              <p:cNvPr id="2538" name="Google Shape;2538;p74"/>
              <p:cNvCxnSpPr>
                <a:stCxn id="2535" idx="0"/>
                <a:endCxn id="2536" idx="2"/>
              </p:cNvCxnSpPr>
              <p:nvPr/>
            </p:nvCxnSpPr>
            <p:spPr>
              <a:xfrm rot="10800000">
                <a:off x="8183112" y="3669341"/>
                <a:ext cx="0" cy="1179300"/>
              </a:xfrm>
              <a:prstGeom prst="straightConnector1">
                <a:avLst/>
              </a:prstGeom>
              <a:noFill/>
              <a:ln cap="flat" cmpd="sng" w="28575">
                <a:solidFill>
                  <a:srgbClr val="3B80E5"/>
                </a:solidFill>
                <a:prstDash val="solid"/>
                <a:miter lim="800000"/>
                <a:headEnd len="sm" w="sm" type="none"/>
                <a:tailEnd len="med" w="med" type="triangle"/>
              </a:ln>
            </p:spPr>
          </p:cxnSp>
          <p:grpSp>
            <p:nvGrpSpPr>
              <p:cNvPr id="2539" name="Google Shape;2539;p74"/>
              <p:cNvGrpSpPr/>
              <p:nvPr/>
            </p:nvGrpSpPr>
            <p:grpSpPr>
              <a:xfrm>
                <a:off x="7623845" y="3005929"/>
                <a:ext cx="1118533" cy="1701785"/>
                <a:chOff x="8798366" y="3438875"/>
                <a:chExt cx="1118533" cy="1701785"/>
              </a:xfrm>
            </p:grpSpPr>
            <p:sp>
              <p:nvSpPr>
                <p:cNvPr id="2540" name="Google Shape;2540;p74"/>
                <p:cNvSpPr/>
                <p:nvPr/>
              </p:nvSpPr>
              <p:spPr>
                <a:xfrm>
                  <a:off x="8798366" y="3438875"/>
                  <a:ext cx="1118533" cy="410968"/>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Apache Spark</a:t>
                  </a:r>
                  <a:endParaRPr/>
                </a:p>
                <a:p>
                  <a:pPr indent="0" lvl="0" marL="0" marR="0" rtl="0" algn="ctr">
                    <a:lnSpc>
                      <a:spcPct val="100000"/>
                    </a:lnSpc>
                    <a:spcBef>
                      <a:spcPts val="0"/>
                    </a:spcBef>
                    <a:spcAft>
                      <a:spcPts val="0"/>
                    </a:spcAft>
                    <a:buClr>
                      <a:srgbClr val="1F45BC"/>
                    </a:buClr>
                    <a:buSzPts val="738"/>
                    <a:buFont typeface="Arial"/>
                    <a:buNone/>
                  </a:pPr>
                  <a:r>
                    <a:rPr b="0" i="0" lang="en-US" sz="738" u="none" cap="none" strike="noStrike">
                      <a:solidFill>
                        <a:srgbClr val="1F45BC"/>
                      </a:solidFill>
                      <a:latin typeface="Arial"/>
                      <a:ea typeface="Arial"/>
                      <a:cs typeface="Arial"/>
                      <a:sym typeface="Arial"/>
                    </a:rPr>
                    <a:t>(ML / Mllib)</a:t>
                  </a:r>
                  <a:endParaRPr/>
                </a:p>
              </p:txBody>
            </p:sp>
            <p:sp>
              <p:nvSpPr>
                <p:cNvPr id="2541" name="Google Shape;2541;p74"/>
                <p:cNvSpPr/>
                <p:nvPr/>
              </p:nvSpPr>
              <p:spPr>
                <a:xfrm>
                  <a:off x="8798366" y="4827630"/>
                  <a:ext cx="1118533" cy="313030"/>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ML / DL Tools</a:t>
                  </a:r>
                  <a:endParaRPr/>
                </a:p>
                <a:p>
                  <a:pPr indent="0" lvl="0" marL="0" marR="0" rtl="0" algn="ctr">
                    <a:lnSpc>
                      <a:spcPct val="100000"/>
                    </a:lnSpc>
                    <a:spcBef>
                      <a:spcPts val="0"/>
                    </a:spcBef>
                    <a:spcAft>
                      <a:spcPts val="0"/>
                    </a:spcAft>
                    <a:buClr>
                      <a:srgbClr val="1F45BC"/>
                    </a:buClr>
                    <a:buSzPts val="738"/>
                    <a:buFont typeface="Arial"/>
                    <a:buNone/>
                  </a:pPr>
                  <a:r>
                    <a:rPr b="0" i="0" lang="en-US" sz="738" u="none" cap="none" strike="noStrike">
                      <a:solidFill>
                        <a:srgbClr val="1F45BC"/>
                      </a:solidFill>
                      <a:latin typeface="Arial"/>
                      <a:ea typeface="Arial"/>
                      <a:cs typeface="Arial"/>
                      <a:sym typeface="Arial"/>
                    </a:rPr>
                    <a:t>(Spark ML)</a:t>
                  </a:r>
                  <a:endParaRPr/>
                </a:p>
              </p:txBody>
            </p:sp>
            <p:sp>
              <p:nvSpPr>
                <p:cNvPr id="2542" name="Google Shape;2542;p74"/>
                <p:cNvSpPr/>
                <p:nvPr/>
              </p:nvSpPr>
              <p:spPr>
                <a:xfrm>
                  <a:off x="8798366" y="4403411"/>
                  <a:ext cx="1118533" cy="313030"/>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Tensor Flow  </a:t>
                  </a:r>
                  <a:r>
                    <a:rPr b="0" i="0" lang="en-US" sz="738" u="none" cap="none" strike="noStrike">
                      <a:solidFill>
                        <a:srgbClr val="1F45BC"/>
                      </a:solidFill>
                      <a:latin typeface="Arial"/>
                      <a:ea typeface="Arial"/>
                      <a:cs typeface="Arial"/>
                      <a:sym typeface="Arial"/>
                    </a:rPr>
                    <a:t>(TensorFrames)</a:t>
                  </a:r>
                  <a:endParaRPr/>
                </a:p>
              </p:txBody>
            </p:sp>
          </p:grpSp>
        </p:grpSp>
        <p:grpSp>
          <p:nvGrpSpPr>
            <p:cNvPr id="2543" name="Google Shape;2543;p74"/>
            <p:cNvGrpSpPr/>
            <p:nvPr/>
          </p:nvGrpSpPr>
          <p:grpSpPr>
            <a:xfrm>
              <a:off x="2594894" y="5414486"/>
              <a:ext cx="3009598" cy="656393"/>
              <a:chOff x="2604419" y="5519261"/>
              <a:chExt cx="3009598" cy="656393"/>
            </a:xfrm>
          </p:grpSpPr>
          <p:sp>
            <p:nvSpPr>
              <p:cNvPr id="2544" name="Google Shape;2544;p74"/>
              <p:cNvSpPr/>
              <p:nvPr/>
            </p:nvSpPr>
            <p:spPr>
              <a:xfrm>
                <a:off x="2604419" y="5519261"/>
                <a:ext cx="3009598" cy="656393"/>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545" name="Google Shape;2545;p74"/>
              <p:cNvGrpSpPr/>
              <p:nvPr/>
            </p:nvGrpSpPr>
            <p:grpSpPr>
              <a:xfrm>
                <a:off x="2716908" y="5608346"/>
                <a:ext cx="2784620" cy="286557"/>
                <a:chOff x="2661832" y="5574200"/>
                <a:chExt cx="2784620" cy="286557"/>
              </a:xfrm>
            </p:grpSpPr>
            <p:sp>
              <p:nvSpPr>
                <p:cNvPr id="2546" name="Google Shape;2546;p74"/>
                <p:cNvSpPr/>
                <p:nvPr/>
              </p:nvSpPr>
              <p:spPr>
                <a:xfrm>
                  <a:off x="3148374" y="5574200"/>
                  <a:ext cx="469438" cy="28655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No</a:t>
                  </a:r>
                  <a:endParaRPr/>
                </a:p>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SQL</a:t>
                  </a:r>
                  <a:endParaRPr/>
                </a:p>
              </p:txBody>
            </p:sp>
            <p:sp>
              <p:nvSpPr>
                <p:cNvPr id="2547" name="Google Shape;2547;p74"/>
                <p:cNvSpPr/>
                <p:nvPr/>
              </p:nvSpPr>
              <p:spPr>
                <a:xfrm>
                  <a:off x="2661832" y="5575154"/>
                  <a:ext cx="454559" cy="285602"/>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HDFS</a:t>
                  </a:r>
                  <a:endParaRPr/>
                </a:p>
              </p:txBody>
            </p:sp>
            <p:sp>
              <p:nvSpPr>
                <p:cNvPr id="2548" name="Google Shape;2548;p74"/>
                <p:cNvSpPr/>
                <p:nvPr/>
              </p:nvSpPr>
              <p:spPr>
                <a:xfrm>
                  <a:off x="4106216" y="5574200"/>
                  <a:ext cx="738733" cy="28655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In-Memory DB</a:t>
                  </a:r>
                  <a:endParaRPr/>
                </a:p>
              </p:txBody>
            </p:sp>
            <p:sp>
              <p:nvSpPr>
                <p:cNvPr id="2549" name="Google Shape;2549;p74"/>
                <p:cNvSpPr/>
                <p:nvPr/>
              </p:nvSpPr>
              <p:spPr>
                <a:xfrm>
                  <a:off x="4874792" y="5574817"/>
                  <a:ext cx="571660" cy="285939"/>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RDBMS</a:t>
                  </a:r>
                  <a:endParaRPr/>
                </a:p>
              </p:txBody>
            </p:sp>
            <p:sp>
              <p:nvSpPr>
                <p:cNvPr id="2550" name="Google Shape;2550;p74"/>
                <p:cNvSpPr/>
                <p:nvPr/>
              </p:nvSpPr>
              <p:spPr>
                <a:xfrm>
                  <a:off x="3650155" y="5574200"/>
                  <a:ext cx="429497" cy="28655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Kudu</a:t>
                  </a:r>
                  <a:endParaRPr/>
                </a:p>
              </p:txBody>
            </p:sp>
          </p:grpSp>
          <p:sp>
            <p:nvSpPr>
              <p:cNvPr id="2530" name="Google Shape;2530;p74"/>
              <p:cNvSpPr txBox="1"/>
              <p:nvPr/>
            </p:nvSpPr>
            <p:spPr>
              <a:xfrm>
                <a:off x="2932454" y="5944822"/>
                <a:ext cx="2525050"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F45BC"/>
                  </a:buClr>
                  <a:buSzPts val="900"/>
                  <a:buFont typeface="Arial"/>
                  <a:buNone/>
                </a:pPr>
                <a:r>
                  <a:rPr lang="en-US" sz="900">
                    <a:solidFill>
                      <a:srgbClr val="1F45BC"/>
                    </a:solidFill>
                    <a:latin typeface="Arial"/>
                    <a:ea typeface="Arial"/>
                    <a:cs typeface="Arial"/>
                    <a:sym typeface="Arial"/>
                  </a:rPr>
                  <a:t>DATA STORAGE LAYER (Enterprise Data Lake)</a:t>
                </a:r>
                <a:endParaRPr/>
              </a:p>
            </p:txBody>
          </p:sp>
        </p:grpSp>
        <p:grpSp>
          <p:nvGrpSpPr>
            <p:cNvPr id="2551" name="Google Shape;2551;p74"/>
            <p:cNvGrpSpPr/>
            <p:nvPr/>
          </p:nvGrpSpPr>
          <p:grpSpPr>
            <a:xfrm>
              <a:off x="4238123" y="2629857"/>
              <a:ext cx="1330129" cy="2532828"/>
              <a:chOff x="3831073" y="2948172"/>
              <a:chExt cx="1330129" cy="2532828"/>
            </a:xfrm>
          </p:grpSpPr>
          <p:grpSp>
            <p:nvGrpSpPr>
              <p:cNvPr id="2552" name="Google Shape;2552;p74"/>
              <p:cNvGrpSpPr/>
              <p:nvPr/>
            </p:nvGrpSpPr>
            <p:grpSpPr>
              <a:xfrm>
                <a:off x="3831073" y="2948172"/>
                <a:ext cx="1330129" cy="2532828"/>
                <a:chOff x="878005" y="3940229"/>
                <a:chExt cx="1330129" cy="2532828"/>
              </a:xfrm>
            </p:grpSpPr>
            <p:sp>
              <p:nvSpPr>
                <p:cNvPr id="2553" name="Google Shape;2553;p74"/>
                <p:cNvSpPr/>
                <p:nvPr/>
              </p:nvSpPr>
              <p:spPr>
                <a:xfrm>
                  <a:off x="878005" y="4050190"/>
                  <a:ext cx="1330129"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54" name="Google Shape;2554;p74"/>
                <p:cNvSpPr txBox="1"/>
                <p:nvPr/>
              </p:nvSpPr>
              <p:spPr>
                <a:xfrm>
                  <a:off x="904785" y="3940229"/>
                  <a:ext cx="1287533"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TRANSFORMATION</a:t>
                  </a:r>
                  <a:endParaRPr/>
                </a:p>
                <a:p>
                  <a:pPr indent="0" lvl="0" marL="0" marR="0" rtl="0" algn="ctr">
                    <a:spcBef>
                      <a:spcPts val="0"/>
                    </a:spcBef>
                    <a:spcAft>
                      <a:spcPts val="0"/>
                    </a:spcAft>
                    <a:buNone/>
                  </a:pPr>
                  <a:r>
                    <a:rPr lang="en-US" sz="1000">
                      <a:solidFill>
                        <a:srgbClr val="1F45BC"/>
                      </a:solidFill>
                      <a:latin typeface="Arial"/>
                      <a:ea typeface="Arial"/>
                      <a:cs typeface="Arial"/>
                      <a:sym typeface="Arial"/>
                    </a:rPr>
                    <a:t> LAYER (ETL)</a:t>
                  </a:r>
                  <a:endParaRPr/>
                </a:p>
              </p:txBody>
            </p:sp>
          </p:grpSp>
          <p:grpSp>
            <p:nvGrpSpPr>
              <p:cNvPr id="2555" name="Google Shape;2555;p74"/>
              <p:cNvGrpSpPr/>
              <p:nvPr/>
            </p:nvGrpSpPr>
            <p:grpSpPr>
              <a:xfrm>
                <a:off x="3941567" y="3499527"/>
                <a:ext cx="1123500" cy="1676339"/>
                <a:chOff x="3960617" y="3499527"/>
                <a:chExt cx="1123500" cy="1676339"/>
              </a:xfrm>
            </p:grpSpPr>
            <p:sp>
              <p:nvSpPr>
                <p:cNvPr id="2556" name="Google Shape;2556;p74"/>
                <p:cNvSpPr/>
                <p:nvPr/>
              </p:nvSpPr>
              <p:spPr>
                <a:xfrm>
                  <a:off x="3960617" y="4792224"/>
                  <a:ext cx="1118533" cy="383642"/>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MR</a:t>
                  </a:r>
                  <a:endParaRPr/>
                </a:p>
              </p:txBody>
            </p:sp>
            <p:sp>
              <p:nvSpPr>
                <p:cNvPr id="2557" name="Google Shape;2557;p74"/>
                <p:cNvSpPr/>
                <p:nvPr/>
              </p:nvSpPr>
              <p:spPr>
                <a:xfrm>
                  <a:off x="3962575" y="4145875"/>
                  <a:ext cx="1118533" cy="383642"/>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Hive / Pig</a:t>
                  </a:r>
                  <a:endParaRPr b="0" i="0" sz="1000" u="none" cap="none" strike="noStrike">
                    <a:solidFill>
                      <a:srgbClr val="1F45BC"/>
                    </a:solidFill>
                    <a:latin typeface="Arial"/>
                    <a:ea typeface="Arial"/>
                    <a:cs typeface="Arial"/>
                    <a:sym typeface="Arial"/>
                  </a:endParaRPr>
                </a:p>
              </p:txBody>
            </p:sp>
            <p:sp>
              <p:nvSpPr>
                <p:cNvPr id="2558" name="Google Shape;2558;p74"/>
                <p:cNvSpPr/>
                <p:nvPr/>
              </p:nvSpPr>
              <p:spPr>
                <a:xfrm>
                  <a:off x="3965584" y="3499527"/>
                  <a:ext cx="1118533" cy="383642"/>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Spark Core</a:t>
                  </a:r>
                  <a:endParaRPr/>
                </a:p>
              </p:txBody>
            </p:sp>
          </p:grpSp>
        </p:grpSp>
        <p:sp>
          <p:nvSpPr>
            <p:cNvPr id="2559" name="Google Shape;2559;p74"/>
            <p:cNvSpPr/>
            <p:nvPr/>
          </p:nvSpPr>
          <p:spPr>
            <a:xfrm>
              <a:off x="4238123" y="2209156"/>
              <a:ext cx="1330129" cy="361836"/>
            </a:xfrm>
            <a:prstGeom prst="homePlate">
              <a:avLst>
                <a:gd fmla="val 1845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Pre-Processing</a:t>
              </a:r>
              <a:endParaRPr i="0" sz="984" u="none" cap="none" strike="noStrike">
                <a:solidFill>
                  <a:srgbClr val="FFFFFF"/>
                </a:solidFill>
                <a:latin typeface="Arial"/>
                <a:ea typeface="Arial"/>
                <a:cs typeface="Arial"/>
                <a:sym typeface="Arial"/>
              </a:endParaRPr>
            </a:p>
          </p:txBody>
        </p:sp>
        <p:sp>
          <p:nvSpPr>
            <p:cNvPr id="2560" name="Google Shape;2560;p74"/>
            <p:cNvSpPr/>
            <p:nvPr/>
          </p:nvSpPr>
          <p:spPr>
            <a:xfrm rot="5400000">
              <a:off x="4801459" y="5064932"/>
              <a:ext cx="241582" cy="443611"/>
            </a:xfrm>
            <a:prstGeom prst="leftRightArrow">
              <a:avLst>
                <a:gd fmla="val 44572" name="adj1"/>
                <a:gd fmla="val 29261" name="adj2"/>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561" name="Google Shape;2561;p74"/>
            <p:cNvGrpSpPr/>
            <p:nvPr/>
          </p:nvGrpSpPr>
          <p:grpSpPr>
            <a:xfrm>
              <a:off x="5871858" y="2629857"/>
              <a:ext cx="1330129" cy="2075730"/>
              <a:chOff x="5881383" y="2850744"/>
              <a:chExt cx="1330129" cy="2075730"/>
            </a:xfrm>
          </p:grpSpPr>
          <p:grpSp>
            <p:nvGrpSpPr>
              <p:cNvPr id="2562" name="Google Shape;2562;p74"/>
              <p:cNvGrpSpPr/>
              <p:nvPr/>
            </p:nvGrpSpPr>
            <p:grpSpPr>
              <a:xfrm>
                <a:off x="5881383" y="2850744"/>
                <a:ext cx="1330129" cy="2075730"/>
                <a:chOff x="878005" y="3940229"/>
                <a:chExt cx="1330129" cy="2075730"/>
              </a:xfrm>
            </p:grpSpPr>
            <p:sp>
              <p:nvSpPr>
                <p:cNvPr id="2563" name="Google Shape;2563;p74"/>
                <p:cNvSpPr/>
                <p:nvPr/>
              </p:nvSpPr>
              <p:spPr>
                <a:xfrm>
                  <a:off x="878005" y="4050191"/>
                  <a:ext cx="1330129" cy="1965768"/>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64" name="Google Shape;2564;p74"/>
                <p:cNvSpPr txBox="1"/>
                <p:nvPr/>
              </p:nvSpPr>
              <p:spPr>
                <a:xfrm>
                  <a:off x="981846" y="3940229"/>
                  <a:ext cx="1162498"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F45BC"/>
                      </a:solidFill>
                      <a:latin typeface="Arial"/>
                      <a:ea typeface="Arial"/>
                      <a:cs typeface="Arial"/>
                      <a:sym typeface="Arial"/>
                    </a:rPr>
                    <a:t>ANALYSIS LAYER</a:t>
                  </a:r>
                  <a:endParaRPr sz="1000">
                    <a:solidFill>
                      <a:srgbClr val="1F45BC"/>
                    </a:solidFill>
                    <a:latin typeface="Arial"/>
                    <a:ea typeface="Arial"/>
                    <a:cs typeface="Arial"/>
                    <a:sym typeface="Arial"/>
                  </a:endParaRPr>
                </a:p>
              </p:txBody>
            </p:sp>
          </p:grpSp>
          <p:grpSp>
            <p:nvGrpSpPr>
              <p:cNvPr id="2565" name="Google Shape;2565;p74"/>
              <p:cNvGrpSpPr/>
              <p:nvPr/>
            </p:nvGrpSpPr>
            <p:grpSpPr>
              <a:xfrm>
                <a:off x="5902079" y="3226862"/>
                <a:ext cx="1236802" cy="1523457"/>
                <a:chOff x="5902079" y="3366562"/>
                <a:chExt cx="1236802" cy="1523457"/>
              </a:xfrm>
            </p:grpSpPr>
            <p:sp>
              <p:nvSpPr>
                <p:cNvPr id="2566" name="Google Shape;2566;p74"/>
                <p:cNvSpPr/>
                <p:nvPr/>
              </p:nvSpPr>
              <p:spPr>
                <a:xfrm>
                  <a:off x="6349532" y="3366562"/>
                  <a:ext cx="785843" cy="41096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Real-time</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(Spark Streaming)</a:t>
                  </a:r>
                  <a:endParaRPr b="0" i="0" sz="900" u="none" cap="none" strike="noStrike">
                    <a:solidFill>
                      <a:srgbClr val="1F45BC"/>
                    </a:solidFill>
                    <a:latin typeface="Arial"/>
                    <a:ea typeface="Arial"/>
                    <a:cs typeface="Arial"/>
                    <a:sym typeface="Arial"/>
                  </a:endParaRPr>
                </a:p>
              </p:txBody>
            </p:sp>
            <p:sp>
              <p:nvSpPr>
                <p:cNvPr id="2567" name="Google Shape;2567;p74"/>
                <p:cNvSpPr/>
                <p:nvPr/>
              </p:nvSpPr>
              <p:spPr>
                <a:xfrm>
                  <a:off x="6352917" y="4032917"/>
                  <a:ext cx="785964" cy="41096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Batch Mode</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(HIVE, </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Spark SQL )</a:t>
                  </a:r>
                  <a:endParaRPr b="0" i="0" sz="900" u="none" cap="none" strike="noStrike">
                    <a:solidFill>
                      <a:srgbClr val="1F45BC"/>
                    </a:solidFill>
                    <a:latin typeface="Arial"/>
                    <a:ea typeface="Arial"/>
                    <a:cs typeface="Arial"/>
                    <a:sym typeface="Arial"/>
                  </a:endParaRPr>
                </a:p>
              </p:txBody>
            </p:sp>
            <p:sp>
              <p:nvSpPr>
                <p:cNvPr id="2568" name="Google Shape;2568;p74"/>
                <p:cNvSpPr/>
                <p:nvPr/>
              </p:nvSpPr>
              <p:spPr>
                <a:xfrm>
                  <a:off x="6352302" y="4479052"/>
                  <a:ext cx="785964" cy="41096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Interactive Query</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(Impala)</a:t>
                  </a:r>
                  <a:endParaRPr b="0" i="0" sz="900" u="none" cap="none" strike="noStrike">
                    <a:solidFill>
                      <a:srgbClr val="1F45BC"/>
                    </a:solidFill>
                    <a:latin typeface="Arial"/>
                    <a:ea typeface="Arial"/>
                    <a:cs typeface="Arial"/>
                    <a:sym typeface="Arial"/>
                  </a:endParaRPr>
                </a:p>
              </p:txBody>
            </p:sp>
            <p:grpSp>
              <p:nvGrpSpPr>
                <p:cNvPr id="2569" name="Google Shape;2569;p74"/>
                <p:cNvGrpSpPr/>
                <p:nvPr/>
              </p:nvGrpSpPr>
              <p:grpSpPr>
                <a:xfrm>
                  <a:off x="5902079" y="3426926"/>
                  <a:ext cx="454458" cy="309198"/>
                  <a:chOff x="5859214" y="3441215"/>
                  <a:chExt cx="454458" cy="309198"/>
                </a:xfrm>
              </p:grpSpPr>
              <p:sp>
                <p:nvSpPr>
                  <p:cNvPr id="2570" name="Google Shape;2570;p74"/>
                  <p:cNvSpPr/>
                  <p:nvPr/>
                </p:nvSpPr>
                <p:spPr>
                  <a:xfrm>
                    <a:off x="5914477" y="3441215"/>
                    <a:ext cx="343683" cy="290580"/>
                  </a:xfrm>
                  <a:prstGeom prst="roundRect">
                    <a:avLst>
                      <a:gd fmla="val 22535" name="adj"/>
                    </a:avLst>
                  </a:prstGeom>
                  <a:solidFill>
                    <a:srgbClr val="3B80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rgbClr val="1F45BC"/>
                      </a:solidFill>
                      <a:latin typeface="Arial"/>
                      <a:ea typeface="Arial"/>
                      <a:cs typeface="Arial"/>
                      <a:sym typeface="Arial"/>
                    </a:endParaRPr>
                  </a:p>
                </p:txBody>
              </p:sp>
              <p:sp>
                <p:nvSpPr>
                  <p:cNvPr id="2571" name="Google Shape;2571;p74"/>
                  <p:cNvSpPr/>
                  <p:nvPr/>
                </p:nvSpPr>
                <p:spPr>
                  <a:xfrm>
                    <a:off x="5859214" y="3442636"/>
                    <a:ext cx="45445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Speed</a:t>
                    </a:r>
                    <a:endParaRPr/>
                  </a:p>
                  <a:p>
                    <a:pPr indent="0" lvl="0" marL="0" marR="0" rtl="0" algn="ctr">
                      <a:spcBef>
                        <a:spcPts val="0"/>
                      </a:spcBef>
                      <a:spcAft>
                        <a:spcPts val="0"/>
                      </a:spcAft>
                      <a:buNone/>
                    </a:pPr>
                    <a:r>
                      <a:rPr lang="en-US" sz="700">
                        <a:solidFill>
                          <a:schemeClr val="lt1"/>
                        </a:solidFill>
                        <a:latin typeface="Arial"/>
                        <a:ea typeface="Arial"/>
                        <a:cs typeface="Arial"/>
                        <a:sym typeface="Arial"/>
                      </a:rPr>
                      <a:t>Layer</a:t>
                    </a:r>
                    <a:endParaRPr/>
                  </a:p>
                </p:txBody>
              </p:sp>
            </p:grpSp>
            <p:grpSp>
              <p:nvGrpSpPr>
                <p:cNvPr id="2572" name="Google Shape;2572;p74"/>
                <p:cNvGrpSpPr/>
                <p:nvPr/>
              </p:nvGrpSpPr>
              <p:grpSpPr>
                <a:xfrm>
                  <a:off x="5910850" y="4285167"/>
                  <a:ext cx="454458" cy="309198"/>
                  <a:chOff x="5859214" y="3477732"/>
                  <a:chExt cx="454458" cy="309198"/>
                </a:xfrm>
              </p:grpSpPr>
              <p:sp>
                <p:nvSpPr>
                  <p:cNvPr id="2573" name="Google Shape;2573;p74"/>
                  <p:cNvSpPr/>
                  <p:nvPr/>
                </p:nvSpPr>
                <p:spPr>
                  <a:xfrm>
                    <a:off x="5914477" y="3477732"/>
                    <a:ext cx="343683" cy="290580"/>
                  </a:xfrm>
                  <a:prstGeom prst="roundRect">
                    <a:avLst>
                      <a:gd fmla="val 22535" name="adj"/>
                    </a:avLst>
                  </a:prstGeom>
                  <a:solidFill>
                    <a:srgbClr val="3B80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rgbClr val="1F45BC"/>
                      </a:solidFill>
                      <a:latin typeface="Arial"/>
                      <a:ea typeface="Arial"/>
                      <a:cs typeface="Arial"/>
                      <a:sym typeface="Arial"/>
                    </a:endParaRPr>
                  </a:p>
                </p:txBody>
              </p:sp>
              <p:sp>
                <p:nvSpPr>
                  <p:cNvPr id="2574" name="Google Shape;2574;p74"/>
                  <p:cNvSpPr/>
                  <p:nvPr/>
                </p:nvSpPr>
                <p:spPr>
                  <a:xfrm>
                    <a:off x="5859214" y="3479153"/>
                    <a:ext cx="45445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Batch</a:t>
                    </a:r>
                    <a:endParaRPr/>
                  </a:p>
                  <a:p>
                    <a:pPr indent="0" lvl="0" marL="0" marR="0" rtl="0" algn="ctr">
                      <a:spcBef>
                        <a:spcPts val="0"/>
                      </a:spcBef>
                      <a:spcAft>
                        <a:spcPts val="0"/>
                      </a:spcAft>
                      <a:buNone/>
                    </a:pPr>
                    <a:r>
                      <a:rPr lang="en-US" sz="700">
                        <a:solidFill>
                          <a:schemeClr val="lt1"/>
                        </a:solidFill>
                        <a:latin typeface="Arial"/>
                        <a:ea typeface="Arial"/>
                        <a:cs typeface="Arial"/>
                        <a:sym typeface="Arial"/>
                      </a:rPr>
                      <a:t>Layer</a:t>
                    </a:r>
                    <a:endParaRPr/>
                  </a:p>
                </p:txBody>
              </p:sp>
            </p:grpSp>
            <p:cxnSp>
              <p:nvCxnSpPr>
                <p:cNvPr id="2575" name="Google Shape;2575;p74"/>
                <p:cNvCxnSpPr/>
                <p:nvPr/>
              </p:nvCxnSpPr>
              <p:spPr>
                <a:xfrm>
                  <a:off x="5966113" y="3914025"/>
                  <a:ext cx="1169262" cy="0"/>
                </a:xfrm>
                <a:prstGeom prst="straightConnector1">
                  <a:avLst/>
                </a:prstGeom>
                <a:noFill/>
                <a:ln cap="flat" cmpd="sng" w="12700">
                  <a:solidFill>
                    <a:srgbClr val="3B80E5"/>
                  </a:solidFill>
                  <a:prstDash val="dot"/>
                  <a:miter lim="800000"/>
                  <a:headEnd len="sm" w="sm" type="none"/>
                  <a:tailEnd len="sm" w="sm" type="none"/>
                </a:ln>
              </p:spPr>
            </p:cxnSp>
          </p:grpSp>
        </p:grpSp>
        <p:sp>
          <p:nvSpPr>
            <p:cNvPr id="2576" name="Google Shape;2576;p74"/>
            <p:cNvSpPr/>
            <p:nvPr/>
          </p:nvSpPr>
          <p:spPr>
            <a:xfrm>
              <a:off x="5854770" y="2209156"/>
              <a:ext cx="1347217" cy="361162"/>
            </a:xfrm>
            <a:prstGeom prst="homePlate">
              <a:avLst>
                <a:gd fmla="val 2471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Big Data Analytics</a:t>
              </a:r>
              <a:endParaRPr i="0" sz="984" u="none" cap="none" strike="noStrike">
                <a:solidFill>
                  <a:srgbClr val="FFFFFF"/>
                </a:solidFill>
                <a:latin typeface="Arial"/>
                <a:ea typeface="Arial"/>
                <a:cs typeface="Arial"/>
                <a:sym typeface="Arial"/>
              </a:endParaRPr>
            </a:p>
          </p:txBody>
        </p:sp>
        <p:sp>
          <p:nvSpPr>
            <p:cNvPr id="2577" name="Google Shape;2577;p74"/>
            <p:cNvSpPr/>
            <p:nvPr/>
          </p:nvSpPr>
          <p:spPr>
            <a:xfrm>
              <a:off x="5569967" y="3395270"/>
              <a:ext cx="274259" cy="528607"/>
            </a:xfrm>
            <a:prstGeom prst="rightArrow">
              <a:avLst>
                <a:gd fmla="val 66196" name="adj1"/>
                <a:gd fmla="val 61125"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78" name="Google Shape;2578;p74"/>
            <p:cNvSpPr/>
            <p:nvPr/>
          </p:nvSpPr>
          <p:spPr>
            <a:xfrm>
              <a:off x="449999" y="2126756"/>
              <a:ext cx="9043401" cy="4260752"/>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579" name="Google Shape;2579;p74"/>
            <p:cNvGrpSpPr/>
            <p:nvPr/>
          </p:nvGrpSpPr>
          <p:grpSpPr>
            <a:xfrm>
              <a:off x="5861559" y="5414486"/>
              <a:ext cx="3009598" cy="679804"/>
              <a:chOff x="5871084" y="5519261"/>
              <a:chExt cx="3009598" cy="679804"/>
            </a:xfrm>
          </p:grpSpPr>
          <p:sp>
            <p:nvSpPr>
              <p:cNvPr id="2580" name="Google Shape;2580;p74"/>
              <p:cNvSpPr/>
              <p:nvPr/>
            </p:nvSpPr>
            <p:spPr>
              <a:xfrm>
                <a:off x="5871084" y="5519261"/>
                <a:ext cx="3009598" cy="656393"/>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81" name="Google Shape;2581;p74"/>
              <p:cNvSpPr txBox="1"/>
              <p:nvPr/>
            </p:nvSpPr>
            <p:spPr>
              <a:xfrm>
                <a:off x="6928834" y="5968233"/>
                <a:ext cx="976549"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1F45BC"/>
                    </a:solidFill>
                    <a:latin typeface="Arial"/>
                    <a:ea typeface="Arial"/>
                    <a:cs typeface="Arial"/>
                    <a:sym typeface="Arial"/>
                  </a:rPr>
                  <a:t>LỚP TRÌNH BÀY</a:t>
                </a:r>
                <a:endParaRPr/>
              </a:p>
            </p:txBody>
          </p:sp>
          <p:grpSp>
            <p:nvGrpSpPr>
              <p:cNvPr id="2582" name="Google Shape;2582;p74"/>
              <p:cNvGrpSpPr/>
              <p:nvPr/>
            </p:nvGrpSpPr>
            <p:grpSpPr>
              <a:xfrm>
                <a:off x="5982561" y="5589123"/>
                <a:ext cx="2798540" cy="325003"/>
                <a:chOff x="6200750" y="6382965"/>
                <a:chExt cx="2766586" cy="325003"/>
              </a:xfrm>
            </p:grpSpPr>
            <p:sp>
              <p:nvSpPr>
                <p:cNvPr id="2583" name="Google Shape;2583;p74"/>
                <p:cNvSpPr/>
                <p:nvPr/>
              </p:nvSpPr>
              <p:spPr>
                <a:xfrm>
                  <a:off x="7102780" y="6382965"/>
                  <a:ext cx="482937" cy="325003"/>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Qlik</a:t>
                  </a:r>
                  <a:endParaRPr b="0" i="0" sz="900" u="none" cap="none" strike="noStrike">
                    <a:solidFill>
                      <a:srgbClr val="1F45BC"/>
                    </a:solidFill>
                    <a:latin typeface="Arial"/>
                    <a:ea typeface="Arial"/>
                    <a:cs typeface="Arial"/>
                    <a:sym typeface="Arial"/>
                  </a:endParaRPr>
                </a:p>
              </p:txBody>
            </p:sp>
            <p:sp>
              <p:nvSpPr>
                <p:cNvPr id="2584" name="Google Shape;2584;p74"/>
                <p:cNvSpPr/>
                <p:nvPr/>
              </p:nvSpPr>
              <p:spPr>
                <a:xfrm>
                  <a:off x="7613912" y="6391471"/>
                  <a:ext cx="662612" cy="307991"/>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Tableau</a:t>
                  </a:r>
                  <a:endParaRPr/>
                </a:p>
              </p:txBody>
            </p:sp>
            <p:sp>
              <p:nvSpPr>
                <p:cNvPr id="2585" name="Google Shape;2585;p74"/>
                <p:cNvSpPr/>
                <p:nvPr/>
              </p:nvSpPr>
              <p:spPr>
                <a:xfrm>
                  <a:off x="6200750" y="6390016"/>
                  <a:ext cx="873233" cy="310901"/>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Elasticsearch Kibana</a:t>
                  </a:r>
                  <a:endParaRPr b="0" i="0" sz="900" u="none" cap="none" strike="noStrike">
                    <a:solidFill>
                      <a:srgbClr val="1F45BC"/>
                    </a:solidFill>
                    <a:latin typeface="Arial"/>
                    <a:ea typeface="Arial"/>
                    <a:cs typeface="Arial"/>
                    <a:sym typeface="Arial"/>
                  </a:endParaRPr>
                </a:p>
              </p:txBody>
            </p:sp>
            <p:sp>
              <p:nvSpPr>
                <p:cNvPr id="2586" name="Google Shape;2586;p74"/>
                <p:cNvSpPr/>
                <p:nvPr/>
              </p:nvSpPr>
              <p:spPr>
                <a:xfrm>
                  <a:off x="8304724" y="6391471"/>
                  <a:ext cx="662612" cy="307991"/>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Superset</a:t>
                  </a:r>
                  <a:endParaRPr b="0" i="0" sz="900" u="none" cap="none" strike="noStrike">
                    <a:solidFill>
                      <a:srgbClr val="1F45BC"/>
                    </a:solidFill>
                    <a:latin typeface="Arial"/>
                    <a:ea typeface="Arial"/>
                    <a:cs typeface="Arial"/>
                    <a:sym typeface="Arial"/>
                  </a:endParaRPr>
                </a:p>
              </p:txBody>
            </p:sp>
          </p:grpSp>
        </p:grpSp>
        <p:sp>
          <p:nvSpPr>
            <p:cNvPr id="2587" name="Google Shape;2587;p74"/>
            <p:cNvSpPr/>
            <p:nvPr/>
          </p:nvSpPr>
          <p:spPr>
            <a:xfrm rot="5400000">
              <a:off x="8093185" y="4997973"/>
              <a:ext cx="199011" cy="528607"/>
            </a:xfrm>
            <a:prstGeom prst="rightArrow">
              <a:avLst>
                <a:gd fmla="val 66196" name="adj1"/>
                <a:gd fmla="val 48264"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88" name="Google Shape;2588;p74"/>
            <p:cNvSpPr/>
            <p:nvPr/>
          </p:nvSpPr>
          <p:spPr>
            <a:xfrm rot="5400000">
              <a:off x="6192715" y="4770359"/>
              <a:ext cx="660589" cy="528607"/>
            </a:xfrm>
            <a:prstGeom prst="rightArrow">
              <a:avLst>
                <a:gd fmla="val 66196" name="adj1"/>
                <a:gd fmla="val 32926"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3" name="Shape 2593"/>
        <p:cNvGrpSpPr/>
        <p:nvPr/>
      </p:nvGrpSpPr>
      <p:grpSpPr>
        <a:xfrm>
          <a:off x="0" y="0"/>
          <a:ext cx="0" cy="0"/>
          <a:chOff x="0" y="0"/>
          <a:chExt cx="0" cy="0"/>
        </a:xfrm>
      </p:grpSpPr>
      <p:sp>
        <p:nvSpPr>
          <p:cNvPr id="2594" name="Google Shape;2594;p75"/>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Tổng quan về đường ống Big Data</a:t>
            </a:r>
            <a:endParaRPr/>
          </a:p>
        </p:txBody>
      </p:sp>
      <p:sp>
        <p:nvSpPr>
          <p:cNvPr id="2595" name="Google Shape;2595;p7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Lập mô hình dữ liệu của bạn với AI</a:t>
            </a:r>
            <a:endParaRPr/>
          </a:p>
        </p:txBody>
      </p:sp>
      <p:sp>
        <p:nvSpPr>
          <p:cNvPr id="2596" name="Google Shape;2596;p7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a:p>
            <a:pPr indent="0" lvl="0" marL="0" rtl="0" algn="r">
              <a:lnSpc>
                <a:spcPct val="100000"/>
              </a:lnSpc>
              <a:spcBef>
                <a:spcPts val="0"/>
              </a:spcBef>
              <a:spcAft>
                <a:spcPts val="0"/>
              </a:spcAft>
              <a:buClr>
                <a:srgbClr val="D8D8D8"/>
              </a:buClr>
              <a:buSzPts val="1600"/>
              <a:buNone/>
            </a:pPr>
            <a:r>
              <a:t/>
            </a:r>
            <a:endParaRPr/>
          </a:p>
        </p:txBody>
      </p:sp>
      <p:grpSp>
        <p:nvGrpSpPr>
          <p:cNvPr id="2597" name="Google Shape;2597;p75"/>
          <p:cNvGrpSpPr/>
          <p:nvPr/>
        </p:nvGrpSpPr>
        <p:grpSpPr>
          <a:xfrm>
            <a:off x="449999" y="2126756"/>
            <a:ext cx="9043400" cy="4260752"/>
            <a:chOff x="449999" y="2126756"/>
            <a:chExt cx="9043400" cy="4260752"/>
          </a:xfrm>
        </p:grpSpPr>
        <p:grpSp>
          <p:nvGrpSpPr>
            <p:cNvPr id="2598" name="Google Shape;2598;p75"/>
            <p:cNvGrpSpPr/>
            <p:nvPr/>
          </p:nvGrpSpPr>
          <p:grpSpPr>
            <a:xfrm>
              <a:off x="2582022" y="2629857"/>
              <a:ext cx="1330129" cy="2532828"/>
              <a:chOff x="2258891" y="2994886"/>
              <a:chExt cx="1330129" cy="2532828"/>
            </a:xfrm>
          </p:grpSpPr>
          <p:grpSp>
            <p:nvGrpSpPr>
              <p:cNvPr id="2599" name="Google Shape;2599;p75"/>
              <p:cNvGrpSpPr/>
              <p:nvPr/>
            </p:nvGrpSpPr>
            <p:grpSpPr>
              <a:xfrm>
                <a:off x="2258891" y="2994886"/>
                <a:ext cx="1330129" cy="2532828"/>
                <a:chOff x="878005" y="3940229"/>
                <a:chExt cx="1330129" cy="2532828"/>
              </a:xfrm>
            </p:grpSpPr>
            <p:sp>
              <p:nvSpPr>
                <p:cNvPr id="2600" name="Google Shape;2600;p75"/>
                <p:cNvSpPr/>
                <p:nvPr/>
              </p:nvSpPr>
              <p:spPr>
                <a:xfrm>
                  <a:off x="878005" y="4050190"/>
                  <a:ext cx="1330129"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01" name="Google Shape;2601;p75"/>
                <p:cNvSpPr txBox="1"/>
                <p:nvPr/>
              </p:nvSpPr>
              <p:spPr>
                <a:xfrm>
                  <a:off x="1045048" y="3940229"/>
                  <a:ext cx="1007007"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INGEST LAYER</a:t>
                  </a:r>
                  <a:endParaRPr/>
                </a:p>
              </p:txBody>
            </p:sp>
          </p:grpSp>
          <p:grpSp>
            <p:nvGrpSpPr>
              <p:cNvPr id="2602" name="Google Shape;2602;p75"/>
              <p:cNvGrpSpPr/>
              <p:nvPr/>
            </p:nvGrpSpPr>
            <p:grpSpPr>
              <a:xfrm>
                <a:off x="2359220" y="3366173"/>
                <a:ext cx="1135821" cy="2044704"/>
                <a:chOff x="2365570" y="3366173"/>
                <a:chExt cx="1135821" cy="2044704"/>
              </a:xfrm>
            </p:grpSpPr>
            <p:sp>
              <p:nvSpPr>
                <p:cNvPr id="2603" name="Google Shape;2603;p75"/>
                <p:cNvSpPr/>
                <p:nvPr/>
              </p:nvSpPr>
              <p:spPr>
                <a:xfrm>
                  <a:off x="2365570" y="5001560"/>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Sqoop</a:t>
                  </a:r>
                  <a:endParaRPr b="0" i="0" sz="1000" u="none" cap="none" strike="noStrike">
                    <a:solidFill>
                      <a:srgbClr val="1F45BC"/>
                    </a:solidFill>
                    <a:latin typeface="Arial"/>
                    <a:ea typeface="Arial"/>
                    <a:cs typeface="Arial"/>
                    <a:sym typeface="Arial"/>
                  </a:endParaRPr>
                </a:p>
              </p:txBody>
            </p:sp>
            <p:sp>
              <p:nvSpPr>
                <p:cNvPr id="2604" name="Google Shape;2604;p75"/>
                <p:cNvSpPr/>
                <p:nvPr/>
              </p:nvSpPr>
              <p:spPr>
                <a:xfrm>
                  <a:off x="2365570" y="4449780"/>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StreamSets / NiFi</a:t>
                  </a:r>
                  <a:endParaRPr b="0" i="0" sz="1000" u="none" cap="none" strike="noStrike">
                    <a:solidFill>
                      <a:srgbClr val="1F45BC"/>
                    </a:solidFill>
                    <a:latin typeface="Arial"/>
                    <a:ea typeface="Arial"/>
                    <a:cs typeface="Arial"/>
                    <a:sym typeface="Arial"/>
                  </a:endParaRPr>
                </a:p>
              </p:txBody>
            </p:sp>
            <p:sp>
              <p:nvSpPr>
                <p:cNvPr id="2605" name="Google Shape;2605;p75"/>
                <p:cNvSpPr/>
                <p:nvPr/>
              </p:nvSpPr>
              <p:spPr>
                <a:xfrm>
                  <a:off x="2365570" y="3366173"/>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Kafka</a:t>
                  </a:r>
                  <a:endParaRPr/>
                </a:p>
              </p:txBody>
            </p:sp>
            <p:sp>
              <p:nvSpPr>
                <p:cNvPr id="2606" name="Google Shape;2606;p75"/>
                <p:cNvSpPr/>
                <p:nvPr/>
              </p:nvSpPr>
              <p:spPr>
                <a:xfrm>
                  <a:off x="2365570" y="3895147"/>
                  <a:ext cx="1135821" cy="40931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Flume</a:t>
                  </a:r>
                  <a:endParaRPr/>
                </a:p>
              </p:txBody>
            </p:sp>
          </p:grpSp>
        </p:grpSp>
        <p:grpSp>
          <p:nvGrpSpPr>
            <p:cNvPr id="2607" name="Google Shape;2607;p75"/>
            <p:cNvGrpSpPr/>
            <p:nvPr/>
          </p:nvGrpSpPr>
          <p:grpSpPr>
            <a:xfrm>
              <a:off x="941703" y="2633117"/>
              <a:ext cx="1335268" cy="2532828"/>
              <a:chOff x="823098" y="2704904"/>
              <a:chExt cx="1134080" cy="2532828"/>
            </a:xfrm>
          </p:grpSpPr>
          <p:grpSp>
            <p:nvGrpSpPr>
              <p:cNvPr id="2608" name="Google Shape;2608;p75"/>
              <p:cNvGrpSpPr/>
              <p:nvPr/>
            </p:nvGrpSpPr>
            <p:grpSpPr>
              <a:xfrm>
                <a:off x="823098" y="2704904"/>
                <a:ext cx="1134080" cy="2532828"/>
                <a:chOff x="870386" y="3940229"/>
                <a:chExt cx="1134080" cy="2532828"/>
              </a:xfrm>
            </p:grpSpPr>
            <p:sp>
              <p:nvSpPr>
                <p:cNvPr id="2609" name="Google Shape;2609;p75"/>
                <p:cNvSpPr/>
                <p:nvPr/>
              </p:nvSpPr>
              <p:spPr>
                <a:xfrm>
                  <a:off x="870386" y="4050190"/>
                  <a:ext cx="1134080"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10" name="Google Shape;2610;p75"/>
                <p:cNvSpPr txBox="1"/>
                <p:nvPr/>
              </p:nvSpPr>
              <p:spPr>
                <a:xfrm>
                  <a:off x="980515" y="3940229"/>
                  <a:ext cx="913823"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F45BC"/>
                    </a:buClr>
                    <a:buSzPts val="1000"/>
                    <a:buFont typeface="Arial"/>
                    <a:buNone/>
                  </a:pPr>
                  <a:r>
                    <a:rPr i="0" lang="en-US" sz="1000" u="none" cap="none" strike="noStrike">
                      <a:solidFill>
                        <a:srgbClr val="1F45BC"/>
                      </a:solidFill>
                      <a:latin typeface="Arial"/>
                      <a:ea typeface="Arial"/>
                      <a:cs typeface="Arial"/>
                      <a:sym typeface="Arial"/>
                    </a:rPr>
                    <a:t>DATA SOURCES</a:t>
                  </a:r>
                  <a:endParaRPr i="0" sz="1000" u="none" cap="none" strike="noStrike">
                    <a:solidFill>
                      <a:srgbClr val="1F45BC"/>
                    </a:solidFill>
                    <a:latin typeface="Arial"/>
                    <a:ea typeface="Arial"/>
                    <a:cs typeface="Arial"/>
                    <a:sym typeface="Arial"/>
                  </a:endParaRPr>
                </a:p>
              </p:txBody>
            </p:sp>
          </p:grpSp>
          <p:grpSp>
            <p:nvGrpSpPr>
              <p:cNvPr id="2611" name="Google Shape;2611;p75"/>
              <p:cNvGrpSpPr/>
              <p:nvPr/>
            </p:nvGrpSpPr>
            <p:grpSpPr>
              <a:xfrm>
                <a:off x="933528" y="3091260"/>
                <a:ext cx="924407" cy="1966810"/>
                <a:chOff x="933528" y="3060780"/>
                <a:chExt cx="924407" cy="1966810"/>
              </a:xfrm>
            </p:grpSpPr>
            <p:sp>
              <p:nvSpPr>
                <p:cNvPr id="2612" name="Google Shape;2612;p75"/>
                <p:cNvSpPr/>
                <p:nvPr/>
              </p:nvSpPr>
              <p:spPr>
                <a:xfrm>
                  <a:off x="933528" y="3060780"/>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Sensors</a:t>
                  </a:r>
                  <a:endParaRPr/>
                </a:p>
              </p:txBody>
            </p:sp>
            <p:sp>
              <p:nvSpPr>
                <p:cNvPr id="2613" name="Google Shape;2613;p75"/>
                <p:cNvSpPr/>
                <p:nvPr/>
              </p:nvSpPr>
              <p:spPr>
                <a:xfrm>
                  <a:off x="933528" y="3482783"/>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RDBMS</a:t>
                  </a:r>
                  <a:endParaRPr b="0" i="0" sz="1050" u="none" cap="none" strike="noStrike">
                    <a:solidFill>
                      <a:srgbClr val="1F45BC"/>
                    </a:solidFill>
                    <a:latin typeface="Arial"/>
                    <a:ea typeface="Arial"/>
                    <a:cs typeface="Arial"/>
                    <a:sym typeface="Arial"/>
                  </a:endParaRPr>
                </a:p>
              </p:txBody>
            </p:sp>
            <p:sp>
              <p:nvSpPr>
                <p:cNvPr id="2614" name="Google Shape;2614;p75"/>
                <p:cNvSpPr/>
                <p:nvPr/>
              </p:nvSpPr>
              <p:spPr>
                <a:xfrm>
                  <a:off x="933528" y="3904785"/>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RTDB</a:t>
                  </a:r>
                  <a:endParaRPr b="0" i="0" sz="1050" u="none" cap="none" strike="noStrike">
                    <a:solidFill>
                      <a:srgbClr val="1F45BC"/>
                    </a:solidFill>
                    <a:latin typeface="Arial"/>
                    <a:ea typeface="Arial"/>
                    <a:cs typeface="Arial"/>
                    <a:sym typeface="Arial"/>
                  </a:endParaRPr>
                </a:p>
              </p:txBody>
            </p:sp>
            <p:sp>
              <p:nvSpPr>
                <p:cNvPr id="2615" name="Google Shape;2615;p75"/>
                <p:cNvSpPr/>
                <p:nvPr/>
              </p:nvSpPr>
              <p:spPr>
                <a:xfrm>
                  <a:off x="933528" y="4325839"/>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IoT</a:t>
                  </a:r>
                  <a:endParaRPr b="0" i="0" sz="1050" u="none" cap="none" strike="noStrike">
                    <a:solidFill>
                      <a:srgbClr val="1F45BC"/>
                    </a:solidFill>
                    <a:latin typeface="Arial"/>
                    <a:ea typeface="Arial"/>
                    <a:cs typeface="Arial"/>
                    <a:sym typeface="Arial"/>
                  </a:endParaRPr>
                </a:p>
              </p:txBody>
            </p:sp>
            <p:sp>
              <p:nvSpPr>
                <p:cNvPr id="2616" name="Google Shape;2616;p75"/>
                <p:cNvSpPr/>
                <p:nvPr/>
              </p:nvSpPr>
              <p:spPr>
                <a:xfrm>
                  <a:off x="933528" y="4746893"/>
                  <a:ext cx="924407" cy="28069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50"/>
                    <a:buFont typeface="Arial"/>
                    <a:buNone/>
                  </a:pPr>
                  <a:r>
                    <a:rPr b="0" i="0" lang="en-US" sz="1050" u="none" cap="none" strike="noStrike">
                      <a:solidFill>
                        <a:srgbClr val="1F45BC"/>
                      </a:solidFill>
                      <a:latin typeface="Arial"/>
                      <a:ea typeface="Arial"/>
                      <a:cs typeface="Arial"/>
                      <a:sym typeface="Arial"/>
                    </a:rPr>
                    <a:t>APP</a:t>
                  </a:r>
                  <a:endParaRPr b="0" i="0" sz="1050" u="none" cap="none" strike="noStrike">
                    <a:solidFill>
                      <a:srgbClr val="1F45BC"/>
                    </a:solidFill>
                    <a:latin typeface="Arial"/>
                    <a:ea typeface="Arial"/>
                    <a:cs typeface="Arial"/>
                    <a:sym typeface="Arial"/>
                  </a:endParaRPr>
                </a:p>
              </p:txBody>
            </p:sp>
          </p:grpSp>
        </p:grpSp>
        <p:sp>
          <p:nvSpPr>
            <p:cNvPr id="2617" name="Google Shape;2617;p75"/>
            <p:cNvSpPr/>
            <p:nvPr/>
          </p:nvSpPr>
          <p:spPr>
            <a:xfrm>
              <a:off x="2275816" y="3395270"/>
              <a:ext cx="274259" cy="528607"/>
            </a:xfrm>
            <a:prstGeom prst="rightArrow">
              <a:avLst>
                <a:gd fmla="val 66196" name="adj1"/>
                <a:gd fmla="val 61125"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18" name="Google Shape;2618;p75"/>
            <p:cNvSpPr/>
            <p:nvPr/>
          </p:nvSpPr>
          <p:spPr>
            <a:xfrm>
              <a:off x="3911341" y="3395270"/>
              <a:ext cx="274259" cy="528607"/>
            </a:xfrm>
            <a:prstGeom prst="rightArrow">
              <a:avLst>
                <a:gd fmla="val 66196" name="adj1"/>
                <a:gd fmla="val 61125"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19" name="Google Shape;2619;p75"/>
            <p:cNvSpPr/>
            <p:nvPr/>
          </p:nvSpPr>
          <p:spPr>
            <a:xfrm>
              <a:off x="946194" y="2209156"/>
              <a:ext cx="2962108" cy="361836"/>
            </a:xfrm>
            <a:prstGeom prst="homePlate">
              <a:avLst>
                <a:gd fmla="val 2547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Big Data Ingestion and Storage</a:t>
              </a:r>
              <a:endParaRPr i="0" sz="984" u="none" cap="none" strike="noStrike">
                <a:solidFill>
                  <a:srgbClr val="FFFFFF"/>
                </a:solidFill>
                <a:latin typeface="Arial"/>
                <a:ea typeface="Arial"/>
                <a:cs typeface="Arial"/>
                <a:sym typeface="Arial"/>
              </a:endParaRPr>
            </a:p>
          </p:txBody>
        </p:sp>
        <p:sp>
          <p:nvSpPr>
            <p:cNvPr id="2620" name="Google Shape;2620;p75"/>
            <p:cNvSpPr/>
            <p:nvPr/>
          </p:nvSpPr>
          <p:spPr>
            <a:xfrm rot="5400000">
              <a:off x="3126929" y="5064931"/>
              <a:ext cx="241582" cy="443611"/>
            </a:xfrm>
            <a:prstGeom prst="leftRightArrow">
              <a:avLst>
                <a:gd fmla="val 44572" name="adj1"/>
                <a:gd fmla="val 29261" name="adj2"/>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621" name="Google Shape;2621;p75"/>
            <p:cNvGrpSpPr/>
            <p:nvPr/>
          </p:nvGrpSpPr>
          <p:grpSpPr>
            <a:xfrm>
              <a:off x="2594894" y="5414486"/>
              <a:ext cx="3009598" cy="656393"/>
              <a:chOff x="2604419" y="5519261"/>
              <a:chExt cx="3009598" cy="656393"/>
            </a:xfrm>
          </p:grpSpPr>
          <p:sp>
            <p:nvSpPr>
              <p:cNvPr id="2622" name="Google Shape;2622;p75"/>
              <p:cNvSpPr/>
              <p:nvPr/>
            </p:nvSpPr>
            <p:spPr>
              <a:xfrm>
                <a:off x="2604419" y="5519261"/>
                <a:ext cx="3009598" cy="656393"/>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623" name="Google Shape;2623;p75"/>
              <p:cNvGrpSpPr/>
              <p:nvPr/>
            </p:nvGrpSpPr>
            <p:grpSpPr>
              <a:xfrm>
                <a:off x="2716908" y="5608346"/>
                <a:ext cx="2784620" cy="286557"/>
                <a:chOff x="2661832" y="5574200"/>
                <a:chExt cx="2784620" cy="286557"/>
              </a:xfrm>
            </p:grpSpPr>
            <p:sp>
              <p:nvSpPr>
                <p:cNvPr id="2624" name="Google Shape;2624;p75"/>
                <p:cNvSpPr/>
                <p:nvPr/>
              </p:nvSpPr>
              <p:spPr>
                <a:xfrm>
                  <a:off x="3148374" y="5574200"/>
                  <a:ext cx="469438" cy="28655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No</a:t>
                  </a:r>
                  <a:endParaRPr/>
                </a:p>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SQL</a:t>
                  </a:r>
                  <a:endParaRPr/>
                </a:p>
              </p:txBody>
            </p:sp>
            <p:sp>
              <p:nvSpPr>
                <p:cNvPr id="2625" name="Google Shape;2625;p75"/>
                <p:cNvSpPr/>
                <p:nvPr/>
              </p:nvSpPr>
              <p:spPr>
                <a:xfrm>
                  <a:off x="2661832" y="5575154"/>
                  <a:ext cx="454559" cy="285602"/>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HDFS</a:t>
                  </a:r>
                  <a:endParaRPr/>
                </a:p>
              </p:txBody>
            </p:sp>
            <p:sp>
              <p:nvSpPr>
                <p:cNvPr id="2626" name="Google Shape;2626;p75"/>
                <p:cNvSpPr/>
                <p:nvPr/>
              </p:nvSpPr>
              <p:spPr>
                <a:xfrm>
                  <a:off x="4106216" y="5574200"/>
                  <a:ext cx="738733" cy="28655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In-Memory DB</a:t>
                  </a:r>
                  <a:endParaRPr/>
                </a:p>
              </p:txBody>
            </p:sp>
            <p:sp>
              <p:nvSpPr>
                <p:cNvPr id="2627" name="Google Shape;2627;p75"/>
                <p:cNvSpPr/>
                <p:nvPr/>
              </p:nvSpPr>
              <p:spPr>
                <a:xfrm>
                  <a:off x="4874792" y="5574817"/>
                  <a:ext cx="571660" cy="285939"/>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RDBMS</a:t>
                  </a:r>
                  <a:endParaRPr/>
                </a:p>
              </p:txBody>
            </p:sp>
            <p:sp>
              <p:nvSpPr>
                <p:cNvPr id="2628" name="Google Shape;2628;p75"/>
                <p:cNvSpPr/>
                <p:nvPr/>
              </p:nvSpPr>
              <p:spPr>
                <a:xfrm>
                  <a:off x="3650155" y="5574200"/>
                  <a:ext cx="429497" cy="286557"/>
                </a:xfrm>
                <a:prstGeom prst="rect">
                  <a:avLst/>
                </a:prstGeom>
                <a:solidFill>
                  <a:srgbClr val="E6E6E6"/>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i="0" lang="en-US" sz="900" u="none" cap="none" strike="noStrike">
                      <a:solidFill>
                        <a:srgbClr val="1F45BC"/>
                      </a:solidFill>
                      <a:latin typeface="Arial"/>
                      <a:ea typeface="Arial"/>
                      <a:cs typeface="Arial"/>
                      <a:sym typeface="Arial"/>
                    </a:rPr>
                    <a:t>Kudu</a:t>
                  </a:r>
                  <a:endParaRPr/>
                </a:p>
              </p:txBody>
            </p:sp>
          </p:grpSp>
          <p:sp>
            <p:nvSpPr>
              <p:cNvPr id="2629" name="Google Shape;2629;p75"/>
              <p:cNvSpPr txBox="1"/>
              <p:nvPr/>
            </p:nvSpPr>
            <p:spPr>
              <a:xfrm>
                <a:off x="2932454" y="5944822"/>
                <a:ext cx="2525050"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F45BC"/>
                  </a:buClr>
                  <a:buSzPts val="900"/>
                  <a:buFont typeface="Arial"/>
                  <a:buNone/>
                </a:pPr>
                <a:r>
                  <a:rPr lang="en-US" sz="900">
                    <a:solidFill>
                      <a:srgbClr val="1F45BC"/>
                    </a:solidFill>
                    <a:latin typeface="Arial"/>
                    <a:ea typeface="Arial"/>
                    <a:cs typeface="Arial"/>
                    <a:sym typeface="Arial"/>
                  </a:rPr>
                  <a:t>DATA STORAGE LAYER (Enterprise Data Lake)</a:t>
                </a:r>
                <a:endParaRPr/>
              </a:p>
            </p:txBody>
          </p:sp>
        </p:grpSp>
        <p:grpSp>
          <p:nvGrpSpPr>
            <p:cNvPr id="2630" name="Google Shape;2630;p75"/>
            <p:cNvGrpSpPr/>
            <p:nvPr/>
          </p:nvGrpSpPr>
          <p:grpSpPr>
            <a:xfrm>
              <a:off x="4238123" y="2629857"/>
              <a:ext cx="1330129" cy="2532828"/>
              <a:chOff x="3831073" y="2948172"/>
              <a:chExt cx="1330129" cy="2532828"/>
            </a:xfrm>
          </p:grpSpPr>
          <p:grpSp>
            <p:nvGrpSpPr>
              <p:cNvPr id="2631" name="Google Shape;2631;p75"/>
              <p:cNvGrpSpPr/>
              <p:nvPr/>
            </p:nvGrpSpPr>
            <p:grpSpPr>
              <a:xfrm>
                <a:off x="3831073" y="2948172"/>
                <a:ext cx="1330129" cy="2532828"/>
                <a:chOff x="878005" y="3940229"/>
                <a:chExt cx="1330129" cy="2532828"/>
              </a:xfrm>
            </p:grpSpPr>
            <p:sp>
              <p:nvSpPr>
                <p:cNvPr id="2632" name="Google Shape;2632;p75"/>
                <p:cNvSpPr/>
                <p:nvPr/>
              </p:nvSpPr>
              <p:spPr>
                <a:xfrm>
                  <a:off x="878005" y="4050190"/>
                  <a:ext cx="1330129"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3" name="Google Shape;2633;p75"/>
                <p:cNvSpPr txBox="1"/>
                <p:nvPr/>
              </p:nvSpPr>
              <p:spPr>
                <a:xfrm>
                  <a:off x="904785" y="3940229"/>
                  <a:ext cx="1287533"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TRANSFORMATION</a:t>
                  </a:r>
                  <a:endParaRPr/>
                </a:p>
                <a:p>
                  <a:pPr indent="0" lvl="0" marL="0" marR="0" rtl="0" algn="ctr">
                    <a:spcBef>
                      <a:spcPts val="0"/>
                    </a:spcBef>
                    <a:spcAft>
                      <a:spcPts val="0"/>
                    </a:spcAft>
                    <a:buNone/>
                  </a:pPr>
                  <a:r>
                    <a:rPr lang="en-US" sz="1000">
                      <a:solidFill>
                        <a:srgbClr val="1F45BC"/>
                      </a:solidFill>
                      <a:latin typeface="Arial"/>
                      <a:ea typeface="Arial"/>
                      <a:cs typeface="Arial"/>
                      <a:sym typeface="Arial"/>
                    </a:rPr>
                    <a:t> LAYER (ETL)</a:t>
                  </a:r>
                  <a:endParaRPr/>
                </a:p>
              </p:txBody>
            </p:sp>
          </p:grpSp>
          <p:grpSp>
            <p:nvGrpSpPr>
              <p:cNvPr id="2634" name="Google Shape;2634;p75"/>
              <p:cNvGrpSpPr/>
              <p:nvPr/>
            </p:nvGrpSpPr>
            <p:grpSpPr>
              <a:xfrm>
                <a:off x="3941567" y="3499527"/>
                <a:ext cx="1123500" cy="1676339"/>
                <a:chOff x="3960617" y="3499527"/>
                <a:chExt cx="1123500" cy="1676339"/>
              </a:xfrm>
            </p:grpSpPr>
            <p:sp>
              <p:nvSpPr>
                <p:cNvPr id="2635" name="Google Shape;2635;p75"/>
                <p:cNvSpPr/>
                <p:nvPr/>
              </p:nvSpPr>
              <p:spPr>
                <a:xfrm>
                  <a:off x="3960617" y="4792224"/>
                  <a:ext cx="1118533" cy="383642"/>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MR</a:t>
                  </a:r>
                  <a:endParaRPr/>
                </a:p>
              </p:txBody>
            </p:sp>
            <p:sp>
              <p:nvSpPr>
                <p:cNvPr id="2636" name="Google Shape;2636;p75"/>
                <p:cNvSpPr/>
                <p:nvPr/>
              </p:nvSpPr>
              <p:spPr>
                <a:xfrm>
                  <a:off x="3962575" y="4145875"/>
                  <a:ext cx="1118533" cy="383642"/>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Hive / Pig</a:t>
                  </a:r>
                  <a:endParaRPr b="0" i="0" sz="1000" u="none" cap="none" strike="noStrike">
                    <a:solidFill>
                      <a:srgbClr val="1F45BC"/>
                    </a:solidFill>
                    <a:latin typeface="Arial"/>
                    <a:ea typeface="Arial"/>
                    <a:cs typeface="Arial"/>
                    <a:sym typeface="Arial"/>
                  </a:endParaRPr>
                </a:p>
              </p:txBody>
            </p:sp>
            <p:sp>
              <p:nvSpPr>
                <p:cNvPr id="2637" name="Google Shape;2637;p75"/>
                <p:cNvSpPr/>
                <p:nvPr/>
              </p:nvSpPr>
              <p:spPr>
                <a:xfrm>
                  <a:off x="3965584" y="3499527"/>
                  <a:ext cx="1118533" cy="383642"/>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Spark Core</a:t>
                  </a:r>
                  <a:endParaRPr/>
                </a:p>
              </p:txBody>
            </p:sp>
          </p:grpSp>
        </p:grpSp>
        <p:sp>
          <p:nvSpPr>
            <p:cNvPr id="2638" name="Google Shape;2638;p75"/>
            <p:cNvSpPr/>
            <p:nvPr/>
          </p:nvSpPr>
          <p:spPr>
            <a:xfrm>
              <a:off x="4238123" y="2209156"/>
              <a:ext cx="1330129" cy="361836"/>
            </a:xfrm>
            <a:prstGeom prst="homePlate">
              <a:avLst>
                <a:gd fmla="val 1845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Pre-Processing</a:t>
              </a:r>
              <a:endParaRPr i="0" sz="984" u="none" cap="none" strike="noStrike">
                <a:solidFill>
                  <a:srgbClr val="FFFFFF"/>
                </a:solidFill>
                <a:latin typeface="Arial"/>
                <a:ea typeface="Arial"/>
                <a:cs typeface="Arial"/>
                <a:sym typeface="Arial"/>
              </a:endParaRPr>
            </a:p>
          </p:txBody>
        </p:sp>
        <p:sp>
          <p:nvSpPr>
            <p:cNvPr id="2639" name="Google Shape;2639;p75"/>
            <p:cNvSpPr/>
            <p:nvPr/>
          </p:nvSpPr>
          <p:spPr>
            <a:xfrm rot="5400000">
              <a:off x="4801459" y="5064932"/>
              <a:ext cx="241582" cy="443611"/>
            </a:xfrm>
            <a:prstGeom prst="leftRightArrow">
              <a:avLst>
                <a:gd fmla="val 44572" name="adj1"/>
                <a:gd fmla="val 29261" name="adj2"/>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640" name="Google Shape;2640;p75"/>
            <p:cNvGrpSpPr/>
            <p:nvPr/>
          </p:nvGrpSpPr>
          <p:grpSpPr>
            <a:xfrm>
              <a:off x="5871858" y="2629857"/>
              <a:ext cx="1330129" cy="2075730"/>
              <a:chOff x="5881383" y="2850744"/>
              <a:chExt cx="1330129" cy="2075730"/>
            </a:xfrm>
          </p:grpSpPr>
          <p:grpSp>
            <p:nvGrpSpPr>
              <p:cNvPr id="2641" name="Google Shape;2641;p75"/>
              <p:cNvGrpSpPr/>
              <p:nvPr/>
            </p:nvGrpSpPr>
            <p:grpSpPr>
              <a:xfrm>
                <a:off x="5881383" y="2850744"/>
                <a:ext cx="1330129" cy="2075730"/>
                <a:chOff x="878005" y="3940229"/>
                <a:chExt cx="1330129" cy="2075730"/>
              </a:xfrm>
            </p:grpSpPr>
            <p:sp>
              <p:nvSpPr>
                <p:cNvPr id="2642" name="Google Shape;2642;p75"/>
                <p:cNvSpPr/>
                <p:nvPr/>
              </p:nvSpPr>
              <p:spPr>
                <a:xfrm>
                  <a:off x="878005" y="4050191"/>
                  <a:ext cx="1330129" cy="1965768"/>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43" name="Google Shape;2643;p75"/>
                <p:cNvSpPr txBox="1"/>
                <p:nvPr/>
              </p:nvSpPr>
              <p:spPr>
                <a:xfrm>
                  <a:off x="981846" y="3940229"/>
                  <a:ext cx="1162498"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F45BC"/>
                      </a:solidFill>
                      <a:latin typeface="Arial"/>
                      <a:ea typeface="Arial"/>
                      <a:cs typeface="Arial"/>
                      <a:sym typeface="Arial"/>
                    </a:rPr>
                    <a:t>ANALYSIS LAYER</a:t>
                  </a:r>
                  <a:endParaRPr sz="1000">
                    <a:solidFill>
                      <a:srgbClr val="1F45BC"/>
                    </a:solidFill>
                    <a:latin typeface="Arial"/>
                    <a:ea typeface="Arial"/>
                    <a:cs typeface="Arial"/>
                    <a:sym typeface="Arial"/>
                  </a:endParaRPr>
                </a:p>
              </p:txBody>
            </p:sp>
          </p:grpSp>
          <p:grpSp>
            <p:nvGrpSpPr>
              <p:cNvPr id="2644" name="Google Shape;2644;p75"/>
              <p:cNvGrpSpPr/>
              <p:nvPr/>
            </p:nvGrpSpPr>
            <p:grpSpPr>
              <a:xfrm>
                <a:off x="5902079" y="3226862"/>
                <a:ext cx="1236802" cy="1523457"/>
                <a:chOff x="5902079" y="3366562"/>
                <a:chExt cx="1236802" cy="1523457"/>
              </a:xfrm>
            </p:grpSpPr>
            <p:sp>
              <p:nvSpPr>
                <p:cNvPr id="2645" name="Google Shape;2645;p75"/>
                <p:cNvSpPr/>
                <p:nvPr/>
              </p:nvSpPr>
              <p:spPr>
                <a:xfrm>
                  <a:off x="6349532" y="3366562"/>
                  <a:ext cx="785843" cy="41096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Real-time</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(Spark Streaming)</a:t>
                  </a:r>
                  <a:endParaRPr b="0" i="0" sz="900" u="none" cap="none" strike="noStrike">
                    <a:solidFill>
                      <a:srgbClr val="1F45BC"/>
                    </a:solidFill>
                    <a:latin typeface="Arial"/>
                    <a:ea typeface="Arial"/>
                    <a:cs typeface="Arial"/>
                    <a:sym typeface="Arial"/>
                  </a:endParaRPr>
                </a:p>
              </p:txBody>
            </p:sp>
            <p:sp>
              <p:nvSpPr>
                <p:cNvPr id="2646" name="Google Shape;2646;p75"/>
                <p:cNvSpPr/>
                <p:nvPr/>
              </p:nvSpPr>
              <p:spPr>
                <a:xfrm>
                  <a:off x="6352917" y="4032917"/>
                  <a:ext cx="785964" cy="41096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Batch Mode</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(HIVE, </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Spark SQL )</a:t>
                  </a:r>
                  <a:endParaRPr b="0" i="0" sz="900" u="none" cap="none" strike="noStrike">
                    <a:solidFill>
                      <a:srgbClr val="1F45BC"/>
                    </a:solidFill>
                    <a:latin typeface="Arial"/>
                    <a:ea typeface="Arial"/>
                    <a:cs typeface="Arial"/>
                    <a:sym typeface="Arial"/>
                  </a:endParaRPr>
                </a:p>
              </p:txBody>
            </p:sp>
            <p:sp>
              <p:nvSpPr>
                <p:cNvPr id="2647" name="Google Shape;2647;p75"/>
                <p:cNvSpPr/>
                <p:nvPr/>
              </p:nvSpPr>
              <p:spPr>
                <a:xfrm>
                  <a:off x="6352302" y="4479052"/>
                  <a:ext cx="785964" cy="41096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Interactive Query</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(Impala)</a:t>
                  </a:r>
                  <a:endParaRPr b="0" i="0" sz="900" u="none" cap="none" strike="noStrike">
                    <a:solidFill>
                      <a:srgbClr val="1F45BC"/>
                    </a:solidFill>
                    <a:latin typeface="Arial"/>
                    <a:ea typeface="Arial"/>
                    <a:cs typeface="Arial"/>
                    <a:sym typeface="Arial"/>
                  </a:endParaRPr>
                </a:p>
              </p:txBody>
            </p:sp>
            <p:grpSp>
              <p:nvGrpSpPr>
                <p:cNvPr id="2648" name="Google Shape;2648;p75"/>
                <p:cNvGrpSpPr/>
                <p:nvPr/>
              </p:nvGrpSpPr>
              <p:grpSpPr>
                <a:xfrm>
                  <a:off x="5902079" y="3426926"/>
                  <a:ext cx="454458" cy="309198"/>
                  <a:chOff x="5859214" y="3441215"/>
                  <a:chExt cx="454458" cy="309198"/>
                </a:xfrm>
              </p:grpSpPr>
              <p:sp>
                <p:nvSpPr>
                  <p:cNvPr id="2649" name="Google Shape;2649;p75"/>
                  <p:cNvSpPr/>
                  <p:nvPr/>
                </p:nvSpPr>
                <p:spPr>
                  <a:xfrm>
                    <a:off x="5914477" y="3441215"/>
                    <a:ext cx="343683" cy="290580"/>
                  </a:xfrm>
                  <a:prstGeom prst="roundRect">
                    <a:avLst>
                      <a:gd fmla="val 22535" name="adj"/>
                    </a:avLst>
                  </a:prstGeom>
                  <a:solidFill>
                    <a:srgbClr val="3B80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rgbClr val="1F45BC"/>
                      </a:solidFill>
                      <a:latin typeface="Arial"/>
                      <a:ea typeface="Arial"/>
                      <a:cs typeface="Arial"/>
                      <a:sym typeface="Arial"/>
                    </a:endParaRPr>
                  </a:p>
                </p:txBody>
              </p:sp>
              <p:sp>
                <p:nvSpPr>
                  <p:cNvPr id="2650" name="Google Shape;2650;p75"/>
                  <p:cNvSpPr/>
                  <p:nvPr/>
                </p:nvSpPr>
                <p:spPr>
                  <a:xfrm>
                    <a:off x="5859214" y="3442636"/>
                    <a:ext cx="45445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Speed</a:t>
                    </a:r>
                    <a:endParaRPr/>
                  </a:p>
                  <a:p>
                    <a:pPr indent="0" lvl="0" marL="0" marR="0" rtl="0" algn="ctr">
                      <a:spcBef>
                        <a:spcPts val="0"/>
                      </a:spcBef>
                      <a:spcAft>
                        <a:spcPts val="0"/>
                      </a:spcAft>
                      <a:buNone/>
                    </a:pPr>
                    <a:r>
                      <a:rPr lang="en-US" sz="700">
                        <a:solidFill>
                          <a:schemeClr val="lt1"/>
                        </a:solidFill>
                        <a:latin typeface="Arial"/>
                        <a:ea typeface="Arial"/>
                        <a:cs typeface="Arial"/>
                        <a:sym typeface="Arial"/>
                      </a:rPr>
                      <a:t>Layer</a:t>
                    </a:r>
                    <a:endParaRPr/>
                  </a:p>
                </p:txBody>
              </p:sp>
            </p:grpSp>
            <p:grpSp>
              <p:nvGrpSpPr>
                <p:cNvPr id="2651" name="Google Shape;2651;p75"/>
                <p:cNvGrpSpPr/>
                <p:nvPr/>
              </p:nvGrpSpPr>
              <p:grpSpPr>
                <a:xfrm>
                  <a:off x="5910850" y="4285167"/>
                  <a:ext cx="454458" cy="309198"/>
                  <a:chOff x="5859214" y="3477732"/>
                  <a:chExt cx="454458" cy="309198"/>
                </a:xfrm>
              </p:grpSpPr>
              <p:sp>
                <p:nvSpPr>
                  <p:cNvPr id="2652" name="Google Shape;2652;p75"/>
                  <p:cNvSpPr/>
                  <p:nvPr/>
                </p:nvSpPr>
                <p:spPr>
                  <a:xfrm>
                    <a:off x="5914477" y="3477732"/>
                    <a:ext cx="343683" cy="290580"/>
                  </a:xfrm>
                  <a:prstGeom prst="roundRect">
                    <a:avLst>
                      <a:gd fmla="val 22535" name="adj"/>
                    </a:avLst>
                  </a:prstGeom>
                  <a:solidFill>
                    <a:srgbClr val="3B80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rgbClr val="1F45BC"/>
                      </a:solidFill>
                      <a:latin typeface="Arial"/>
                      <a:ea typeface="Arial"/>
                      <a:cs typeface="Arial"/>
                      <a:sym typeface="Arial"/>
                    </a:endParaRPr>
                  </a:p>
                </p:txBody>
              </p:sp>
              <p:sp>
                <p:nvSpPr>
                  <p:cNvPr id="2653" name="Google Shape;2653;p75"/>
                  <p:cNvSpPr/>
                  <p:nvPr/>
                </p:nvSpPr>
                <p:spPr>
                  <a:xfrm>
                    <a:off x="5859214" y="3479153"/>
                    <a:ext cx="45445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Batch</a:t>
                    </a:r>
                    <a:endParaRPr/>
                  </a:p>
                  <a:p>
                    <a:pPr indent="0" lvl="0" marL="0" marR="0" rtl="0" algn="ctr">
                      <a:spcBef>
                        <a:spcPts val="0"/>
                      </a:spcBef>
                      <a:spcAft>
                        <a:spcPts val="0"/>
                      </a:spcAft>
                      <a:buNone/>
                    </a:pPr>
                    <a:r>
                      <a:rPr lang="en-US" sz="700">
                        <a:solidFill>
                          <a:schemeClr val="lt1"/>
                        </a:solidFill>
                        <a:latin typeface="Arial"/>
                        <a:ea typeface="Arial"/>
                        <a:cs typeface="Arial"/>
                        <a:sym typeface="Arial"/>
                      </a:rPr>
                      <a:t>Layer</a:t>
                    </a:r>
                    <a:endParaRPr/>
                  </a:p>
                </p:txBody>
              </p:sp>
            </p:grpSp>
            <p:cxnSp>
              <p:nvCxnSpPr>
                <p:cNvPr id="2654" name="Google Shape;2654;p75"/>
                <p:cNvCxnSpPr/>
                <p:nvPr/>
              </p:nvCxnSpPr>
              <p:spPr>
                <a:xfrm>
                  <a:off x="5966113" y="3914025"/>
                  <a:ext cx="1169262" cy="0"/>
                </a:xfrm>
                <a:prstGeom prst="straightConnector1">
                  <a:avLst/>
                </a:prstGeom>
                <a:noFill/>
                <a:ln cap="flat" cmpd="sng" w="12700">
                  <a:solidFill>
                    <a:srgbClr val="3B80E5"/>
                  </a:solidFill>
                  <a:prstDash val="dot"/>
                  <a:miter lim="800000"/>
                  <a:headEnd len="sm" w="sm" type="none"/>
                  <a:tailEnd len="sm" w="sm" type="none"/>
                </a:ln>
              </p:spPr>
            </p:cxnSp>
          </p:grpSp>
        </p:grpSp>
        <p:sp>
          <p:nvSpPr>
            <p:cNvPr id="2655" name="Google Shape;2655;p75"/>
            <p:cNvSpPr/>
            <p:nvPr/>
          </p:nvSpPr>
          <p:spPr>
            <a:xfrm>
              <a:off x="5854770" y="2209156"/>
              <a:ext cx="1347217" cy="361162"/>
            </a:xfrm>
            <a:prstGeom prst="homePlate">
              <a:avLst>
                <a:gd fmla="val 2471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Big Data Analytics</a:t>
              </a:r>
              <a:endParaRPr i="0" sz="984" u="none" cap="none" strike="noStrike">
                <a:solidFill>
                  <a:srgbClr val="FFFFFF"/>
                </a:solidFill>
                <a:latin typeface="Arial"/>
                <a:ea typeface="Arial"/>
                <a:cs typeface="Arial"/>
                <a:sym typeface="Arial"/>
              </a:endParaRPr>
            </a:p>
          </p:txBody>
        </p:sp>
        <p:sp>
          <p:nvSpPr>
            <p:cNvPr id="2656" name="Google Shape;2656;p75"/>
            <p:cNvSpPr/>
            <p:nvPr/>
          </p:nvSpPr>
          <p:spPr>
            <a:xfrm>
              <a:off x="5569967" y="3395270"/>
              <a:ext cx="274259" cy="528607"/>
            </a:xfrm>
            <a:prstGeom prst="rightArrow">
              <a:avLst>
                <a:gd fmla="val 66196" name="adj1"/>
                <a:gd fmla="val 61125"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657" name="Google Shape;2657;p75"/>
            <p:cNvGrpSpPr/>
            <p:nvPr/>
          </p:nvGrpSpPr>
          <p:grpSpPr>
            <a:xfrm>
              <a:off x="5861559" y="5414486"/>
              <a:ext cx="3009598" cy="656393"/>
              <a:chOff x="5871084" y="5519261"/>
              <a:chExt cx="3009598" cy="656393"/>
            </a:xfrm>
          </p:grpSpPr>
          <p:sp>
            <p:nvSpPr>
              <p:cNvPr id="2658" name="Google Shape;2658;p75"/>
              <p:cNvSpPr/>
              <p:nvPr/>
            </p:nvSpPr>
            <p:spPr>
              <a:xfrm>
                <a:off x="5871084" y="5519261"/>
                <a:ext cx="3009598" cy="656393"/>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59" name="Google Shape;2659;p75"/>
              <p:cNvSpPr txBox="1"/>
              <p:nvPr/>
            </p:nvSpPr>
            <p:spPr>
              <a:xfrm>
                <a:off x="6736926" y="5944822"/>
                <a:ext cx="1351652"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1F45BC"/>
                    </a:solidFill>
                    <a:latin typeface="Arial"/>
                    <a:ea typeface="Arial"/>
                    <a:cs typeface="Arial"/>
                    <a:sym typeface="Arial"/>
                  </a:rPr>
                  <a:t>PRESENTATION LAYER</a:t>
                </a:r>
                <a:endParaRPr/>
              </a:p>
            </p:txBody>
          </p:sp>
          <p:grpSp>
            <p:nvGrpSpPr>
              <p:cNvPr id="2660" name="Google Shape;2660;p75"/>
              <p:cNvGrpSpPr/>
              <p:nvPr/>
            </p:nvGrpSpPr>
            <p:grpSpPr>
              <a:xfrm>
                <a:off x="5982561" y="5589123"/>
                <a:ext cx="2798540" cy="325003"/>
                <a:chOff x="6200750" y="6382965"/>
                <a:chExt cx="2766586" cy="325003"/>
              </a:xfrm>
            </p:grpSpPr>
            <p:sp>
              <p:nvSpPr>
                <p:cNvPr id="2661" name="Google Shape;2661;p75"/>
                <p:cNvSpPr/>
                <p:nvPr/>
              </p:nvSpPr>
              <p:spPr>
                <a:xfrm>
                  <a:off x="7102780" y="6382965"/>
                  <a:ext cx="482937" cy="325003"/>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Qlik</a:t>
                  </a:r>
                  <a:endParaRPr b="0" i="0" sz="900" u="none" cap="none" strike="noStrike">
                    <a:solidFill>
                      <a:srgbClr val="1F45BC"/>
                    </a:solidFill>
                    <a:latin typeface="Arial"/>
                    <a:ea typeface="Arial"/>
                    <a:cs typeface="Arial"/>
                    <a:sym typeface="Arial"/>
                  </a:endParaRPr>
                </a:p>
              </p:txBody>
            </p:sp>
            <p:sp>
              <p:nvSpPr>
                <p:cNvPr id="2662" name="Google Shape;2662;p75"/>
                <p:cNvSpPr/>
                <p:nvPr/>
              </p:nvSpPr>
              <p:spPr>
                <a:xfrm>
                  <a:off x="7613912" y="6391471"/>
                  <a:ext cx="662612" cy="307991"/>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Tableau</a:t>
                  </a:r>
                  <a:endParaRPr/>
                </a:p>
              </p:txBody>
            </p:sp>
            <p:sp>
              <p:nvSpPr>
                <p:cNvPr id="2663" name="Google Shape;2663;p75"/>
                <p:cNvSpPr/>
                <p:nvPr/>
              </p:nvSpPr>
              <p:spPr>
                <a:xfrm>
                  <a:off x="6200750" y="6390016"/>
                  <a:ext cx="873233" cy="310901"/>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Elasticsearch Kibana</a:t>
                  </a:r>
                  <a:endParaRPr b="0" i="0" sz="900" u="none" cap="none" strike="noStrike">
                    <a:solidFill>
                      <a:srgbClr val="1F45BC"/>
                    </a:solidFill>
                    <a:latin typeface="Arial"/>
                    <a:ea typeface="Arial"/>
                    <a:cs typeface="Arial"/>
                    <a:sym typeface="Arial"/>
                  </a:endParaRPr>
                </a:p>
              </p:txBody>
            </p:sp>
            <p:sp>
              <p:nvSpPr>
                <p:cNvPr id="2664" name="Google Shape;2664;p75"/>
                <p:cNvSpPr/>
                <p:nvPr/>
              </p:nvSpPr>
              <p:spPr>
                <a:xfrm>
                  <a:off x="8304724" y="6391471"/>
                  <a:ext cx="662612" cy="307991"/>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Superset</a:t>
                  </a:r>
                  <a:endParaRPr b="0" i="0" sz="900" u="none" cap="none" strike="noStrike">
                    <a:solidFill>
                      <a:srgbClr val="1F45BC"/>
                    </a:solidFill>
                    <a:latin typeface="Arial"/>
                    <a:ea typeface="Arial"/>
                    <a:cs typeface="Arial"/>
                    <a:sym typeface="Arial"/>
                  </a:endParaRPr>
                </a:p>
              </p:txBody>
            </p:sp>
          </p:grpSp>
        </p:grpSp>
        <p:sp>
          <p:nvSpPr>
            <p:cNvPr id="2665" name="Google Shape;2665;p75"/>
            <p:cNvSpPr/>
            <p:nvPr/>
          </p:nvSpPr>
          <p:spPr>
            <a:xfrm rot="5400000">
              <a:off x="8093185" y="4997973"/>
              <a:ext cx="199011" cy="528607"/>
            </a:xfrm>
            <a:prstGeom prst="rightArrow">
              <a:avLst>
                <a:gd fmla="val 66196" name="adj1"/>
                <a:gd fmla="val 48264"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66" name="Google Shape;2666;p75"/>
            <p:cNvSpPr/>
            <p:nvPr/>
          </p:nvSpPr>
          <p:spPr>
            <a:xfrm rot="5400000">
              <a:off x="6192715" y="4770359"/>
              <a:ext cx="660589" cy="528607"/>
            </a:xfrm>
            <a:prstGeom prst="rightArrow">
              <a:avLst>
                <a:gd fmla="val 66196" name="adj1"/>
                <a:gd fmla="val 32926" name="adj2"/>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67" name="Google Shape;2667;p75"/>
            <p:cNvSpPr/>
            <p:nvPr/>
          </p:nvSpPr>
          <p:spPr>
            <a:xfrm>
              <a:off x="449999" y="2126756"/>
              <a:ext cx="9043400" cy="4260752"/>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68" name="Google Shape;2668;p75"/>
            <p:cNvSpPr/>
            <p:nvPr/>
          </p:nvSpPr>
          <p:spPr>
            <a:xfrm>
              <a:off x="7518047" y="2209156"/>
              <a:ext cx="1330129" cy="361162"/>
            </a:xfrm>
            <a:prstGeom prst="homePlate">
              <a:avLst>
                <a:gd fmla="val 24714"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84">
                  <a:solidFill>
                    <a:srgbClr val="FFFFFF"/>
                  </a:solidFill>
                  <a:latin typeface="Arial"/>
                  <a:ea typeface="Arial"/>
                  <a:cs typeface="Arial"/>
                  <a:sym typeface="Arial"/>
                </a:rPr>
                <a:t>Mô hình hóa dữ liệu học máy</a:t>
              </a:r>
              <a:endParaRPr i="0" sz="984" u="none" cap="none" strike="noStrike">
                <a:solidFill>
                  <a:srgbClr val="FFFFFF"/>
                </a:solidFill>
                <a:latin typeface="Arial"/>
                <a:ea typeface="Arial"/>
                <a:cs typeface="Arial"/>
                <a:sym typeface="Arial"/>
              </a:endParaRPr>
            </a:p>
          </p:txBody>
        </p:sp>
        <p:cxnSp>
          <p:nvCxnSpPr>
            <p:cNvPr id="2669" name="Google Shape;2669;p75"/>
            <p:cNvCxnSpPr/>
            <p:nvPr/>
          </p:nvCxnSpPr>
          <p:spPr>
            <a:xfrm>
              <a:off x="5568252" y="4933892"/>
              <a:ext cx="1949795" cy="0"/>
            </a:xfrm>
            <a:prstGeom prst="straightConnector1">
              <a:avLst/>
            </a:prstGeom>
            <a:noFill/>
            <a:ln cap="flat" cmpd="sng" w="28575">
              <a:solidFill>
                <a:srgbClr val="3B80E5"/>
              </a:solidFill>
              <a:prstDash val="solid"/>
              <a:miter lim="800000"/>
              <a:headEnd len="sm" w="sm" type="none"/>
              <a:tailEnd len="med" w="med" type="triangle"/>
            </a:ln>
          </p:spPr>
        </p:cxnSp>
        <p:grpSp>
          <p:nvGrpSpPr>
            <p:cNvPr id="2670" name="Google Shape;2670;p75"/>
            <p:cNvGrpSpPr/>
            <p:nvPr/>
          </p:nvGrpSpPr>
          <p:grpSpPr>
            <a:xfrm>
              <a:off x="4185454" y="4962467"/>
              <a:ext cx="5025300" cy="1279753"/>
              <a:chOff x="4194979" y="5067242"/>
              <a:chExt cx="5025300" cy="1279753"/>
            </a:xfrm>
          </p:grpSpPr>
          <p:cxnSp>
            <p:nvCxnSpPr>
              <p:cNvPr id="2671" name="Google Shape;2671;p75"/>
              <p:cNvCxnSpPr/>
              <p:nvPr/>
            </p:nvCxnSpPr>
            <p:spPr>
              <a:xfrm>
                <a:off x="8857701" y="5067242"/>
                <a:ext cx="362499" cy="0"/>
              </a:xfrm>
              <a:prstGeom prst="straightConnector1">
                <a:avLst/>
              </a:prstGeom>
              <a:noFill/>
              <a:ln cap="flat" cmpd="sng" w="28575">
                <a:solidFill>
                  <a:srgbClr val="3B80E5"/>
                </a:solidFill>
                <a:prstDash val="solid"/>
                <a:miter lim="800000"/>
                <a:headEnd len="sm" w="sm" type="none"/>
                <a:tailEnd len="sm" w="sm" type="none"/>
              </a:ln>
            </p:spPr>
          </p:cxnSp>
          <p:cxnSp>
            <p:nvCxnSpPr>
              <p:cNvPr id="2672" name="Google Shape;2672;p75"/>
              <p:cNvCxnSpPr/>
              <p:nvPr/>
            </p:nvCxnSpPr>
            <p:spPr>
              <a:xfrm>
                <a:off x="9220200" y="5067242"/>
                <a:ext cx="0" cy="1279753"/>
              </a:xfrm>
              <a:prstGeom prst="straightConnector1">
                <a:avLst/>
              </a:prstGeom>
              <a:noFill/>
              <a:ln cap="flat" cmpd="sng" w="28575">
                <a:solidFill>
                  <a:srgbClr val="3B80E5"/>
                </a:solidFill>
                <a:prstDash val="solid"/>
                <a:miter lim="800000"/>
                <a:headEnd len="sm" w="sm" type="none"/>
                <a:tailEnd len="sm" w="sm" type="none"/>
              </a:ln>
            </p:spPr>
          </p:cxnSp>
          <p:cxnSp>
            <p:nvCxnSpPr>
              <p:cNvPr id="2673" name="Google Shape;2673;p75"/>
              <p:cNvCxnSpPr>
                <a:endCxn id="2629" idx="2"/>
              </p:cNvCxnSpPr>
              <p:nvPr/>
            </p:nvCxnSpPr>
            <p:spPr>
              <a:xfrm rot="10800000">
                <a:off x="4194979" y="6175654"/>
                <a:ext cx="5025300" cy="171300"/>
              </a:xfrm>
              <a:prstGeom prst="bentConnector2">
                <a:avLst/>
              </a:prstGeom>
              <a:noFill/>
              <a:ln cap="flat" cmpd="sng" w="28575">
                <a:solidFill>
                  <a:srgbClr val="3B80E5"/>
                </a:solidFill>
                <a:prstDash val="solid"/>
                <a:miter lim="800000"/>
                <a:headEnd len="sm" w="sm" type="none"/>
                <a:tailEnd len="med" w="med" type="triangle"/>
              </a:ln>
            </p:spPr>
          </p:cxnSp>
        </p:grpSp>
        <p:grpSp>
          <p:nvGrpSpPr>
            <p:cNvPr id="2674" name="Google Shape;2674;p75"/>
            <p:cNvGrpSpPr/>
            <p:nvPr/>
          </p:nvGrpSpPr>
          <p:grpSpPr>
            <a:xfrm>
              <a:off x="7518047" y="2629857"/>
              <a:ext cx="1330129" cy="2532828"/>
              <a:chOff x="7518047" y="2629857"/>
              <a:chExt cx="1330129" cy="2532828"/>
            </a:xfrm>
          </p:grpSpPr>
          <p:grpSp>
            <p:nvGrpSpPr>
              <p:cNvPr id="2675" name="Google Shape;2675;p75"/>
              <p:cNvGrpSpPr/>
              <p:nvPr/>
            </p:nvGrpSpPr>
            <p:grpSpPr>
              <a:xfrm>
                <a:off x="7518047" y="2629857"/>
                <a:ext cx="1330129" cy="2532828"/>
                <a:chOff x="878005" y="3940229"/>
                <a:chExt cx="1330129" cy="2532828"/>
              </a:xfrm>
            </p:grpSpPr>
            <p:sp>
              <p:nvSpPr>
                <p:cNvPr id="2676" name="Google Shape;2676;p75"/>
                <p:cNvSpPr/>
                <p:nvPr/>
              </p:nvSpPr>
              <p:spPr>
                <a:xfrm>
                  <a:off x="878005" y="4050190"/>
                  <a:ext cx="1330129" cy="2422867"/>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77" name="Google Shape;2677;p75"/>
                <p:cNvSpPr txBox="1"/>
                <p:nvPr/>
              </p:nvSpPr>
              <p:spPr>
                <a:xfrm>
                  <a:off x="1213711" y="3940229"/>
                  <a:ext cx="562975"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F45BC"/>
                      </a:solidFill>
                      <a:latin typeface="Arial"/>
                      <a:ea typeface="Arial"/>
                      <a:cs typeface="Arial"/>
                      <a:sym typeface="Arial"/>
                    </a:rPr>
                    <a:t>LỚP AI</a:t>
                  </a:r>
                  <a:endParaRPr/>
                </a:p>
              </p:txBody>
            </p:sp>
          </p:grpSp>
          <p:sp>
            <p:nvSpPr>
              <p:cNvPr id="2678" name="Google Shape;2678;p75"/>
              <p:cNvSpPr/>
              <p:nvPr/>
            </p:nvSpPr>
            <p:spPr>
              <a:xfrm>
                <a:off x="7793702" y="4848641"/>
                <a:ext cx="778819" cy="156039"/>
              </a:xfrm>
              <a:prstGeom prst="roundRect">
                <a:avLst>
                  <a:gd fmla="val 16667" name="adj"/>
                </a:avLst>
              </a:prstGeom>
              <a:solidFill>
                <a:srgbClr val="3B80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3">
                    <a:solidFill>
                      <a:srgbClr val="FFFFFF"/>
                    </a:solidFill>
                    <a:latin typeface="Arial"/>
                    <a:ea typeface="Arial"/>
                    <a:cs typeface="Arial"/>
                    <a:sym typeface="Arial"/>
                  </a:rPr>
                  <a:t>Lớp mô hình</a:t>
                </a:r>
                <a:endParaRPr b="0" i="0" sz="703" u="none" cap="none" strike="noStrike">
                  <a:solidFill>
                    <a:srgbClr val="FFFFFF"/>
                  </a:solidFill>
                  <a:latin typeface="Arial"/>
                  <a:ea typeface="Arial"/>
                  <a:cs typeface="Arial"/>
                  <a:sym typeface="Arial"/>
                </a:endParaRPr>
              </a:p>
            </p:txBody>
          </p:sp>
          <p:sp>
            <p:nvSpPr>
              <p:cNvPr id="2679" name="Google Shape;2679;p75"/>
              <p:cNvSpPr/>
              <p:nvPr/>
            </p:nvSpPr>
            <p:spPr>
              <a:xfrm>
                <a:off x="7757112" y="3513345"/>
                <a:ext cx="851999" cy="156039"/>
              </a:xfrm>
              <a:prstGeom prst="roundRect">
                <a:avLst>
                  <a:gd fmla="val 16667" name="adj"/>
                </a:avLst>
              </a:prstGeom>
              <a:solidFill>
                <a:srgbClr val="3B80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3">
                    <a:solidFill>
                      <a:srgbClr val="FFFFFF"/>
                    </a:solidFill>
                    <a:latin typeface="Arial"/>
                    <a:ea typeface="Arial"/>
                    <a:cs typeface="Arial"/>
                    <a:sym typeface="Arial"/>
                  </a:rPr>
                  <a:t>Lớp suy luận</a:t>
                </a:r>
                <a:endParaRPr b="0" i="0" sz="703" u="none" cap="none" strike="noStrike">
                  <a:solidFill>
                    <a:srgbClr val="FFFFFF"/>
                  </a:solidFill>
                  <a:latin typeface="Arial"/>
                  <a:ea typeface="Arial"/>
                  <a:cs typeface="Arial"/>
                  <a:sym typeface="Arial"/>
                </a:endParaRPr>
              </a:p>
            </p:txBody>
          </p:sp>
          <p:cxnSp>
            <p:nvCxnSpPr>
              <p:cNvPr id="2680" name="Google Shape;2680;p75"/>
              <p:cNvCxnSpPr/>
              <p:nvPr/>
            </p:nvCxnSpPr>
            <p:spPr>
              <a:xfrm>
                <a:off x="7611216" y="3829987"/>
                <a:ext cx="1169262" cy="0"/>
              </a:xfrm>
              <a:prstGeom prst="straightConnector1">
                <a:avLst/>
              </a:prstGeom>
              <a:noFill/>
              <a:ln cap="flat" cmpd="sng" w="12700">
                <a:solidFill>
                  <a:srgbClr val="3B80E5"/>
                </a:solidFill>
                <a:prstDash val="dot"/>
                <a:miter lim="800000"/>
                <a:headEnd len="sm" w="sm" type="none"/>
                <a:tailEnd len="sm" w="sm" type="none"/>
              </a:ln>
            </p:spPr>
          </p:cxnSp>
          <p:cxnSp>
            <p:nvCxnSpPr>
              <p:cNvPr id="2681" name="Google Shape;2681;p75"/>
              <p:cNvCxnSpPr>
                <a:stCxn id="2678" idx="0"/>
                <a:endCxn id="2679" idx="2"/>
              </p:cNvCxnSpPr>
              <p:nvPr/>
            </p:nvCxnSpPr>
            <p:spPr>
              <a:xfrm rot="10800000">
                <a:off x="8183112" y="3669341"/>
                <a:ext cx="0" cy="1179300"/>
              </a:xfrm>
              <a:prstGeom prst="straightConnector1">
                <a:avLst/>
              </a:prstGeom>
              <a:noFill/>
              <a:ln cap="flat" cmpd="sng" w="28575">
                <a:solidFill>
                  <a:srgbClr val="3B80E5"/>
                </a:solidFill>
                <a:prstDash val="solid"/>
                <a:miter lim="800000"/>
                <a:headEnd len="sm" w="sm" type="none"/>
                <a:tailEnd len="med" w="med" type="triangle"/>
              </a:ln>
            </p:spPr>
          </p:cxnSp>
          <p:grpSp>
            <p:nvGrpSpPr>
              <p:cNvPr id="2682" name="Google Shape;2682;p75"/>
              <p:cNvGrpSpPr/>
              <p:nvPr/>
            </p:nvGrpSpPr>
            <p:grpSpPr>
              <a:xfrm>
                <a:off x="7623845" y="3005929"/>
                <a:ext cx="1118533" cy="1701785"/>
                <a:chOff x="8798366" y="3438875"/>
                <a:chExt cx="1118533" cy="1701785"/>
              </a:xfrm>
            </p:grpSpPr>
            <p:sp>
              <p:nvSpPr>
                <p:cNvPr id="2683" name="Google Shape;2683;p75"/>
                <p:cNvSpPr/>
                <p:nvPr/>
              </p:nvSpPr>
              <p:spPr>
                <a:xfrm>
                  <a:off x="8798366" y="3438875"/>
                  <a:ext cx="1118533" cy="410968"/>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Apache Spark</a:t>
                  </a:r>
                  <a:endParaRPr/>
                </a:p>
                <a:p>
                  <a:pPr indent="0" lvl="0" marL="0" marR="0" rtl="0" algn="ctr">
                    <a:lnSpc>
                      <a:spcPct val="100000"/>
                    </a:lnSpc>
                    <a:spcBef>
                      <a:spcPts val="0"/>
                    </a:spcBef>
                    <a:spcAft>
                      <a:spcPts val="0"/>
                    </a:spcAft>
                    <a:buClr>
                      <a:srgbClr val="1F45BC"/>
                    </a:buClr>
                    <a:buSzPts val="738"/>
                    <a:buFont typeface="Arial"/>
                    <a:buNone/>
                  </a:pPr>
                  <a:r>
                    <a:rPr b="0" i="0" lang="en-US" sz="738" u="none" cap="none" strike="noStrike">
                      <a:solidFill>
                        <a:srgbClr val="1F45BC"/>
                      </a:solidFill>
                      <a:latin typeface="Arial"/>
                      <a:ea typeface="Arial"/>
                      <a:cs typeface="Arial"/>
                      <a:sym typeface="Arial"/>
                    </a:rPr>
                    <a:t>(ML / Mllib)</a:t>
                  </a:r>
                  <a:endParaRPr/>
                </a:p>
              </p:txBody>
            </p:sp>
            <p:sp>
              <p:nvSpPr>
                <p:cNvPr id="2684" name="Google Shape;2684;p75"/>
                <p:cNvSpPr/>
                <p:nvPr/>
              </p:nvSpPr>
              <p:spPr>
                <a:xfrm>
                  <a:off x="8798366" y="4827630"/>
                  <a:ext cx="1118533" cy="313030"/>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Công</a:t>
                  </a:r>
                  <a:r>
                    <a:rPr b="0" i="0" lang="en-US" sz="843" u="none" cap="none" strike="noStrike">
                      <a:solidFill>
                        <a:srgbClr val="1F45BC"/>
                      </a:solidFill>
                      <a:latin typeface="Arial"/>
                      <a:ea typeface="Arial"/>
                      <a:cs typeface="Arial"/>
                      <a:sym typeface="Arial"/>
                    </a:rPr>
                    <a:t> cụ</a:t>
                  </a:r>
                  <a:r>
                    <a:rPr b="0" i="0" lang="en-US" sz="843" u="none" cap="none" strike="noStrike">
                      <a:solidFill>
                        <a:srgbClr val="1F45BC"/>
                      </a:solidFill>
                      <a:latin typeface="Arial"/>
                      <a:ea typeface="Arial"/>
                      <a:cs typeface="Arial"/>
                      <a:sym typeface="Arial"/>
                    </a:rPr>
                    <a:t> ML / DL</a:t>
                  </a:r>
                  <a:endParaRPr/>
                </a:p>
                <a:p>
                  <a:pPr indent="0" lvl="0" marL="0" marR="0" rtl="0" algn="ctr">
                    <a:lnSpc>
                      <a:spcPct val="100000"/>
                    </a:lnSpc>
                    <a:spcBef>
                      <a:spcPts val="0"/>
                    </a:spcBef>
                    <a:spcAft>
                      <a:spcPts val="0"/>
                    </a:spcAft>
                    <a:buClr>
                      <a:srgbClr val="1F45BC"/>
                    </a:buClr>
                    <a:buSzPts val="738"/>
                    <a:buFont typeface="Arial"/>
                    <a:buNone/>
                  </a:pPr>
                  <a:r>
                    <a:rPr b="0" i="0" lang="en-US" sz="738" u="none" cap="none" strike="noStrike">
                      <a:solidFill>
                        <a:srgbClr val="1F45BC"/>
                      </a:solidFill>
                      <a:latin typeface="Arial"/>
                      <a:ea typeface="Arial"/>
                      <a:cs typeface="Arial"/>
                      <a:sym typeface="Arial"/>
                    </a:rPr>
                    <a:t>(Spark ML)</a:t>
                  </a:r>
                  <a:endParaRPr/>
                </a:p>
              </p:txBody>
            </p:sp>
            <p:sp>
              <p:nvSpPr>
                <p:cNvPr id="2685" name="Google Shape;2685;p75"/>
                <p:cNvSpPr/>
                <p:nvPr/>
              </p:nvSpPr>
              <p:spPr>
                <a:xfrm>
                  <a:off x="8798366" y="4403411"/>
                  <a:ext cx="1118533" cy="313030"/>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Tensor Flow  </a:t>
                  </a:r>
                  <a:r>
                    <a:rPr b="0" i="0" lang="en-US" sz="738" u="none" cap="none" strike="noStrike">
                      <a:solidFill>
                        <a:srgbClr val="1F45BC"/>
                      </a:solidFill>
                      <a:latin typeface="Arial"/>
                      <a:ea typeface="Arial"/>
                      <a:cs typeface="Arial"/>
                      <a:sym typeface="Arial"/>
                    </a:rPr>
                    <a:t>(TensorFrames)</a:t>
                  </a:r>
                  <a:endParaRPr/>
                </a:p>
              </p:txBody>
            </p:sp>
          </p:grpSp>
        </p:grpSp>
        <p:cxnSp>
          <p:nvCxnSpPr>
            <p:cNvPr id="2686" name="Google Shape;2686;p75"/>
            <p:cNvCxnSpPr/>
            <p:nvPr/>
          </p:nvCxnSpPr>
          <p:spPr>
            <a:xfrm>
              <a:off x="7201987" y="3190975"/>
              <a:ext cx="316060" cy="0"/>
            </a:xfrm>
            <a:prstGeom prst="straightConnector1">
              <a:avLst/>
            </a:prstGeom>
            <a:noFill/>
            <a:ln cap="flat" cmpd="sng" w="28575">
              <a:solidFill>
                <a:srgbClr val="3B80E5"/>
              </a:solidFill>
              <a:prstDash val="solid"/>
              <a:miter lim="800000"/>
              <a:headEnd len="sm" w="sm" type="none"/>
              <a:tailEnd len="med" w="med" type="triangle"/>
            </a:ln>
          </p:spPr>
        </p:cxn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1" name="Shape 2691"/>
        <p:cNvGrpSpPr/>
        <p:nvPr/>
      </p:nvGrpSpPr>
      <p:grpSpPr>
        <a:xfrm>
          <a:off x="0" y="0"/>
          <a:ext cx="0" cy="0"/>
          <a:chOff x="0" y="0"/>
          <a:chExt cx="0" cy="0"/>
        </a:xfrm>
      </p:grpSpPr>
      <p:sp>
        <p:nvSpPr>
          <p:cNvPr id="2692" name="Google Shape;2692;p76"/>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Tổng quan về đường ống Big Data</a:t>
            </a:r>
            <a:endParaRPr/>
          </a:p>
        </p:txBody>
      </p:sp>
      <p:sp>
        <p:nvSpPr>
          <p:cNvPr id="2693" name="Google Shape;2693;p7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Câu hỏi ôn tập (1/2)</a:t>
            </a:r>
            <a:endParaRPr/>
          </a:p>
        </p:txBody>
      </p:sp>
      <p:sp>
        <p:nvSpPr>
          <p:cNvPr id="2694" name="Google Shape;2694;p7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a:p>
            <a:pPr indent="0" lvl="0" marL="0" rtl="0" algn="r">
              <a:lnSpc>
                <a:spcPct val="100000"/>
              </a:lnSpc>
              <a:spcBef>
                <a:spcPts val="0"/>
              </a:spcBef>
              <a:spcAft>
                <a:spcPts val="0"/>
              </a:spcAft>
              <a:buClr>
                <a:srgbClr val="D8D8D8"/>
              </a:buClr>
              <a:buSzPts val="1600"/>
              <a:buNone/>
            </a:pPr>
            <a:r>
              <a:t/>
            </a:r>
            <a:endParaRPr/>
          </a:p>
        </p:txBody>
      </p:sp>
      <p:sp>
        <p:nvSpPr>
          <p:cNvPr id="2695" name="Google Shape;2695;p7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342900" lvl="0" marL="342900" rtl="0" algn="l">
              <a:lnSpc>
                <a:spcPct val="112500"/>
              </a:lnSpc>
              <a:spcBef>
                <a:spcPts val="0"/>
              </a:spcBef>
              <a:spcAft>
                <a:spcPts val="0"/>
              </a:spcAft>
              <a:buClr>
                <a:srgbClr val="262626"/>
              </a:buClr>
              <a:buSzPts val="1600"/>
              <a:buFont typeface="Arial"/>
              <a:buAutoNum type="arabicPeriod"/>
            </a:pPr>
            <a:r>
              <a:rPr lang="en-US" sz="1600"/>
              <a:t>Là nền tảng đầu tiên cho dữ liệu lớn, tên của bộ sưu tập phần mềm và phần cứng xử lý dữ liệu lớn là gì?</a:t>
            </a:r>
            <a:endParaRPr/>
          </a:p>
          <a:p>
            <a:pPr indent="-241300" lvl="0" marL="342900" rtl="0" algn="l">
              <a:lnSpc>
                <a:spcPct val="112500"/>
              </a:lnSpc>
              <a:spcBef>
                <a:spcPts val="1000"/>
              </a:spcBef>
              <a:spcAft>
                <a:spcPts val="0"/>
              </a:spcAft>
              <a:buClr>
                <a:srgbClr val="262626"/>
              </a:buClr>
              <a:buSzPts val="1600"/>
              <a:buFont typeface="Arial"/>
              <a:buNone/>
            </a:pPr>
            <a:r>
              <a:t/>
            </a:r>
            <a:endParaRPr sz="1600"/>
          </a:p>
          <a:p>
            <a:pPr indent="-241300" lvl="0" marL="342900" rtl="0" algn="l">
              <a:lnSpc>
                <a:spcPct val="112500"/>
              </a:lnSpc>
              <a:spcBef>
                <a:spcPts val="1000"/>
              </a:spcBef>
              <a:spcAft>
                <a:spcPts val="0"/>
              </a:spcAft>
              <a:buClr>
                <a:srgbClr val="262626"/>
              </a:buClr>
              <a:buSzPts val="1600"/>
              <a:buFont typeface="Arial"/>
              <a:buNone/>
            </a:pPr>
            <a:r>
              <a:t/>
            </a:r>
            <a:endParaRPr sz="1600"/>
          </a:p>
          <a:p>
            <a:pPr indent="-241300" lvl="0" marL="342900" rtl="0" algn="l">
              <a:lnSpc>
                <a:spcPct val="112500"/>
              </a:lnSpc>
              <a:spcBef>
                <a:spcPts val="1000"/>
              </a:spcBef>
              <a:spcAft>
                <a:spcPts val="0"/>
              </a:spcAft>
              <a:buClr>
                <a:srgbClr val="262626"/>
              </a:buClr>
              <a:buSzPts val="1600"/>
              <a:buFont typeface="Arial"/>
              <a:buNone/>
            </a:pPr>
            <a:r>
              <a:t/>
            </a:r>
            <a:endParaRPr sz="1600"/>
          </a:p>
          <a:p>
            <a:pPr indent="-342900" lvl="0" marL="342900" rtl="0" algn="l">
              <a:lnSpc>
                <a:spcPct val="112500"/>
              </a:lnSpc>
              <a:spcBef>
                <a:spcPts val="1000"/>
              </a:spcBef>
              <a:spcAft>
                <a:spcPts val="0"/>
              </a:spcAft>
              <a:buClr>
                <a:srgbClr val="262626"/>
              </a:buClr>
              <a:buSzPts val="1600"/>
              <a:buFont typeface="Arial"/>
              <a:buAutoNum type="arabicPeriod"/>
            </a:pPr>
            <a:r>
              <a:rPr lang="en-US" sz="1600"/>
              <a:t>Tên của hệ thống tệp phân tán xử lý các tập dữ liệu lớn chạy trên phần cứng hàng hóa là gì?</a:t>
            </a:r>
            <a:endParaRPr sz="16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0" name="Shape 2700"/>
        <p:cNvGrpSpPr/>
        <p:nvPr/>
      </p:nvGrpSpPr>
      <p:grpSpPr>
        <a:xfrm>
          <a:off x="0" y="0"/>
          <a:ext cx="0" cy="0"/>
          <a:chOff x="0" y="0"/>
          <a:chExt cx="0" cy="0"/>
        </a:xfrm>
      </p:grpSpPr>
      <p:sp>
        <p:nvSpPr>
          <p:cNvPr id="2701" name="Google Shape;2701;p77"/>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Tổng quan về đường ống Big Data</a:t>
            </a:r>
            <a:endParaRPr/>
          </a:p>
        </p:txBody>
      </p:sp>
      <p:sp>
        <p:nvSpPr>
          <p:cNvPr id="2702" name="Google Shape;2702;p7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Câu hỏi ôn tập (1/2)</a:t>
            </a:r>
            <a:endParaRPr/>
          </a:p>
        </p:txBody>
      </p:sp>
      <p:sp>
        <p:nvSpPr>
          <p:cNvPr id="2703" name="Google Shape;2703;p7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a:p>
            <a:pPr indent="0" lvl="0" marL="0" rtl="0" algn="r">
              <a:lnSpc>
                <a:spcPct val="100000"/>
              </a:lnSpc>
              <a:spcBef>
                <a:spcPts val="0"/>
              </a:spcBef>
              <a:spcAft>
                <a:spcPts val="0"/>
              </a:spcAft>
              <a:buClr>
                <a:srgbClr val="D8D8D8"/>
              </a:buClr>
              <a:buSzPts val="1600"/>
              <a:buNone/>
            </a:pPr>
            <a:r>
              <a:t/>
            </a:r>
            <a:endParaRPr/>
          </a:p>
        </p:txBody>
      </p:sp>
      <p:sp>
        <p:nvSpPr>
          <p:cNvPr id="2704" name="Google Shape;2704;p7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342900" lvl="0" marL="342900" rtl="0" algn="l">
              <a:lnSpc>
                <a:spcPct val="112500"/>
              </a:lnSpc>
              <a:spcBef>
                <a:spcPts val="0"/>
              </a:spcBef>
              <a:spcAft>
                <a:spcPts val="0"/>
              </a:spcAft>
              <a:buClr>
                <a:srgbClr val="262626"/>
              </a:buClr>
              <a:buSzPts val="1600"/>
              <a:buFont typeface="Arial"/>
              <a:buAutoNum type="arabicPeriod"/>
            </a:pPr>
            <a:r>
              <a:rPr lang="en-US" sz="1600"/>
              <a:t>Là nền tảng đầu tiên cho dữ liệu lớn, tên của bộ sưu tập phần mềm và phần cứng xử lý dữ liệu lớn là gì?</a:t>
            </a:r>
            <a:br>
              <a:rPr lang="en-US" sz="1600"/>
            </a:br>
            <a:r>
              <a:rPr lang="en-US" sz="1600">
                <a:solidFill>
                  <a:srgbClr val="1429A0"/>
                </a:solidFill>
                <a:latin typeface="Arial"/>
                <a:ea typeface="Arial"/>
                <a:cs typeface="Arial"/>
                <a:sym typeface="Arial"/>
              </a:rPr>
              <a:t>Hadoop</a:t>
            </a:r>
            <a:endParaRPr/>
          </a:p>
          <a:p>
            <a:pPr indent="-241300" lvl="0" marL="342900" rtl="0" algn="l">
              <a:lnSpc>
                <a:spcPct val="112500"/>
              </a:lnSpc>
              <a:spcBef>
                <a:spcPts val="1000"/>
              </a:spcBef>
              <a:spcAft>
                <a:spcPts val="0"/>
              </a:spcAft>
              <a:buClr>
                <a:srgbClr val="262626"/>
              </a:buClr>
              <a:buSzPts val="1600"/>
              <a:buFont typeface="Arial"/>
              <a:buNone/>
            </a:pPr>
            <a:r>
              <a:t/>
            </a:r>
            <a:endParaRPr sz="1600"/>
          </a:p>
          <a:p>
            <a:pPr indent="-241300" lvl="0" marL="342900" rtl="0" algn="l">
              <a:lnSpc>
                <a:spcPct val="112500"/>
              </a:lnSpc>
              <a:spcBef>
                <a:spcPts val="1000"/>
              </a:spcBef>
              <a:spcAft>
                <a:spcPts val="0"/>
              </a:spcAft>
              <a:buClr>
                <a:srgbClr val="262626"/>
              </a:buClr>
              <a:buSzPts val="1600"/>
              <a:buFont typeface="Arial"/>
              <a:buNone/>
            </a:pPr>
            <a:r>
              <a:t/>
            </a:r>
            <a:endParaRPr sz="1600"/>
          </a:p>
          <a:p>
            <a:pPr indent="-342900" lvl="0" marL="342900" rtl="0" algn="l">
              <a:lnSpc>
                <a:spcPct val="112500"/>
              </a:lnSpc>
              <a:spcBef>
                <a:spcPts val="1000"/>
              </a:spcBef>
              <a:spcAft>
                <a:spcPts val="0"/>
              </a:spcAft>
              <a:buClr>
                <a:srgbClr val="262626"/>
              </a:buClr>
              <a:buSzPts val="1600"/>
              <a:buFont typeface="Arial"/>
              <a:buAutoNum type="arabicPeriod"/>
            </a:pPr>
            <a:r>
              <a:rPr lang="en-US" sz="1600"/>
              <a:t>Tên của hệ thống tệp phân tán xử lý các tập dữ liệu lớn chạy trên phần cứng hàng hóa là gì?</a:t>
            </a:r>
            <a:br>
              <a:rPr lang="en-US" sz="1600"/>
            </a:br>
            <a:r>
              <a:rPr lang="en-US" sz="1600">
                <a:solidFill>
                  <a:srgbClr val="1429A0"/>
                </a:solidFill>
                <a:latin typeface="Arial"/>
                <a:ea typeface="Arial"/>
                <a:cs typeface="Arial"/>
                <a:sym typeface="Arial"/>
              </a:rPr>
              <a:t>HDFS (Hadoop Distributed File System)</a:t>
            </a:r>
            <a:endParaRPr/>
          </a:p>
          <a:p>
            <a:pPr indent="-241300" lvl="0" marL="342900" rtl="0" algn="l">
              <a:lnSpc>
                <a:spcPct val="112500"/>
              </a:lnSpc>
              <a:spcBef>
                <a:spcPts val="1000"/>
              </a:spcBef>
              <a:spcAft>
                <a:spcPts val="0"/>
              </a:spcAft>
              <a:buClr>
                <a:srgbClr val="262626"/>
              </a:buClr>
              <a:buSzPts val="1600"/>
              <a:buFont typeface="Arial"/>
              <a:buNone/>
            </a:pPr>
            <a:r>
              <a:t/>
            </a:r>
            <a:endParaRPr sz="16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9" name="Shape 2709"/>
        <p:cNvGrpSpPr/>
        <p:nvPr/>
      </p:nvGrpSpPr>
      <p:grpSpPr>
        <a:xfrm>
          <a:off x="0" y="0"/>
          <a:ext cx="0" cy="0"/>
          <a:chOff x="0" y="0"/>
          <a:chExt cx="0" cy="0"/>
        </a:xfrm>
      </p:grpSpPr>
      <p:sp>
        <p:nvSpPr>
          <p:cNvPr id="2710" name="Google Shape;2710;p78"/>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Tổng quan về đường ống Big Data</a:t>
            </a:r>
            <a:endParaRPr/>
          </a:p>
        </p:txBody>
      </p:sp>
      <p:sp>
        <p:nvSpPr>
          <p:cNvPr id="2711" name="Google Shape;2711;p7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Câu hỏi ôn tập (2/2)</a:t>
            </a:r>
            <a:endParaRPr/>
          </a:p>
        </p:txBody>
      </p:sp>
      <p:sp>
        <p:nvSpPr>
          <p:cNvPr id="2712" name="Google Shape;2712;p7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a:p>
            <a:pPr indent="0" lvl="0" marL="0" rtl="0" algn="r">
              <a:lnSpc>
                <a:spcPct val="100000"/>
              </a:lnSpc>
              <a:spcBef>
                <a:spcPts val="0"/>
              </a:spcBef>
              <a:spcAft>
                <a:spcPts val="0"/>
              </a:spcAft>
              <a:buClr>
                <a:srgbClr val="D8D8D8"/>
              </a:buClr>
              <a:buSzPts val="1600"/>
              <a:buNone/>
            </a:pPr>
            <a:r>
              <a:t/>
            </a:r>
            <a:endParaRPr/>
          </a:p>
        </p:txBody>
      </p:sp>
      <p:sp>
        <p:nvSpPr>
          <p:cNvPr id="2713" name="Google Shape;2713;p7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0" lvl="0" marL="0" rtl="0" algn="l">
              <a:lnSpc>
                <a:spcPct val="112500"/>
              </a:lnSpc>
              <a:spcBef>
                <a:spcPts val="0"/>
              </a:spcBef>
              <a:spcAft>
                <a:spcPts val="0"/>
              </a:spcAft>
              <a:buClr>
                <a:srgbClr val="262626"/>
              </a:buClr>
              <a:buSzPts val="1600"/>
              <a:buNone/>
            </a:pPr>
            <a:r>
              <a:rPr lang="en-US" sz="1600"/>
              <a:t>3. Kết nối các công cụ tương ứng với đường dẫn Big Data bên dưới</a:t>
            </a:r>
            <a:endParaRPr sz="1600"/>
          </a:p>
        </p:txBody>
      </p:sp>
      <p:grpSp>
        <p:nvGrpSpPr>
          <p:cNvPr id="2714" name="Google Shape;2714;p78"/>
          <p:cNvGrpSpPr/>
          <p:nvPr/>
        </p:nvGrpSpPr>
        <p:grpSpPr>
          <a:xfrm>
            <a:off x="1386618" y="2807426"/>
            <a:ext cx="7067788" cy="3271962"/>
            <a:chOff x="1386618" y="2807426"/>
            <a:chExt cx="7067788" cy="3271962"/>
          </a:xfrm>
        </p:grpSpPr>
        <p:grpSp>
          <p:nvGrpSpPr>
            <p:cNvPr id="2715" name="Google Shape;2715;p78"/>
            <p:cNvGrpSpPr/>
            <p:nvPr/>
          </p:nvGrpSpPr>
          <p:grpSpPr>
            <a:xfrm>
              <a:off x="1386618" y="4227398"/>
              <a:ext cx="1330129" cy="1851990"/>
              <a:chOff x="5881383" y="3055434"/>
              <a:chExt cx="1330129" cy="1851990"/>
            </a:xfrm>
          </p:grpSpPr>
          <p:sp>
            <p:nvSpPr>
              <p:cNvPr id="2716" name="Google Shape;2716;p78"/>
              <p:cNvSpPr/>
              <p:nvPr/>
            </p:nvSpPr>
            <p:spPr>
              <a:xfrm>
                <a:off x="5881383" y="3055434"/>
                <a:ext cx="1330129" cy="1851990"/>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717" name="Google Shape;2717;p78"/>
              <p:cNvGrpSpPr/>
              <p:nvPr/>
            </p:nvGrpSpPr>
            <p:grpSpPr>
              <a:xfrm>
                <a:off x="5902079" y="3226862"/>
                <a:ext cx="1236802" cy="1523457"/>
                <a:chOff x="5902079" y="3366562"/>
                <a:chExt cx="1236802" cy="1523457"/>
              </a:xfrm>
            </p:grpSpPr>
            <p:sp>
              <p:nvSpPr>
                <p:cNvPr id="2718" name="Google Shape;2718;p78"/>
                <p:cNvSpPr/>
                <p:nvPr/>
              </p:nvSpPr>
              <p:spPr>
                <a:xfrm>
                  <a:off x="6349532" y="3366562"/>
                  <a:ext cx="785843" cy="41096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Real-time</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(Spark Streaming)</a:t>
                  </a:r>
                  <a:endParaRPr b="0" i="0" sz="900" u="none" cap="none" strike="noStrike">
                    <a:solidFill>
                      <a:srgbClr val="1F45BC"/>
                    </a:solidFill>
                    <a:latin typeface="Arial"/>
                    <a:ea typeface="Arial"/>
                    <a:cs typeface="Arial"/>
                    <a:sym typeface="Arial"/>
                  </a:endParaRPr>
                </a:p>
              </p:txBody>
            </p:sp>
            <p:sp>
              <p:nvSpPr>
                <p:cNvPr id="2719" name="Google Shape;2719;p78"/>
                <p:cNvSpPr/>
                <p:nvPr/>
              </p:nvSpPr>
              <p:spPr>
                <a:xfrm>
                  <a:off x="6352917" y="4032917"/>
                  <a:ext cx="785964" cy="41096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Batch Mode</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(HIVE, </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Spark SQL )</a:t>
                  </a:r>
                  <a:endParaRPr b="0" i="0" sz="900" u="none" cap="none" strike="noStrike">
                    <a:solidFill>
                      <a:srgbClr val="1F45BC"/>
                    </a:solidFill>
                    <a:latin typeface="Arial"/>
                    <a:ea typeface="Arial"/>
                    <a:cs typeface="Arial"/>
                    <a:sym typeface="Arial"/>
                  </a:endParaRPr>
                </a:p>
              </p:txBody>
            </p:sp>
            <p:sp>
              <p:nvSpPr>
                <p:cNvPr id="2720" name="Google Shape;2720;p78"/>
                <p:cNvSpPr/>
                <p:nvPr/>
              </p:nvSpPr>
              <p:spPr>
                <a:xfrm>
                  <a:off x="6352302" y="4479052"/>
                  <a:ext cx="785964" cy="41096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Interactive Query</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(Impala)</a:t>
                  </a:r>
                  <a:endParaRPr b="0" i="0" sz="900" u="none" cap="none" strike="noStrike">
                    <a:solidFill>
                      <a:srgbClr val="1F45BC"/>
                    </a:solidFill>
                    <a:latin typeface="Arial"/>
                    <a:ea typeface="Arial"/>
                    <a:cs typeface="Arial"/>
                    <a:sym typeface="Arial"/>
                  </a:endParaRPr>
                </a:p>
              </p:txBody>
            </p:sp>
            <p:grpSp>
              <p:nvGrpSpPr>
                <p:cNvPr id="2721" name="Google Shape;2721;p78"/>
                <p:cNvGrpSpPr/>
                <p:nvPr/>
              </p:nvGrpSpPr>
              <p:grpSpPr>
                <a:xfrm>
                  <a:off x="5902079" y="3426926"/>
                  <a:ext cx="454458" cy="309198"/>
                  <a:chOff x="5859214" y="3441215"/>
                  <a:chExt cx="454458" cy="309198"/>
                </a:xfrm>
              </p:grpSpPr>
              <p:sp>
                <p:nvSpPr>
                  <p:cNvPr id="2722" name="Google Shape;2722;p78"/>
                  <p:cNvSpPr/>
                  <p:nvPr/>
                </p:nvSpPr>
                <p:spPr>
                  <a:xfrm>
                    <a:off x="5914477" y="3441215"/>
                    <a:ext cx="343683" cy="290580"/>
                  </a:xfrm>
                  <a:prstGeom prst="roundRect">
                    <a:avLst>
                      <a:gd fmla="val 22535" name="adj"/>
                    </a:avLst>
                  </a:prstGeom>
                  <a:solidFill>
                    <a:srgbClr val="3B80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rgbClr val="1F45BC"/>
                      </a:solidFill>
                      <a:latin typeface="Arial"/>
                      <a:ea typeface="Arial"/>
                      <a:cs typeface="Arial"/>
                      <a:sym typeface="Arial"/>
                    </a:endParaRPr>
                  </a:p>
                </p:txBody>
              </p:sp>
              <p:sp>
                <p:nvSpPr>
                  <p:cNvPr id="2723" name="Google Shape;2723;p78"/>
                  <p:cNvSpPr/>
                  <p:nvPr/>
                </p:nvSpPr>
                <p:spPr>
                  <a:xfrm>
                    <a:off x="5859214" y="3442636"/>
                    <a:ext cx="45445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Lớp tốc độ</a:t>
                    </a:r>
                    <a:endParaRPr sz="700">
                      <a:solidFill>
                        <a:schemeClr val="lt1"/>
                      </a:solidFill>
                      <a:latin typeface="Arial"/>
                      <a:ea typeface="Arial"/>
                      <a:cs typeface="Arial"/>
                      <a:sym typeface="Arial"/>
                    </a:endParaRPr>
                  </a:p>
                </p:txBody>
              </p:sp>
            </p:grpSp>
            <p:grpSp>
              <p:nvGrpSpPr>
                <p:cNvPr id="2724" name="Google Shape;2724;p78"/>
                <p:cNvGrpSpPr/>
                <p:nvPr/>
              </p:nvGrpSpPr>
              <p:grpSpPr>
                <a:xfrm>
                  <a:off x="5910850" y="4285167"/>
                  <a:ext cx="454458" cy="309198"/>
                  <a:chOff x="5859214" y="3477732"/>
                  <a:chExt cx="454458" cy="309198"/>
                </a:xfrm>
              </p:grpSpPr>
              <p:sp>
                <p:nvSpPr>
                  <p:cNvPr id="2725" name="Google Shape;2725;p78"/>
                  <p:cNvSpPr/>
                  <p:nvPr/>
                </p:nvSpPr>
                <p:spPr>
                  <a:xfrm>
                    <a:off x="5914477" y="3477732"/>
                    <a:ext cx="343683" cy="290580"/>
                  </a:xfrm>
                  <a:prstGeom prst="roundRect">
                    <a:avLst>
                      <a:gd fmla="val 22535" name="adj"/>
                    </a:avLst>
                  </a:prstGeom>
                  <a:solidFill>
                    <a:srgbClr val="3B80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rgbClr val="1F45BC"/>
                      </a:solidFill>
                      <a:latin typeface="Arial"/>
                      <a:ea typeface="Arial"/>
                      <a:cs typeface="Arial"/>
                      <a:sym typeface="Arial"/>
                    </a:endParaRPr>
                  </a:p>
                </p:txBody>
              </p:sp>
              <p:sp>
                <p:nvSpPr>
                  <p:cNvPr id="2726" name="Google Shape;2726;p78"/>
                  <p:cNvSpPr/>
                  <p:nvPr/>
                </p:nvSpPr>
                <p:spPr>
                  <a:xfrm>
                    <a:off x="5859214" y="3479153"/>
                    <a:ext cx="45445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Lớp Batch</a:t>
                    </a:r>
                    <a:endParaRPr/>
                  </a:p>
                </p:txBody>
              </p:sp>
            </p:grpSp>
            <p:cxnSp>
              <p:nvCxnSpPr>
                <p:cNvPr id="2727" name="Google Shape;2727;p78"/>
                <p:cNvCxnSpPr/>
                <p:nvPr/>
              </p:nvCxnSpPr>
              <p:spPr>
                <a:xfrm>
                  <a:off x="5966113" y="3914025"/>
                  <a:ext cx="1169262" cy="0"/>
                </a:xfrm>
                <a:prstGeom prst="straightConnector1">
                  <a:avLst/>
                </a:prstGeom>
                <a:noFill/>
                <a:ln cap="flat" cmpd="sng" w="12700">
                  <a:solidFill>
                    <a:srgbClr val="3B80E5"/>
                  </a:solidFill>
                  <a:prstDash val="dot"/>
                  <a:miter lim="800000"/>
                  <a:headEnd len="sm" w="sm" type="none"/>
                  <a:tailEnd len="sm" w="sm" type="none"/>
                </a:ln>
              </p:spPr>
            </p:cxnSp>
          </p:grpSp>
        </p:grpSp>
        <p:sp>
          <p:nvSpPr>
            <p:cNvPr id="2728" name="Google Shape;2728;p78"/>
            <p:cNvSpPr/>
            <p:nvPr/>
          </p:nvSpPr>
          <p:spPr>
            <a:xfrm>
              <a:off x="1386618" y="2807426"/>
              <a:ext cx="1330129" cy="361836"/>
            </a:xfrm>
            <a:prstGeom prst="homePlate">
              <a:avLst>
                <a:gd fmla="val 2547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84">
                  <a:solidFill>
                    <a:srgbClr val="FFFFFF"/>
                  </a:solidFill>
                  <a:latin typeface="Arial"/>
                  <a:ea typeface="Arial"/>
                  <a:cs typeface="Arial"/>
                  <a:sym typeface="Arial"/>
                </a:rPr>
                <a:t>Nhập Big Data</a:t>
              </a:r>
              <a:endParaRPr sz="984">
                <a:solidFill>
                  <a:srgbClr val="FFFFFF"/>
                </a:solidFill>
                <a:latin typeface="Arial"/>
                <a:ea typeface="Arial"/>
                <a:cs typeface="Arial"/>
                <a:sym typeface="Arial"/>
              </a:endParaRPr>
            </a:p>
          </p:txBody>
        </p:sp>
        <p:sp>
          <p:nvSpPr>
            <p:cNvPr id="2729" name="Google Shape;2729;p78"/>
            <p:cNvSpPr/>
            <p:nvPr/>
          </p:nvSpPr>
          <p:spPr>
            <a:xfrm>
              <a:off x="3294151" y="2807426"/>
              <a:ext cx="1330129" cy="361836"/>
            </a:xfrm>
            <a:prstGeom prst="homePlate">
              <a:avLst>
                <a:gd fmla="val 1845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84"/>
                <a:buFont typeface="Arial"/>
                <a:buNone/>
              </a:pPr>
              <a:r>
                <a:rPr i="0" lang="en-US" sz="984" u="none" cap="none" strike="noStrike">
                  <a:solidFill>
                    <a:srgbClr val="FFFFFF"/>
                  </a:solidFill>
                  <a:latin typeface="Arial"/>
                  <a:ea typeface="Arial"/>
                  <a:cs typeface="Arial"/>
                  <a:sym typeface="Arial"/>
                </a:rPr>
                <a:t>Tiền</a:t>
              </a:r>
              <a:r>
                <a:rPr i="0" lang="en-US" sz="984" u="none" cap="none" strike="noStrike">
                  <a:solidFill>
                    <a:srgbClr val="FFFFFF"/>
                  </a:solidFill>
                  <a:latin typeface="Arial"/>
                  <a:ea typeface="Arial"/>
                  <a:cs typeface="Arial"/>
                  <a:sym typeface="Arial"/>
                </a:rPr>
                <a:t> xử lý</a:t>
              </a:r>
              <a:endParaRPr i="0" sz="984" u="none" cap="none" strike="noStrike">
                <a:solidFill>
                  <a:srgbClr val="FFFFFF"/>
                </a:solidFill>
                <a:latin typeface="Arial"/>
                <a:ea typeface="Arial"/>
                <a:cs typeface="Arial"/>
                <a:sym typeface="Arial"/>
              </a:endParaRPr>
            </a:p>
          </p:txBody>
        </p:sp>
        <p:sp>
          <p:nvSpPr>
            <p:cNvPr id="2730" name="Google Shape;2730;p78"/>
            <p:cNvSpPr/>
            <p:nvPr/>
          </p:nvSpPr>
          <p:spPr>
            <a:xfrm>
              <a:off x="5195819" y="2807426"/>
              <a:ext cx="1347217" cy="361162"/>
            </a:xfrm>
            <a:prstGeom prst="homePlate">
              <a:avLst>
                <a:gd fmla="val 2471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84">
                  <a:solidFill>
                    <a:srgbClr val="FFFFFF"/>
                  </a:solidFill>
                  <a:latin typeface="Arial"/>
                  <a:ea typeface="Arial"/>
                  <a:cs typeface="Arial"/>
                  <a:sym typeface="Arial"/>
                </a:rPr>
                <a:t>Phân tích Big Data</a:t>
              </a:r>
              <a:endParaRPr i="0" sz="984" u="none" cap="none" strike="noStrike">
                <a:solidFill>
                  <a:srgbClr val="FFFFFF"/>
                </a:solidFill>
                <a:latin typeface="Arial"/>
                <a:ea typeface="Arial"/>
                <a:cs typeface="Arial"/>
                <a:sym typeface="Arial"/>
              </a:endParaRPr>
            </a:p>
          </p:txBody>
        </p:sp>
        <p:sp>
          <p:nvSpPr>
            <p:cNvPr id="2731" name="Google Shape;2731;p78"/>
            <p:cNvSpPr/>
            <p:nvPr/>
          </p:nvSpPr>
          <p:spPr>
            <a:xfrm>
              <a:off x="7124277" y="2807426"/>
              <a:ext cx="1330129" cy="361162"/>
            </a:xfrm>
            <a:prstGeom prst="homePlate">
              <a:avLst>
                <a:gd fmla="val 24714"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84">
                  <a:solidFill>
                    <a:srgbClr val="FFFFFF"/>
                  </a:solidFill>
                  <a:latin typeface="Arial"/>
                  <a:ea typeface="Arial"/>
                  <a:cs typeface="Arial"/>
                  <a:sym typeface="Arial"/>
                </a:rPr>
                <a:t>Mô hình hóa dữ liệu học máy</a:t>
              </a:r>
              <a:endParaRPr i="0" sz="984" u="none" cap="none" strike="noStrike">
                <a:solidFill>
                  <a:srgbClr val="FFFFFF"/>
                </a:solidFill>
                <a:latin typeface="Arial"/>
                <a:ea typeface="Arial"/>
                <a:cs typeface="Arial"/>
                <a:sym typeface="Arial"/>
              </a:endParaRPr>
            </a:p>
          </p:txBody>
        </p:sp>
        <p:sp>
          <p:nvSpPr>
            <p:cNvPr id="2732" name="Google Shape;2732;p78"/>
            <p:cNvSpPr/>
            <p:nvPr/>
          </p:nvSpPr>
          <p:spPr>
            <a:xfrm>
              <a:off x="3294151" y="4227398"/>
              <a:ext cx="1330129" cy="1851990"/>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733" name="Google Shape;2733;p78"/>
            <p:cNvGrpSpPr/>
            <p:nvPr/>
          </p:nvGrpSpPr>
          <p:grpSpPr>
            <a:xfrm>
              <a:off x="3403333" y="4528555"/>
              <a:ext cx="1111765" cy="1249677"/>
              <a:chOff x="3493270" y="4193461"/>
              <a:chExt cx="1111765" cy="1249677"/>
            </a:xfrm>
          </p:grpSpPr>
          <p:sp>
            <p:nvSpPr>
              <p:cNvPr id="2734" name="Google Shape;2734;p78"/>
              <p:cNvSpPr/>
              <p:nvPr/>
            </p:nvSpPr>
            <p:spPr>
              <a:xfrm>
                <a:off x="3493270" y="5199691"/>
                <a:ext cx="1111765" cy="24344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Sqoop</a:t>
                </a:r>
                <a:endParaRPr b="0" i="0" sz="1000" u="none" cap="none" strike="noStrike">
                  <a:solidFill>
                    <a:srgbClr val="1F45BC"/>
                  </a:solidFill>
                  <a:latin typeface="Arial"/>
                  <a:ea typeface="Arial"/>
                  <a:cs typeface="Arial"/>
                  <a:sym typeface="Arial"/>
                </a:endParaRPr>
              </a:p>
            </p:txBody>
          </p:sp>
          <p:sp>
            <p:nvSpPr>
              <p:cNvPr id="2735" name="Google Shape;2735;p78"/>
              <p:cNvSpPr/>
              <p:nvPr/>
            </p:nvSpPr>
            <p:spPr>
              <a:xfrm>
                <a:off x="3493270" y="4865939"/>
                <a:ext cx="1111765" cy="24344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StreamSets / NiFi</a:t>
                </a:r>
                <a:endParaRPr b="0" i="0" sz="1000" u="none" cap="none" strike="noStrike">
                  <a:solidFill>
                    <a:srgbClr val="1F45BC"/>
                  </a:solidFill>
                  <a:latin typeface="Arial"/>
                  <a:ea typeface="Arial"/>
                  <a:cs typeface="Arial"/>
                  <a:sym typeface="Arial"/>
                </a:endParaRPr>
              </a:p>
            </p:txBody>
          </p:sp>
          <p:sp>
            <p:nvSpPr>
              <p:cNvPr id="2736" name="Google Shape;2736;p78"/>
              <p:cNvSpPr/>
              <p:nvPr/>
            </p:nvSpPr>
            <p:spPr>
              <a:xfrm>
                <a:off x="3493270" y="4193461"/>
                <a:ext cx="1111765" cy="248738"/>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Kafka</a:t>
                </a:r>
                <a:endParaRPr/>
              </a:p>
            </p:txBody>
          </p:sp>
          <p:sp>
            <p:nvSpPr>
              <p:cNvPr id="2737" name="Google Shape;2737;p78"/>
              <p:cNvSpPr/>
              <p:nvPr/>
            </p:nvSpPr>
            <p:spPr>
              <a:xfrm>
                <a:off x="3493270" y="4529953"/>
                <a:ext cx="1111765" cy="248738"/>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Flume</a:t>
                </a:r>
                <a:endParaRPr/>
              </a:p>
            </p:txBody>
          </p:sp>
        </p:grpSp>
        <p:grpSp>
          <p:nvGrpSpPr>
            <p:cNvPr id="2738" name="Google Shape;2738;p78"/>
            <p:cNvGrpSpPr/>
            <p:nvPr/>
          </p:nvGrpSpPr>
          <p:grpSpPr>
            <a:xfrm>
              <a:off x="5204363" y="4227398"/>
              <a:ext cx="1330129" cy="1851990"/>
              <a:chOff x="5355475" y="3980310"/>
              <a:chExt cx="1330129" cy="1851990"/>
            </a:xfrm>
          </p:grpSpPr>
          <p:sp>
            <p:nvSpPr>
              <p:cNvPr id="2739" name="Google Shape;2739;p78"/>
              <p:cNvSpPr/>
              <p:nvPr/>
            </p:nvSpPr>
            <p:spPr>
              <a:xfrm>
                <a:off x="5355475" y="3980310"/>
                <a:ext cx="1330129" cy="1851990"/>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740" name="Google Shape;2740;p78"/>
              <p:cNvGrpSpPr/>
              <p:nvPr/>
            </p:nvGrpSpPr>
            <p:grpSpPr>
              <a:xfrm>
                <a:off x="5445433" y="4093888"/>
                <a:ext cx="1169262" cy="1661136"/>
                <a:chOff x="7483603" y="4160951"/>
                <a:chExt cx="1169262" cy="1998751"/>
              </a:xfrm>
            </p:grpSpPr>
            <p:sp>
              <p:nvSpPr>
                <p:cNvPr id="2741" name="Google Shape;2741;p78"/>
                <p:cNvSpPr/>
                <p:nvPr/>
              </p:nvSpPr>
              <p:spPr>
                <a:xfrm>
                  <a:off x="7666089" y="6003663"/>
                  <a:ext cx="778819" cy="156039"/>
                </a:xfrm>
                <a:prstGeom prst="roundRect">
                  <a:avLst>
                    <a:gd fmla="val 16667" name="adj"/>
                  </a:avLst>
                </a:prstGeom>
                <a:solidFill>
                  <a:srgbClr val="3B80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703"/>
                    <a:buFont typeface="Arial"/>
                    <a:buNone/>
                  </a:pPr>
                  <a:r>
                    <a:rPr b="0" i="0" lang="en-US" sz="703" u="none" cap="none" strike="noStrike">
                      <a:solidFill>
                        <a:srgbClr val="FFFFFF"/>
                      </a:solidFill>
                      <a:latin typeface="Arial"/>
                      <a:ea typeface="Arial"/>
                      <a:cs typeface="Arial"/>
                      <a:sym typeface="Arial"/>
                    </a:rPr>
                    <a:t>Model Layer</a:t>
                  </a:r>
                  <a:endParaRPr/>
                </a:p>
              </p:txBody>
            </p:sp>
            <p:sp>
              <p:nvSpPr>
                <p:cNvPr id="2742" name="Google Shape;2742;p78"/>
                <p:cNvSpPr/>
                <p:nvPr/>
              </p:nvSpPr>
              <p:spPr>
                <a:xfrm>
                  <a:off x="7629499" y="4668367"/>
                  <a:ext cx="851999" cy="156039"/>
                </a:xfrm>
                <a:prstGeom prst="roundRect">
                  <a:avLst>
                    <a:gd fmla="val 16667" name="adj"/>
                  </a:avLst>
                </a:prstGeom>
                <a:solidFill>
                  <a:srgbClr val="3B80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703"/>
                    <a:buFont typeface="Arial"/>
                    <a:buNone/>
                  </a:pPr>
                  <a:r>
                    <a:rPr b="0" i="0" lang="en-US" sz="703" u="none" cap="none" strike="noStrike">
                      <a:solidFill>
                        <a:srgbClr val="FFFFFF"/>
                      </a:solidFill>
                      <a:latin typeface="Arial"/>
                      <a:ea typeface="Arial"/>
                      <a:cs typeface="Arial"/>
                      <a:sym typeface="Arial"/>
                    </a:rPr>
                    <a:t>Inference Layer</a:t>
                  </a:r>
                  <a:endParaRPr/>
                </a:p>
              </p:txBody>
            </p:sp>
            <p:cxnSp>
              <p:nvCxnSpPr>
                <p:cNvPr id="2743" name="Google Shape;2743;p78"/>
                <p:cNvCxnSpPr/>
                <p:nvPr/>
              </p:nvCxnSpPr>
              <p:spPr>
                <a:xfrm>
                  <a:off x="7483603" y="4985009"/>
                  <a:ext cx="1169262" cy="0"/>
                </a:xfrm>
                <a:prstGeom prst="straightConnector1">
                  <a:avLst/>
                </a:prstGeom>
                <a:noFill/>
                <a:ln cap="flat" cmpd="sng" w="12700">
                  <a:solidFill>
                    <a:srgbClr val="3B80E5"/>
                  </a:solidFill>
                  <a:prstDash val="dot"/>
                  <a:miter lim="800000"/>
                  <a:headEnd len="sm" w="sm" type="none"/>
                  <a:tailEnd len="sm" w="sm" type="none"/>
                </a:ln>
              </p:spPr>
            </p:cxnSp>
            <p:cxnSp>
              <p:nvCxnSpPr>
                <p:cNvPr id="2744" name="Google Shape;2744;p78"/>
                <p:cNvCxnSpPr>
                  <a:stCxn id="2741" idx="0"/>
                  <a:endCxn id="2742" idx="2"/>
                </p:cNvCxnSpPr>
                <p:nvPr/>
              </p:nvCxnSpPr>
              <p:spPr>
                <a:xfrm rot="10800000">
                  <a:off x="8055499" y="4824363"/>
                  <a:ext cx="0" cy="1179300"/>
                </a:xfrm>
                <a:prstGeom prst="straightConnector1">
                  <a:avLst/>
                </a:prstGeom>
                <a:noFill/>
                <a:ln cap="flat" cmpd="sng" w="28575">
                  <a:solidFill>
                    <a:srgbClr val="3B80E5"/>
                  </a:solidFill>
                  <a:prstDash val="solid"/>
                  <a:miter lim="800000"/>
                  <a:headEnd len="sm" w="sm" type="none"/>
                  <a:tailEnd len="med" w="med" type="triangle"/>
                </a:ln>
              </p:spPr>
            </p:cxnSp>
            <p:grpSp>
              <p:nvGrpSpPr>
                <p:cNvPr id="2745" name="Google Shape;2745;p78"/>
                <p:cNvGrpSpPr/>
                <p:nvPr/>
              </p:nvGrpSpPr>
              <p:grpSpPr>
                <a:xfrm>
                  <a:off x="7496232" y="4160951"/>
                  <a:ext cx="1118533" cy="1701785"/>
                  <a:chOff x="8798366" y="3438875"/>
                  <a:chExt cx="1118533" cy="1701785"/>
                </a:xfrm>
              </p:grpSpPr>
              <p:sp>
                <p:nvSpPr>
                  <p:cNvPr id="2746" name="Google Shape;2746;p78"/>
                  <p:cNvSpPr/>
                  <p:nvPr/>
                </p:nvSpPr>
                <p:spPr>
                  <a:xfrm>
                    <a:off x="8798366" y="3438875"/>
                    <a:ext cx="1118533" cy="410968"/>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Apache Spark</a:t>
                    </a:r>
                    <a:endParaRPr/>
                  </a:p>
                  <a:p>
                    <a:pPr indent="0" lvl="0" marL="0" marR="0" rtl="0" algn="ctr">
                      <a:lnSpc>
                        <a:spcPct val="100000"/>
                      </a:lnSpc>
                      <a:spcBef>
                        <a:spcPts val="0"/>
                      </a:spcBef>
                      <a:spcAft>
                        <a:spcPts val="0"/>
                      </a:spcAft>
                      <a:buClr>
                        <a:srgbClr val="1F45BC"/>
                      </a:buClr>
                      <a:buSzPts val="738"/>
                      <a:buFont typeface="Arial"/>
                      <a:buNone/>
                    </a:pPr>
                    <a:r>
                      <a:rPr b="0" i="0" lang="en-US" sz="738" u="none" cap="none" strike="noStrike">
                        <a:solidFill>
                          <a:srgbClr val="1F45BC"/>
                        </a:solidFill>
                        <a:latin typeface="Arial"/>
                        <a:ea typeface="Arial"/>
                        <a:cs typeface="Arial"/>
                        <a:sym typeface="Arial"/>
                      </a:rPr>
                      <a:t>(ML / Mllib)</a:t>
                    </a:r>
                    <a:endParaRPr/>
                  </a:p>
                </p:txBody>
              </p:sp>
              <p:sp>
                <p:nvSpPr>
                  <p:cNvPr id="2747" name="Google Shape;2747;p78"/>
                  <p:cNvSpPr/>
                  <p:nvPr/>
                </p:nvSpPr>
                <p:spPr>
                  <a:xfrm>
                    <a:off x="8798366" y="4827630"/>
                    <a:ext cx="1118533" cy="313030"/>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ML / DL Tools</a:t>
                    </a:r>
                    <a:endParaRPr/>
                  </a:p>
                  <a:p>
                    <a:pPr indent="0" lvl="0" marL="0" marR="0" rtl="0" algn="ctr">
                      <a:lnSpc>
                        <a:spcPct val="100000"/>
                      </a:lnSpc>
                      <a:spcBef>
                        <a:spcPts val="0"/>
                      </a:spcBef>
                      <a:spcAft>
                        <a:spcPts val="0"/>
                      </a:spcAft>
                      <a:buClr>
                        <a:srgbClr val="1F45BC"/>
                      </a:buClr>
                      <a:buSzPts val="738"/>
                      <a:buFont typeface="Arial"/>
                      <a:buNone/>
                    </a:pPr>
                    <a:r>
                      <a:rPr b="0" i="0" lang="en-US" sz="738" u="none" cap="none" strike="noStrike">
                        <a:solidFill>
                          <a:srgbClr val="1F45BC"/>
                        </a:solidFill>
                        <a:latin typeface="Arial"/>
                        <a:ea typeface="Arial"/>
                        <a:cs typeface="Arial"/>
                        <a:sym typeface="Arial"/>
                      </a:rPr>
                      <a:t>(Spark ML)</a:t>
                    </a:r>
                    <a:endParaRPr/>
                  </a:p>
                </p:txBody>
              </p:sp>
              <p:sp>
                <p:nvSpPr>
                  <p:cNvPr id="2748" name="Google Shape;2748;p78"/>
                  <p:cNvSpPr/>
                  <p:nvPr/>
                </p:nvSpPr>
                <p:spPr>
                  <a:xfrm>
                    <a:off x="8798366" y="4403411"/>
                    <a:ext cx="1118533" cy="313030"/>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Tensor Flow  </a:t>
                    </a:r>
                    <a:r>
                      <a:rPr b="0" i="0" lang="en-US" sz="738" u="none" cap="none" strike="noStrike">
                        <a:solidFill>
                          <a:srgbClr val="1F45BC"/>
                        </a:solidFill>
                        <a:latin typeface="Arial"/>
                        <a:ea typeface="Arial"/>
                        <a:cs typeface="Arial"/>
                        <a:sym typeface="Arial"/>
                      </a:rPr>
                      <a:t>(TensorFrames)</a:t>
                    </a:r>
                    <a:endParaRPr/>
                  </a:p>
                </p:txBody>
              </p:sp>
            </p:grpSp>
          </p:grpSp>
        </p:grpSp>
        <p:grpSp>
          <p:nvGrpSpPr>
            <p:cNvPr id="2749" name="Google Shape;2749;p78"/>
            <p:cNvGrpSpPr/>
            <p:nvPr/>
          </p:nvGrpSpPr>
          <p:grpSpPr>
            <a:xfrm>
              <a:off x="7124277" y="4227398"/>
              <a:ext cx="1330129" cy="1851990"/>
              <a:chOff x="7347458" y="3993701"/>
              <a:chExt cx="1330129" cy="1851990"/>
            </a:xfrm>
          </p:grpSpPr>
          <p:sp>
            <p:nvSpPr>
              <p:cNvPr id="2750" name="Google Shape;2750;p78"/>
              <p:cNvSpPr/>
              <p:nvPr/>
            </p:nvSpPr>
            <p:spPr>
              <a:xfrm>
                <a:off x="7347458" y="3993701"/>
                <a:ext cx="1330129" cy="1851990"/>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751" name="Google Shape;2751;p78"/>
              <p:cNvGrpSpPr/>
              <p:nvPr/>
            </p:nvGrpSpPr>
            <p:grpSpPr>
              <a:xfrm>
                <a:off x="7408195" y="4436931"/>
                <a:ext cx="1208654" cy="965531"/>
                <a:chOff x="7408195" y="4385072"/>
                <a:chExt cx="1208654" cy="965531"/>
              </a:xfrm>
            </p:grpSpPr>
            <p:sp>
              <p:nvSpPr>
                <p:cNvPr id="2752" name="Google Shape;2752;p78"/>
                <p:cNvSpPr/>
                <p:nvPr/>
              </p:nvSpPr>
              <p:spPr>
                <a:xfrm>
                  <a:off x="7408195" y="5137155"/>
                  <a:ext cx="1208654" cy="213448"/>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MR</a:t>
                  </a:r>
                  <a:endParaRPr/>
                </a:p>
              </p:txBody>
            </p:sp>
            <p:sp>
              <p:nvSpPr>
                <p:cNvPr id="2753" name="Google Shape;2753;p78"/>
                <p:cNvSpPr/>
                <p:nvPr/>
              </p:nvSpPr>
              <p:spPr>
                <a:xfrm>
                  <a:off x="7408195" y="4758736"/>
                  <a:ext cx="1208654" cy="213448"/>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Hive / Pig</a:t>
                  </a:r>
                  <a:endParaRPr b="0" i="0" sz="1000" u="none" cap="none" strike="noStrike">
                    <a:solidFill>
                      <a:srgbClr val="1F45BC"/>
                    </a:solidFill>
                    <a:latin typeface="Arial"/>
                    <a:ea typeface="Arial"/>
                    <a:cs typeface="Arial"/>
                    <a:sym typeface="Arial"/>
                  </a:endParaRPr>
                </a:p>
              </p:txBody>
            </p:sp>
            <p:sp>
              <p:nvSpPr>
                <p:cNvPr id="2754" name="Google Shape;2754;p78"/>
                <p:cNvSpPr/>
                <p:nvPr/>
              </p:nvSpPr>
              <p:spPr>
                <a:xfrm>
                  <a:off x="7408195" y="4385072"/>
                  <a:ext cx="1208654" cy="213448"/>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Spark Core</a:t>
                  </a:r>
                  <a:endParaRPr/>
                </a:p>
              </p:txBody>
            </p:sp>
          </p:grpSp>
        </p:grpSp>
        <p:grpSp>
          <p:nvGrpSpPr>
            <p:cNvPr id="2755" name="Google Shape;2755;p78"/>
            <p:cNvGrpSpPr/>
            <p:nvPr/>
          </p:nvGrpSpPr>
          <p:grpSpPr>
            <a:xfrm>
              <a:off x="2010957" y="3285268"/>
              <a:ext cx="81450" cy="808718"/>
              <a:chOff x="1975950" y="3254460"/>
              <a:chExt cx="81450" cy="808718"/>
            </a:xfrm>
          </p:grpSpPr>
          <p:sp>
            <p:nvSpPr>
              <p:cNvPr id="2756" name="Google Shape;2756;p78"/>
              <p:cNvSpPr/>
              <p:nvPr/>
            </p:nvSpPr>
            <p:spPr>
              <a:xfrm>
                <a:off x="1975950" y="3254460"/>
                <a:ext cx="81450" cy="81450"/>
              </a:xfrm>
              <a:prstGeom prst="ellipse">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57" name="Google Shape;2757;p78"/>
              <p:cNvSpPr/>
              <p:nvPr/>
            </p:nvSpPr>
            <p:spPr>
              <a:xfrm>
                <a:off x="1975950" y="3981728"/>
                <a:ext cx="81450" cy="81450"/>
              </a:xfrm>
              <a:prstGeom prst="ellipse">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758" name="Google Shape;2758;p78"/>
            <p:cNvGrpSpPr/>
            <p:nvPr/>
          </p:nvGrpSpPr>
          <p:grpSpPr>
            <a:xfrm>
              <a:off x="3918490" y="3285268"/>
              <a:ext cx="81450" cy="808718"/>
              <a:chOff x="1975950" y="3254460"/>
              <a:chExt cx="81450" cy="808718"/>
            </a:xfrm>
          </p:grpSpPr>
          <p:sp>
            <p:nvSpPr>
              <p:cNvPr id="2759" name="Google Shape;2759;p78"/>
              <p:cNvSpPr/>
              <p:nvPr/>
            </p:nvSpPr>
            <p:spPr>
              <a:xfrm>
                <a:off x="1975950" y="3254460"/>
                <a:ext cx="81450" cy="81450"/>
              </a:xfrm>
              <a:prstGeom prst="ellipse">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60" name="Google Shape;2760;p78"/>
              <p:cNvSpPr/>
              <p:nvPr/>
            </p:nvSpPr>
            <p:spPr>
              <a:xfrm>
                <a:off x="1975950" y="3981728"/>
                <a:ext cx="81450" cy="81450"/>
              </a:xfrm>
              <a:prstGeom prst="ellipse">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761" name="Google Shape;2761;p78"/>
            <p:cNvGrpSpPr/>
            <p:nvPr/>
          </p:nvGrpSpPr>
          <p:grpSpPr>
            <a:xfrm>
              <a:off x="5828702" y="3285268"/>
              <a:ext cx="81450" cy="808718"/>
              <a:chOff x="1975950" y="3254460"/>
              <a:chExt cx="81450" cy="808718"/>
            </a:xfrm>
          </p:grpSpPr>
          <p:sp>
            <p:nvSpPr>
              <p:cNvPr id="2762" name="Google Shape;2762;p78"/>
              <p:cNvSpPr/>
              <p:nvPr/>
            </p:nvSpPr>
            <p:spPr>
              <a:xfrm>
                <a:off x="1975950" y="3254460"/>
                <a:ext cx="81450" cy="81450"/>
              </a:xfrm>
              <a:prstGeom prst="ellipse">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63" name="Google Shape;2763;p78"/>
              <p:cNvSpPr/>
              <p:nvPr/>
            </p:nvSpPr>
            <p:spPr>
              <a:xfrm>
                <a:off x="1975950" y="3981728"/>
                <a:ext cx="81450" cy="81450"/>
              </a:xfrm>
              <a:prstGeom prst="ellipse">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764" name="Google Shape;2764;p78"/>
            <p:cNvGrpSpPr/>
            <p:nvPr/>
          </p:nvGrpSpPr>
          <p:grpSpPr>
            <a:xfrm>
              <a:off x="7748616" y="3285268"/>
              <a:ext cx="81450" cy="808718"/>
              <a:chOff x="1975950" y="3254460"/>
              <a:chExt cx="81450" cy="808718"/>
            </a:xfrm>
          </p:grpSpPr>
          <p:sp>
            <p:nvSpPr>
              <p:cNvPr id="2765" name="Google Shape;2765;p78"/>
              <p:cNvSpPr/>
              <p:nvPr/>
            </p:nvSpPr>
            <p:spPr>
              <a:xfrm>
                <a:off x="1975950" y="3254460"/>
                <a:ext cx="81450" cy="81450"/>
              </a:xfrm>
              <a:prstGeom prst="ellipse">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66" name="Google Shape;2766;p78"/>
              <p:cNvSpPr/>
              <p:nvPr/>
            </p:nvSpPr>
            <p:spPr>
              <a:xfrm>
                <a:off x="1975950" y="3981728"/>
                <a:ext cx="81450" cy="81450"/>
              </a:xfrm>
              <a:prstGeom prst="ellipse">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1" name="Shape 2771"/>
        <p:cNvGrpSpPr/>
        <p:nvPr/>
      </p:nvGrpSpPr>
      <p:grpSpPr>
        <a:xfrm>
          <a:off x="0" y="0"/>
          <a:ext cx="0" cy="0"/>
          <a:chOff x="0" y="0"/>
          <a:chExt cx="0" cy="0"/>
        </a:xfrm>
      </p:grpSpPr>
      <p:sp>
        <p:nvSpPr>
          <p:cNvPr id="2772" name="Google Shape;2772;p79"/>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Tổng quan về đường ống Big Data</a:t>
            </a:r>
            <a:endParaRPr/>
          </a:p>
        </p:txBody>
      </p:sp>
      <p:sp>
        <p:nvSpPr>
          <p:cNvPr id="2773" name="Google Shape;2773;p7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Câu hỏi ôn tập (2/2)</a:t>
            </a:r>
            <a:endParaRPr/>
          </a:p>
        </p:txBody>
      </p:sp>
      <p:sp>
        <p:nvSpPr>
          <p:cNvPr id="2774" name="Google Shape;2774;p7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a:p>
            <a:pPr indent="0" lvl="0" marL="0" rtl="0" algn="r">
              <a:lnSpc>
                <a:spcPct val="100000"/>
              </a:lnSpc>
              <a:spcBef>
                <a:spcPts val="0"/>
              </a:spcBef>
              <a:spcAft>
                <a:spcPts val="0"/>
              </a:spcAft>
              <a:buClr>
                <a:srgbClr val="D8D8D8"/>
              </a:buClr>
              <a:buSzPts val="1600"/>
              <a:buNone/>
            </a:pPr>
            <a:r>
              <a:t/>
            </a:r>
            <a:endParaRPr/>
          </a:p>
        </p:txBody>
      </p:sp>
      <p:sp>
        <p:nvSpPr>
          <p:cNvPr id="2775" name="Google Shape;2775;p7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0" lvl="0" marL="0" rtl="0" algn="l">
              <a:lnSpc>
                <a:spcPct val="112500"/>
              </a:lnSpc>
              <a:spcBef>
                <a:spcPts val="0"/>
              </a:spcBef>
              <a:spcAft>
                <a:spcPts val="0"/>
              </a:spcAft>
              <a:buClr>
                <a:srgbClr val="262626"/>
              </a:buClr>
              <a:buSzPts val="1600"/>
              <a:buNone/>
            </a:pPr>
            <a:r>
              <a:rPr lang="en-US" sz="1600"/>
              <a:t>3. Kết nối các công cụ tương ứng với đường dẫn Big Data bên dưới</a:t>
            </a:r>
            <a:endParaRPr sz="1600"/>
          </a:p>
        </p:txBody>
      </p:sp>
      <p:grpSp>
        <p:nvGrpSpPr>
          <p:cNvPr id="2776" name="Google Shape;2776;p79"/>
          <p:cNvGrpSpPr/>
          <p:nvPr/>
        </p:nvGrpSpPr>
        <p:grpSpPr>
          <a:xfrm>
            <a:off x="1386618" y="2807426"/>
            <a:ext cx="7067788" cy="3271962"/>
            <a:chOff x="1386618" y="2807426"/>
            <a:chExt cx="7067788" cy="3271962"/>
          </a:xfrm>
        </p:grpSpPr>
        <p:grpSp>
          <p:nvGrpSpPr>
            <p:cNvPr id="2777" name="Google Shape;2777;p79"/>
            <p:cNvGrpSpPr/>
            <p:nvPr/>
          </p:nvGrpSpPr>
          <p:grpSpPr>
            <a:xfrm>
              <a:off x="1386618" y="4227398"/>
              <a:ext cx="1330129" cy="1851990"/>
              <a:chOff x="5881383" y="3055434"/>
              <a:chExt cx="1330129" cy="1851990"/>
            </a:xfrm>
          </p:grpSpPr>
          <p:sp>
            <p:nvSpPr>
              <p:cNvPr id="2778" name="Google Shape;2778;p79"/>
              <p:cNvSpPr/>
              <p:nvPr/>
            </p:nvSpPr>
            <p:spPr>
              <a:xfrm>
                <a:off x="5881383" y="3055434"/>
                <a:ext cx="1330129" cy="1851990"/>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779" name="Google Shape;2779;p79"/>
              <p:cNvGrpSpPr/>
              <p:nvPr/>
            </p:nvGrpSpPr>
            <p:grpSpPr>
              <a:xfrm>
                <a:off x="5902079" y="3226862"/>
                <a:ext cx="1236802" cy="1523457"/>
                <a:chOff x="5902079" y="3366562"/>
                <a:chExt cx="1236802" cy="1523457"/>
              </a:xfrm>
            </p:grpSpPr>
            <p:sp>
              <p:nvSpPr>
                <p:cNvPr id="2780" name="Google Shape;2780;p79"/>
                <p:cNvSpPr/>
                <p:nvPr/>
              </p:nvSpPr>
              <p:spPr>
                <a:xfrm>
                  <a:off x="6349532" y="3366562"/>
                  <a:ext cx="785843" cy="41096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Real-time</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(Spark Streaming)</a:t>
                  </a:r>
                  <a:endParaRPr b="0" i="0" sz="900" u="none" cap="none" strike="noStrike">
                    <a:solidFill>
                      <a:srgbClr val="1F45BC"/>
                    </a:solidFill>
                    <a:latin typeface="Arial"/>
                    <a:ea typeface="Arial"/>
                    <a:cs typeface="Arial"/>
                    <a:sym typeface="Arial"/>
                  </a:endParaRPr>
                </a:p>
              </p:txBody>
            </p:sp>
            <p:sp>
              <p:nvSpPr>
                <p:cNvPr id="2781" name="Google Shape;2781;p79"/>
                <p:cNvSpPr/>
                <p:nvPr/>
              </p:nvSpPr>
              <p:spPr>
                <a:xfrm>
                  <a:off x="6352917" y="4032917"/>
                  <a:ext cx="785964" cy="41096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Batch Mode</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(HIVE, </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Spark SQL )</a:t>
                  </a:r>
                  <a:endParaRPr b="0" i="0" sz="900" u="none" cap="none" strike="noStrike">
                    <a:solidFill>
                      <a:srgbClr val="1F45BC"/>
                    </a:solidFill>
                    <a:latin typeface="Arial"/>
                    <a:ea typeface="Arial"/>
                    <a:cs typeface="Arial"/>
                    <a:sym typeface="Arial"/>
                  </a:endParaRPr>
                </a:p>
              </p:txBody>
            </p:sp>
            <p:sp>
              <p:nvSpPr>
                <p:cNvPr id="2782" name="Google Shape;2782;p79"/>
                <p:cNvSpPr/>
                <p:nvPr/>
              </p:nvSpPr>
              <p:spPr>
                <a:xfrm>
                  <a:off x="6352302" y="4479052"/>
                  <a:ext cx="785964" cy="41096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Interactive Query</a:t>
                  </a:r>
                  <a:endParaRPr/>
                </a:p>
                <a:p>
                  <a:pPr indent="0" lvl="0" marL="0" marR="0" rtl="0" algn="ctr">
                    <a:lnSpc>
                      <a:spcPct val="100000"/>
                    </a:lnSpc>
                    <a:spcBef>
                      <a:spcPts val="0"/>
                    </a:spcBef>
                    <a:spcAft>
                      <a:spcPts val="0"/>
                    </a:spcAft>
                    <a:buClr>
                      <a:srgbClr val="1F45BC"/>
                    </a:buClr>
                    <a:buSzPts val="900"/>
                    <a:buFont typeface="Arial"/>
                    <a:buNone/>
                  </a:pPr>
                  <a:r>
                    <a:rPr b="0" i="0" lang="en-US" sz="900" u="none" cap="none" strike="noStrike">
                      <a:solidFill>
                        <a:srgbClr val="1F45BC"/>
                      </a:solidFill>
                      <a:latin typeface="Arial"/>
                      <a:ea typeface="Arial"/>
                      <a:cs typeface="Arial"/>
                      <a:sym typeface="Arial"/>
                    </a:rPr>
                    <a:t>(Impala)</a:t>
                  </a:r>
                  <a:endParaRPr b="0" i="0" sz="900" u="none" cap="none" strike="noStrike">
                    <a:solidFill>
                      <a:srgbClr val="1F45BC"/>
                    </a:solidFill>
                    <a:latin typeface="Arial"/>
                    <a:ea typeface="Arial"/>
                    <a:cs typeface="Arial"/>
                    <a:sym typeface="Arial"/>
                  </a:endParaRPr>
                </a:p>
              </p:txBody>
            </p:sp>
            <p:grpSp>
              <p:nvGrpSpPr>
                <p:cNvPr id="2783" name="Google Shape;2783;p79"/>
                <p:cNvGrpSpPr/>
                <p:nvPr/>
              </p:nvGrpSpPr>
              <p:grpSpPr>
                <a:xfrm>
                  <a:off x="5902079" y="3426926"/>
                  <a:ext cx="454458" cy="309198"/>
                  <a:chOff x="5859214" y="3441215"/>
                  <a:chExt cx="454458" cy="309198"/>
                </a:xfrm>
              </p:grpSpPr>
              <p:sp>
                <p:nvSpPr>
                  <p:cNvPr id="2784" name="Google Shape;2784;p79"/>
                  <p:cNvSpPr/>
                  <p:nvPr/>
                </p:nvSpPr>
                <p:spPr>
                  <a:xfrm>
                    <a:off x="5914477" y="3441215"/>
                    <a:ext cx="343683" cy="290580"/>
                  </a:xfrm>
                  <a:prstGeom prst="roundRect">
                    <a:avLst>
                      <a:gd fmla="val 22535" name="adj"/>
                    </a:avLst>
                  </a:prstGeom>
                  <a:solidFill>
                    <a:srgbClr val="3B80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rgbClr val="1F45BC"/>
                      </a:solidFill>
                      <a:latin typeface="Arial"/>
                      <a:ea typeface="Arial"/>
                      <a:cs typeface="Arial"/>
                      <a:sym typeface="Arial"/>
                    </a:endParaRPr>
                  </a:p>
                </p:txBody>
              </p:sp>
              <p:sp>
                <p:nvSpPr>
                  <p:cNvPr id="2785" name="Google Shape;2785;p79"/>
                  <p:cNvSpPr/>
                  <p:nvPr/>
                </p:nvSpPr>
                <p:spPr>
                  <a:xfrm>
                    <a:off x="5859214" y="3442636"/>
                    <a:ext cx="45445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Speed</a:t>
                    </a:r>
                    <a:endParaRPr/>
                  </a:p>
                  <a:p>
                    <a:pPr indent="0" lvl="0" marL="0" marR="0" rtl="0" algn="ctr">
                      <a:spcBef>
                        <a:spcPts val="0"/>
                      </a:spcBef>
                      <a:spcAft>
                        <a:spcPts val="0"/>
                      </a:spcAft>
                      <a:buNone/>
                    </a:pPr>
                    <a:r>
                      <a:rPr lang="en-US" sz="700">
                        <a:solidFill>
                          <a:schemeClr val="lt1"/>
                        </a:solidFill>
                        <a:latin typeface="Arial"/>
                        <a:ea typeface="Arial"/>
                        <a:cs typeface="Arial"/>
                        <a:sym typeface="Arial"/>
                      </a:rPr>
                      <a:t>Layer</a:t>
                    </a:r>
                    <a:endParaRPr/>
                  </a:p>
                </p:txBody>
              </p:sp>
            </p:grpSp>
            <p:grpSp>
              <p:nvGrpSpPr>
                <p:cNvPr id="2786" name="Google Shape;2786;p79"/>
                <p:cNvGrpSpPr/>
                <p:nvPr/>
              </p:nvGrpSpPr>
              <p:grpSpPr>
                <a:xfrm>
                  <a:off x="5910850" y="4285167"/>
                  <a:ext cx="454458" cy="309198"/>
                  <a:chOff x="5859214" y="3477732"/>
                  <a:chExt cx="454458" cy="309198"/>
                </a:xfrm>
              </p:grpSpPr>
              <p:sp>
                <p:nvSpPr>
                  <p:cNvPr id="2787" name="Google Shape;2787;p79"/>
                  <p:cNvSpPr/>
                  <p:nvPr/>
                </p:nvSpPr>
                <p:spPr>
                  <a:xfrm>
                    <a:off x="5914477" y="3477732"/>
                    <a:ext cx="343683" cy="290580"/>
                  </a:xfrm>
                  <a:prstGeom prst="roundRect">
                    <a:avLst>
                      <a:gd fmla="val 22535" name="adj"/>
                    </a:avLst>
                  </a:prstGeom>
                  <a:solidFill>
                    <a:srgbClr val="3B80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rgbClr val="1F45BC"/>
                      </a:solidFill>
                      <a:latin typeface="Arial"/>
                      <a:ea typeface="Arial"/>
                      <a:cs typeface="Arial"/>
                      <a:sym typeface="Arial"/>
                    </a:endParaRPr>
                  </a:p>
                </p:txBody>
              </p:sp>
              <p:sp>
                <p:nvSpPr>
                  <p:cNvPr id="2788" name="Google Shape;2788;p79"/>
                  <p:cNvSpPr/>
                  <p:nvPr/>
                </p:nvSpPr>
                <p:spPr>
                  <a:xfrm>
                    <a:off x="5859214" y="3479153"/>
                    <a:ext cx="45445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Batch</a:t>
                    </a:r>
                    <a:endParaRPr/>
                  </a:p>
                  <a:p>
                    <a:pPr indent="0" lvl="0" marL="0" marR="0" rtl="0" algn="ctr">
                      <a:spcBef>
                        <a:spcPts val="0"/>
                      </a:spcBef>
                      <a:spcAft>
                        <a:spcPts val="0"/>
                      </a:spcAft>
                      <a:buNone/>
                    </a:pPr>
                    <a:r>
                      <a:rPr lang="en-US" sz="700">
                        <a:solidFill>
                          <a:schemeClr val="lt1"/>
                        </a:solidFill>
                        <a:latin typeface="Arial"/>
                        <a:ea typeface="Arial"/>
                        <a:cs typeface="Arial"/>
                        <a:sym typeface="Arial"/>
                      </a:rPr>
                      <a:t>Layer</a:t>
                    </a:r>
                    <a:endParaRPr/>
                  </a:p>
                </p:txBody>
              </p:sp>
            </p:grpSp>
            <p:cxnSp>
              <p:nvCxnSpPr>
                <p:cNvPr id="2789" name="Google Shape;2789;p79"/>
                <p:cNvCxnSpPr/>
                <p:nvPr/>
              </p:nvCxnSpPr>
              <p:spPr>
                <a:xfrm>
                  <a:off x="5966113" y="3914025"/>
                  <a:ext cx="1169262" cy="0"/>
                </a:xfrm>
                <a:prstGeom prst="straightConnector1">
                  <a:avLst/>
                </a:prstGeom>
                <a:noFill/>
                <a:ln cap="flat" cmpd="sng" w="12700">
                  <a:solidFill>
                    <a:srgbClr val="3B80E5"/>
                  </a:solidFill>
                  <a:prstDash val="dot"/>
                  <a:miter lim="800000"/>
                  <a:headEnd len="sm" w="sm" type="none"/>
                  <a:tailEnd len="sm" w="sm" type="none"/>
                </a:ln>
              </p:spPr>
            </p:cxnSp>
          </p:grpSp>
        </p:grpSp>
        <p:sp>
          <p:nvSpPr>
            <p:cNvPr id="2790" name="Google Shape;2790;p79"/>
            <p:cNvSpPr/>
            <p:nvPr/>
          </p:nvSpPr>
          <p:spPr>
            <a:xfrm>
              <a:off x="1386618" y="2807426"/>
              <a:ext cx="1330129" cy="361836"/>
            </a:xfrm>
            <a:prstGeom prst="homePlate">
              <a:avLst>
                <a:gd fmla="val 2547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84">
                  <a:solidFill>
                    <a:srgbClr val="FFFFFF"/>
                  </a:solidFill>
                  <a:latin typeface="Arial"/>
                  <a:ea typeface="Arial"/>
                  <a:cs typeface="Arial"/>
                  <a:sym typeface="Arial"/>
                </a:rPr>
                <a:t>Nhập Big Data</a:t>
              </a:r>
              <a:endParaRPr sz="984">
                <a:solidFill>
                  <a:srgbClr val="FFFFFF"/>
                </a:solidFill>
                <a:latin typeface="Arial"/>
                <a:ea typeface="Arial"/>
                <a:cs typeface="Arial"/>
                <a:sym typeface="Arial"/>
              </a:endParaRPr>
            </a:p>
          </p:txBody>
        </p:sp>
        <p:sp>
          <p:nvSpPr>
            <p:cNvPr id="2791" name="Google Shape;2791;p79"/>
            <p:cNvSpPr/>
            <p:nvPr/>
          </p:nvSpPr>
          <p:spPr>
            <a:xfrm>
              <a:off x="3294151" y="2807426"/>
              <a:ext cx="1330129" cy="361836"/>
            </a:xfrm>
            <a:prstGeom prst="homePlate">
              <a:avLst>
                <a:gd fmla="val 1845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84">
                  <a:solidFill>
                    <a:srgbClr val="FFFFFF"/>
                  </a:solidFill>
                  <a:latin typeface="Arial"/>
                  <a:ea typeface="Arial"/>
                  <a:cs typeface="Arial"/>
                  <a:sym typeface="Arial"/>
                </a:rPr>
                <a:t>Tiền xử lý</a:t>
              </a:r>
              <a:endParaRPr sz="984">
                <a:solidFill>
                  <a:srgbClr val="FFFFFF"/>
                </a:solidFill>
                <a:latin typeface="Arial"/>
                <a:ea typeface="Arial"/>
                <a:cs typeface="Arial"/>
                <a:sym typeface="Arial"/>
              </a:endParaRPr>
            </a:p>
          </p:txBody>
        </p:sp>
        <p:sp>
          <p:nvSpPr>
            <p:cNvPr id="2792" name="Google Shape;2792;p79"/>
            <p:cNvSpPr/>
            <p:nvPr/>
          </p:nvSpPr>
          <p:spPr>
            <a:xfrm>
              <a:off x="5195819" y="2807426"/>
              <a:ext cx="1347217" cy="361162"/>
            </a:xfrm>
            <a:prstGeom prst="homePlate">
              <a:avLst>
                <a:gd fmla="val 24715"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84">
                  <a:solidFill>
                    <a:srgbClr val="FFFFFF"/>
                  </a:solidFill>
                  <a:latin typeface="Arial"/>
                  <a:ea typeface="Arial"/>
                  <a:cs typeface="Arial"/>
                  <a:sym typeface="Arial"/>
                </a:rPr>
                <a:t>Phân tích Big Data</a:t>
              </a:r>
              <a:endParaRPr sz="984">
                <a:solidFill>
                  <a:srgbClr val="FFFFFF"/>
                </a:solidFill>
                <a:latin typeface="Arial"/>
                <a:ea typeface="Arial"/>
                <a:cs typeface="Arial"/>
                <a:sym typeface="Arial"/>
              </a:endParaRPr>
            </a:p>
          </p:txBody>
        </p:sp>
        <p:sp>
          <p:nvSpPr>
            <p:cNvPr id="2793" name="Google Shape;2793;p79"/>
            <p:cNvSpPr/>
            <p:nvPr/>
          </p:nvSpPr>
          <p:spPr>
            <a:xfrm>
              <a:off x="7124277" y="2807426"/>
              <a:ext cx="1330129" cy="361162"/>
            </a:xfrm>
            <a:prstGeom prst="homePlate">
              <a:avLst>
                <a:gd fmla="val 24714" name="adj"/>
              </a:avLst>
            </a:prstGeom>
            <a:solidFill>
              <a:srgbClr val="1F45BC"/>
            </a:solidFill>
            <a:ln cap="flat" cmpd="sng" w="9525">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84">
                  <a:solidFill>
                    <a:srgbClr val="FFFFFF"/>
                  </a:solidFill>
                  <a:latin typeface="Arial"/>
                  <a:ea typeface="Arial"/>
                  <a:cs typeface="Arial"/>
                  <a:sym typeface="Arial"/>
                </a:rPr>
                <a:t>Mô hình hóa dữ liệu học máy</a:t>
              </a:r>
              <a:endParaRPr sz="984">
                <a:solidFill>
                  <a:srgbClr val="FFFFFF"/>
                </a:solidFill>
                <a:latin typeface="Arial"/>
                <a:ea typeface="Arial"/>
                <a:cs typeface="Arial"/>
                <a:sym typeface="Arial"/>
              </a:endParaRPr>
            </a:p>
          </p:txBody>
        </p:sp>
        <p:sp>
          <p:nvSpPr>
            <p:cNvPr id="2794" name="Google Shape;2794;p79"/>
            <p:cNvSpPr/>
            <p:nvPr/>
          </p:nvSpPr>
          <p:spPr>
            <a:xfrm>
              <a:off x="3294151" y="4227398"/>
              <a:ext cx="1330129" cy="1851990"/>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795" name="Google Shape;2795;p79"/>
            <p:cNvGrpSpPr/>
            <p:nvPr/>
          </p:nvGrpSpPr>
          <p:grpSpPr>
            <a:xfrm>
              <a:off x="3403333" y="4528555"/>
              <a:ext cx="1111765" cy="1249677"/>
              <a:chOff x="3493270" y="4193461"/>
              <a:chExt cx="1111765" cy="1249677"/>
            </a:xfrm>
          </p:grpSpPr>
          <p:sp>
            <p:nvSpPr>
              <p:cNvPr id="2796" name="Google Shape;2796;p79"/>
              <p:cNvSpPr/>
              <p:nvPr/>
            </p:nvSpPr>
            <p:spPr>
              <a:xfrm>
                <a:off x="3493270" y="5199691"/>
                <a:ext cx="1111765" cy="24344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Sqoop</a:t>
                </a:r>
                <a:endParaRPr b="0" i="0" sz="1000" u="none" cap="none" strike="noStrike">
                  <a:solidFill>
                    <a:srgbClr val="1F45BC"/>
                  </a:solidFill>
                  <a:latin typeface="Arial"/>
                  <a:ea typeface="Arial"/>
                  <a:cs typeface="Arial"/>
                  <a:sym typeface="Arial"/>
                </a:endParaRPr>
              </a:p>
            </p:txBody>
          </p:sp>
          <p:sp>
            <p:nvSpPr>
              <p:cNvPr id="2797" name="Google Shape;2797;p79"/>
              <p:cNvSpPr/>
              <p:nvPr/>
            </p:nvSpPr>
            <p:spPr>
              <a:xfrm>
                <a:off x="3493270" y="4865939"/>
                <a:ext cx="1111765" cy="243447"/>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StreamSets / NiFi</a:t>
                </a:r>
                <a:endParaRPr b="0" i="0" sz="1000" u="none" cap="none" strike="noStrike">
                  <a:solidFill>
                    <a:srgbClr val="1F45BC"/>
                  </a:solidFill>
                  <a:latin typeface="Arial"/>
                  <a:ea typeface="Arial"/>
                  <a:cs typeface="Arial"/>
                  <a:sym typeface="Arial"/>
                </a:endParaRPr>
              </a:p>
            </p:txBody>
          </p:sp>
          <p:sp>
            <p:nvSpPr>
              <p:cNvPr id="2798" name="Google Shape;2798;p79"/>
              <p:cNvSpPr/>
              <p:nvPr/>
            </p:nvSpPr>
            <p:spPr>
              <a:xfrm>
                <a:off x="3493270" y="4193461"/>
                <a:ext cx="1111765" cy="248738"/>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Kafka</a:t>
                </a:r>
                <a:endParaRPr/>
              </a:p>
            </p:txBody>
          </p:sp>
          <p:sp>
            <p:nvSpPr>
              <p:cNvPr id="2799" name="Google Shape;2799;p79"/>
              <p:cNvSpPr/>
              <p:nvPr/>
            </p:nvSpPr>
            <p:spPr>
              <a:xfrm>
                <a:off x="3493270" y="4529953"/>
                <a:ext cx="1111765" cy="248738"/>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Flume</a:t>
                </a:r>
                <a:endParaRPr/>
              </a:p>
            </p:txBody>
          </p:sp>
        </p:grpSp>
        <p:grpSp>
          <p:nvGrpSpPr>
            <p:cNvPr id="2800" name="Google Shape;2800;p79"/>
            <p:cNvGrpSpPr/>
            <p:nvPr/>
          </p:nvGrpSpPr>
          <p:grpSpPr>
            <a:xfrm>
              <a:off x="5204363" y="4227398"/>
              <a:ext cx="1330129" cy="1851990"/>
              <a:chOff x="5355475" y="3980310"/>
              <a:chExt cx="1330129" cy="1851990"/>
            </a:xfrm>
          </p:grpSpPr>
          <p:sp>
            <p:nvSpPr>
              <p:cNvPr id="2801" name="Google Shape;2801;p79"/>
              <p:cNvSpPr/>
              <p:nvPr/>
            </p:nvSpPr>
            <p:spPr>
              <a:xfrm>
                <a:off x="5355475" y="3980310"/>
                <a:ext cx="1330129" cy="1851990"/>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802" name="Google Shape;2802;p79"/>
              <p:cNvGrpSpPr/>
              <p:nvPr/>
            </p:nvGrpSpPr>
            <p:grpSpPr>
              <a:xfrm>
                <a:off x="5445433" y="4093888"/>
                <a:ext cx="1169262" cy="1661136"/>
                <a:chOff x="7483603" y="4160951"/>
                <a:chExt cx="1169262" cy="1998751"/>
              </a:xfrm>
            </p:grpSpPr>
            <p:sp>
              <p:nvSpPr>
                <p:cNvPr id="2803" name="Google Shape;2803;p79"/>
                <p:cNvSpPr/>
                <p:nvPr/>
              </p:nvSpPr>
              <p:spPr>
                <a:xfrm>
                  <a:off x="7666089" y="6003663"/>
                  <a:ext cx="778819" cy="156039"/>
                </a:xfrm>
                <a:prstGeom prst="roundRect">
                  <a:avLst>
                    <a:gd fmla="val 16667" name="adj"/>
                  </a:avLst>
                </a:prstGeom>
                <a:solidFill>
                  <a:srgbClr val="3B80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703"/>
                    <a:buFont typeface="Arial"/>
                    <a:buNone/>
                  </a:pPr>
                  <a:r>
                    <a:rPr b="0" i="0" lang="en-US" sz="703" u="none" cap="none" strike="noStrike">
                      <a:solidFill>
                        <a:srgbClr val="FFFFFF"/>
                      </a:solidFill>
                      <a:latin typeface="Arial"/>
                      <a:ea typeface="Arial"/>
                      <a:cs typeface="Arial"/>
                      <a:sym typeface="Arial"/>
                    </a:rPr>
                    <a:t>Model Layer</a:t>
                  </a:r>
                  <a:endParaRPr/>
                </a:p>
              </p:txBody>
            </p:sp>
            <p:sp>
              <p:nvSpPr>
                <p:cNvPr id="2804" name="Google Shape;2804;p79"/>
                <p:cNvSpPr/>
                <p:nvPr/>
              </p:nvSpPr>
              <p:spPr>
                <a:xfrm>
                  <a:off x="7629499" y="4668367"/>
                  <a:ext cx="851999" cy="156039"/>
                </a:xfrm>
                <a:prstGeom prst="roundRect">
                  <a:avLst>
                    <a:gd fmla="val 16667" name="adj"/>
                  </a:avLst>
                </a:prstGeom>
                <a:solidFill>
                  <a:srgbClr val="3B80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703"/>
                    <a:buFont typeface="Arial"/>
                    <a:buNone/>
                  </a:pPr>
                  <a:r>
                    <a:rPr b="0" i="0" lang="en-US" sz="703" u="none" cap="none" strike="noStrike">
                      <a:solidFill>
                        <a:srgbClr val="FFFFFF"/>
                      </a:solidFill>
                      <a:latin typeface="Arial"/>
                      <a:ea typeface="Arial"/>
                      <a:cs typeface="Arial"/>
                      <a:sym typeface="Arial"/>
                    </a:rPr>
                    <a:t>Inference Layer</a:t>
                  </a:r>
                  <a:endParaRPr/>
                </a:p>
              </p:txBody>
            </p:sp>
            <p:cxnSp>
              <p:nvCxnSpPr>
                <p:cNvPr id="2805" name="Google Shape;2805;p79"/>
                <p:cNvCxnSpPr/>
                <p:nvPr/>
              </p:nvCxnSpPr>
              <p:spPr>
                <a:xfrm>
                  <a:off x="7483603" y="4985009"/>
                  <a:ext cx="1169262" cy="0"/>
                </a:xfrm>
                <a:prstGeom prst="straightConnector1">
                  <a:avLst/>
                </a:prstGeom>
                <a:noFill/>
                <a:ln cap="flat" cmpd="sng" w="12700">
                  <a:solidFill>
                    <a:srgbClr val="3B80E5"/>
                  </a:solidFill>
                  <a:prstDash val="dot"/>
                  <a:miter lim="800000"/>
                  <a:headEnd len="sm" w="sm" type="none"/>
                  <a:tailEnd len="sm" w="sm" type="none"/>
                </a:ln>
              </p:spPr>
            </p:cxnSp>
            <p:cxnSp>
              <p:nvCxnSpPr>
                <p:cNvPr id="2806" name="Google Shape;2806;p79"/>
                <p:cNvCxnSpPr>
                  <a:stCxn id="2803" idx="0"/>
                  <a:endCxn id="2804" idx="2"/>
                </p:cNvCxnSpPr>
                <p:nvPr/>
              </p:nvCxnSpPr>
              <p:spPr>
                <a:xfrm rot="10800000">
                  <a:off x="8055499" y="4824363"/>
                  <a:ext cx="0" cy="1179300"/>
                </a:xfrm>
                <a:prstGeom prst="straightConnector1">
                  <a:avLst/>
                </a:prstGeom>
                <a:noFill/>
                <a:ln cap="flat" cmpd="sng" w="28575">
                  <a:solidFill>
                    <a:srgbClr val="3B80E5"/>
                  </a:solidFill>
                  <a:prstDash val="solid"/>
                  <a:miter lim="800000"/>
                  <a:headEnd len="sm" w="sm" type="none"/>
                  <a:tailEnd len="med" w="med" type="triangle"/>
                </a:ln>
              </p:spPr>
            </p:cxnSp>
            <p:grpSp>
              <p:nvGrpSpPr>
                <p:cNvPr id="2807" name="Google Shape;2807;p79"/>
                <p:cNvGrpSpPr/>
                <p:nvPr/>
              </p:nvGrpSpPr>
              <p:grpSpPr>
                <a:xfrm>
                  <a:off x="7496232" y="4160951"/>
                  <a:ext cx="1118533" cy="1701785"/>
                  <a:chOff x="8798366" y="3438875"/>
                  <a:chExt cx="1118533" cy="1701785"/>
                </a:xfrm>
              </p:grpSpPr>
              <p:sp>
                <p:nvSpPr>
                  <p:cNvPr id="2808" name="Google Shape;2808;p79"/>
                  <p:cNvSpPr/>
                  <p:nvPr/>
                </p:nvSpPr>
                <p:spPr>
                  <a:xfrm>
                    <a:off x="8798366" y="3438875"/>
                    <a:ext cx="1118533" cy="410968"/>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Apache Spark</a:t>
                    </a:r>
                    <a:endParaRPr/>
                  </a:p>
                  <a:p>
                    <a:pPr indent="0" lvl="0" marL="0" marR="0" rtl="0" algn="ctr">
                      <a:lnSpc>
                        <a:spcPct val="100000"/>
                      </a:lnSpc>
                      <a:spcBef>
                        <a:spcPts val="0"/>
                      </a:spcBef>
                      <a:spcAft>
                        <a:spcPts val="0"/>
                      </a:spcAft>
                      <a:buClr>
                        <a:srgbClr val="1F45BC"/>
                      </a:buClr>
                      <a:buSzPts val="738"/>
                      <a:buFont typeface="Arial"/>
                      <a:buNone/>
                    </a:pPr>
                    <a:r>
                      <a:rPr b="0" i="0" lang="en-US" sz="738" u="none" cap="none" strike="noStrike">
                        <a:solidFill>
                          <a:srgbClr val="1F45BC"/>
                        </a:solidFill>
                        <a:latin typeface="Arial"/>
                        <a:ea typeface="Arial"/>
                        <a:cs typeface="Arial"/>
                        <a:sym typeface="Arial"/>
                      </a:rPr>
                      <a:t>(ML / Mllib)</a:t>
                    </a:r>
                    <a:endParaRPr/>
                  </a:p>
                </p:txBody>
              </p:sp>
              <p:sp>
                <p:nvSpPr>
                  <p:cNvPr id="2809" name="Google Shape;2809;p79"/>
                  <p:cNvSpPr/>
                  <p:nvPr/>
                </p:nvSpPr>
                <p:spPr>
                  <a:xfrm>
                    <a:off x="8798366" y="4827630"/>
                    <a:ext cx="1118533" cy="313030"/>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ML / DL Tools</a:t>
                    </a:r>
                    <a:endParaRPr/>
                  </a:p>
                  <a:p>
                    <a:pPr indent="0" lvl="0" marL="0" marR="0" rtl="0" algn="ctr">
                      <a:lnSpc>
                        <a:spcPct val="100000"/>
                      </a:lnSpc>
                      <a:spcBef>
                        <a:spcPts val="0"/>
                      </a:spcBef>
                      <a:spcAft>
                        <a:spcPts val="0"/>
                      </a:spcAft>
                      <a:buClr>
                        <a:srgbClr val="1F45BC"/>
                      </a:buClr>
                      <a:buSzPts val="738"/>
                      <a:buFont typeface="Arial"/>
                      <a:buNone/>
                    </a:pPr>
                    <a:r>
                      <a:rPr b="0" i="0" lang="en-US" sz="738" u="none" cap="none" strike="noStrike">
                        <a:solidFill>
                          <a:srgbClr val="1F45BC"/>
                        </a:solidFill>
                        <a:latin typeface="Arial"/>
                        <a:ea typeface="Arial"/>
                        <a:cs typeface="Arial"/>
                        <a:sym typeface="Arial"/>
                      </a:rPr>
                      <a:t>(Spark ML)</a:t>
                    </a:r>
                    <a:endParaRPr/>
                  </a:p>
                </p:txBody>
              </p:sp>
              <p:sp>
                <p:nvSpPr>
                  <p:cNvPr id="2810" name="Google Shape;2810;p79"/>
                  <p:cNvSpPr/>
                  <p:nvPr/>
                </p:nvSpPr>
                <p:spPr>
                  <a:xfrm>
                    <a:off x="8798366" y="4403411"/>
                    <a:ext cx="1118533" cy="313030"/>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843"/>
                      <a:buFont typeface="Arial"/>
                      <a:buNone/>
                    </a:pPr>
                    <a:r>
                      <a:rPr b="0" i="0" lang="en-US" sz="843" u="none" cap="none" strike="noStrike">
                        <a:solidFill>
                          <a:srgbClr val="1F45BC"/>
                        </a:solidFill>
                        <a:latin typeface="Arial"/>
                        <a:ea typeface="Arial"/>
                        <a:cs typeface="Arial"/>
                        <a:sym typeface="Arial"/>
                      </a:rPr>
                      <a:t>Tensor Flow  </a:t>
                    </a:r>
                    <a:r>
                      <a:rPr b="0" i="0" lang="en-US" sz="738" u="none" cap="none" strike="noStrike">
                        <a:solidFill>
                          <a:srgbClr val="1F45BC"/>
                        </a:solidFill>
                        <a:latin typeface="Arial"/>
                        <a:ea typeface="Arial"/>
                        <a:cs typeface="Arial"/>
                        <a:sym typeface="Arial"/>
                      </a:rPr>
                      <a:t>(TensorFrames)</a:t>
                    </a:r>
                    <a:endParaRPr/>
                  </a:p>
                </p:txBody>
              </p:sp>
            </p:grpSp>
          </p:grpSp>
        </p:grpSp>
        <p:grpSp>
          <p:nvGrpSpPr>
            <p:cNvPr id="2811" name="Google Shape;2811;p79"/>
            <p:cNvGrpSpPr/>
            <p:nvPr/>
          </p:nvGrpSpPr>
          <p:grpSpPr>
            <a:xfrm>
              <a:off x="7124277" y="4227398"/>
              <a:ext cx="1330129" cy="1851990"/>
              <a:chOff x="7347458" y="3993701"/>
              <a:chExt cx="1330129" cy="1851990"/>
            </a:xfrm>
          </p:grpSpPr>
          <p:sp>
            <p:nvSpPr>
              <p:cNvPr id="2812" name="Google Shape;2812;p79"/>
              <p:cNvSpPr/>
              <p:nvPr/>
            </p:nvSpPr>
            <p:spPr>
              <a:xfrm>
                <a:off x="7347458" y="3993701"/>
                <a:ext cx="1330129" cy="1851990"/>
              </a:xfrm>
              <a:prstGeom prst="roundRect">
                <a:avLst>
                  <a:gd fmla="val 692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813" name="Google Shape;2813;p79"/>
              <p:cNvGrpSpPr/>
              <p:nvPr/>
            </p:nvGrpSpPr>
            <p:grpSpPr>
              <a:xfrm>
                <a:off x="7408195" y="4436931"/>
                <a:ext cx="1208654" cy="965531"/>
                <a:chOff x="7408195" y="4385072"/>
                <a:chExt cx="1208654" cy="965531"/>
              </a:xfrm>
            </p:grpSpPr>
            <p:sp>
              <p:nvSpPr>
                <p:cNvPr id="2814" name="Google Shape;2814;p79"/>
                <p:cNvSpPr/>
                <p:nvPr/>
              </p:nvSpPr>
              <p:spPr>
                <a:xfrm>
                  <a:off x="7408195" y="5137155"/>
                  <a:ext cx="1208654" cy="213448"/>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MR</a:t>
                  </a:r>
                  <a:endParaRPr/>
                </a:p>
              </p:txBody>
            </p:sp>
            <p:sp>
              <p:nvSpPr>
                <p:cNvPr id="2815" name="Google Shape;2815;p79"/>
                <p:cNvSpPr/>
                <p:nvPr/>
              </p:nvSpPr>
              <p:spPr>
                <a:xfrm>
                  <a:off x="7408195" y="4758736"/>
                  <a:ext cx="1208654" cy="213448"/>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Apache Hive / Pig</a:t>
                  </a:r>
                  <a:endParaRPr b="0" i="0" sz="1000" u="none" cap="none" strike="noStrike">
                    <a:solidFill>
                      <a:srgbClr val="1F45BC"/>
                    </a:solidFill>
                    <a:latin typeface="Arial"/>
                    <a:ea typeface="Arial"/>
                    <a:cs typeface="Arial"/>
                    <a:sym typeface="Arial"/>
                  </a:endParaRPr>
                </a:p>
              </p:txBody>
            </p:sp>
            <p:sp>
              <p:nvSpPr>
                <p:cNvPr id="2816" name="Google Shape;2816;p79"/>
                <p:cNvSpPr/>
                <p:nvPr/>
              </p:nvSpPr>
              <p:spPr>
                <a:xfrm>
                  <a:off x="7408195" y="4385072"/>
                  <a:ext cx="1208654" cy="213448"/>
                </a:xfrm>
                <a:prstGeom prst="rect">
                  <a:avLst/>
                </a:prstGeom>
                <a:solidFill>
                  <a:srgbClr val="E9F2FC"/>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1F45BC"/>
                    </a:buClr>
                    <a:buSzPts val="1000"/>
                    <a:buFont typeface="Arial"/>
                    <a:buNone/>
                  </a:pPr>
                  <a:r>
                    <a:rPr b="0" i="0" lang="en-US" sz="1000" u="none" cap="none" strike="noStrike">
                      <a:solidFill>
                        <a:srgbClr val="1F45BC"/>
                      </a:solidFill>
                      <a:latin typeface="Arial"/>
                      <a:ea typeface="Arial"/>
                      <a:cs typeface="Arial"/>
                      <a:sym typeface="Arial"/>
                    </a:rPr>
                    <a:t>Spark Core</a:t>
                  </a:r>
                  <a:endParaRPr/>
                </a:p>
              </p:txBody>
            </p:sp>
          </p:grpSp>
        </p:grpSp>
        <p:grpSp>
          <p:nvGrpSpPr>
            <p:cNvPr id="2817" name="Google Shape;2817;p79"/>
            <p:cNvGrpSpPr/>
            <p:nvPr/>
          </p:nvGrpSpPr>
          <p:grpSpPr>
            <a:xfrm>
              <a:off x="2010957" y="3285268"/>
              <a:ext cx="81450" cy="808718"/>
              <a:chOff x="1975950" y="3254460"/>
              <a:chExt cx="81450" cy="808718"/>
            </a:xfrm>
          </p:grpSpPr>
          <p:sp>
            <p:nvSpPr>
              <p:cNvPr id="2818" name="Google Shape;2818;p79"/>
              <p:cNvSpPr/>
              <p:nvPr/>
            </p:nvSpPr>
            <p:spPr>
              <a:xfrm>
                <a:off x="1975950" y="3254460"/>
                <a:ext cx="81450" cy="81450"/>
              </a:xfrm>
              <a:prstGeom prst="ellipse">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19" name="Google Shape;2819;p79"/>
              <p:cNvSpPr/>
              <p:nvPr/>
            </p:nvSpPr>
            <p:spPr>
              <a:xfrm>
                <a:off x="1975950" y="3981728"/>
                <a:ext cx="81450" cy="81450"/>
              </a:xfrm>
              <a:prstGeom prst="ellipse">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820" name="Google Shape;2820;p79"/>
            <p:cNvGrpSpPr/>
            <p:nvPr/>
          </p:nvGrpSpPr>
          <p:grpSpPr>
            <a:xfrm>
              <a:off x="3918490" y="3285268"/>
              <a:ext cx="81450" cy="808718"/>
              <a:chOff x="1975950" y="3254460"/>
              <a:chExt cx="81450" cy="808718"/>
            </a:xfrm>
          </p:grpSpPr>
          <p:sp>
            <p:nvSpPr>
              <p:cNvPr id="2821" name="Google Shape;2821;p79"/>
              <p:cNvSpPr/>
              <p:nvPr/>
            </p:nvSpPr>
            <p:spPr>
              <a:xfrm>
                <a:off x="1975950" y="3254460"/>
                <a:ext cx="81450" cy="81450"/>
              </a:xfrm>
              <a:prstGeom prst="ellipse">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22" name="Google Shape;2822;p79"/>
              <p:cNvSpPr/>
              <p:nvPr/>
            </p:nvSpPr>
            <p:spPr>
              <a:xfrm>
                <a:off x="1975950" y="3981728"/>
                <a:ext cx="81450" cy="81450"/>
              </a:xfrm>
              <a:prstGeom prst="ellipse">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823" name="Google Shape;2823;p79"/>
            <p:cNvGrpSpPr/>
            <p:nvPr/>
          </p:nvGrpSpPr>
          <p:grpSpPr>
            <a:xfrm>
              <a:off x="5828702" y="3285268"/>
              <a:ext cx="81450" cy="808718"/>
              <a:chOff x="1975950" y="3254460"/>
              <a:chExt cx="81450" cy="808718"/>
            </a:xfrm>
          </p:grpSpPr>
          <p:sp>
            <p:nvSpPr>
              <p:cNvPr id="2824" name="Google Shape;2824;p79"/>
              <p:cNvSpPr/>
              <p:nvPr/>
            </p:nvSpPr>
            <p:spPr>
              <a:xfrm>
                <a:off x="1975950" y="3254460"/>
                <a:ext cx="81450" cy="81450"/>
              </a:xfrm>
              <a:prstGeom prst="ellipse">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25" name="Google Shape;2825;p79"/>
              <p:cNvSpPr/>
              <p:nvPr/>
            </p:nvSpPr>
            <p:spPr>
              <a:xfrm>
                <a:off x="1975950" y="3981728"/>
                <a:ext cx="81450" cy="81450"/>
              </a:xfrm>
              <a:prstGeom prst="ellipse">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826" name="Google Shape;2826;p79"/>
            <p:cNvGrpSpPr/>
            <p:nvPr/>
          </p:nvGrpSpPr>
          <p:grpSpPr>
            <a:xfrm>
              <a:off x="7748616" y="3285268"/>
              <a:ext cx="81450" cy="808718"/>
              <a:chOff x="1975950" y="3254460"/>
              <a:chExt cx="81450" cy="808718"/>
            </a:xfrm>
          </p:grpSpPr>
          <p:sp>
            <p:nvSpPr>
              <p:cNvPr id="2827" name="Google Shape;2827;p79"/>
              <p:cNvSpPr/>
              <p:nvPr/>
            </p:nvSpPr>
            <p:spPr>
              <a:xfrm>
                <a:off x="1975950" y="3254460"/>
                <a:ext cx="81450" cy="81450"/>
              </a:xfrm>
              <a:prstGeom prst="ellipse">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28" name="Google Shape;2828;p79"/>
              <p:cNvSpPr/>
              <p:nvPr/>
            </p:nvSpPr>
            <p:spPr>
              <a:xfrm>
                <a:off x="1975950" y="3981728"/>
                <a:ext cx="81450" cy="81450"/>
              </a:xfrm>
              <a:prstGeom prst="ellipse">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2829" name="Google Shape;2829;p79"/>
          <p:cNvGrpSpPr/>
          <p:nvPr/>
        </p:nvGrpSpPr>
        <p:grpSpPr>
          <a:xfrm>
            <a:off x="2080479" y="3354754"/>
            <a:ext cx="1850047" cy="669746"/>
            <a:chOff x="2111905" y="3378723"/>
            <a:chExt cx="1783200" cy="611133"/>
          </a:xfrm>
        </p:grpSpPr>
        <p:cxnSp>
          <p:nvCxnSpPr>
            <p:cNvPr id="2830" name="Google Shape;2830;p79"/>
            <p:cNvCxnSpPr>
              <a:stCxn id="2819" idx="7"/>
              <a:endCxn id="2821" idx="3"/>
            </p:cNvCxnSpPr>
            <p:nvPr/>
          </p:nvCxnSpPr>
          <p:spPr>
            <a:xfrm flipH="1" rot="10800000">
              <a:off x="2111905" y="3378723"/>
              <a:ext cx="1783200" cy="611100"/>
            </a:xfrm>
            <a:prstGeom prst="straightConnector1">
              <a:avLst/>
            </a:prstGeom>
            <a:noFill/>
            <a:ln cap="flat" cmpd="sng" w="12700">
              <a:solidFill>
                <a:srgbClr val="3B80E5"/>
              </a:solidFill>
              <a:prstDash val="solid"/>
              <a:miter lim="800000"/>
              <a:headEnd len="sm" w="sm" type="none"/>
              <a:tailEnd len="sm" w="sm" type="none"/>
            </a:ln>
          </p:spPr>
        </p:cxnSp>
        <p:cxnSp>
          <p:nvCxnSpPr>
            <p:cNvPr id="2831" name="Google Shape;2831;p79"/>
            <p:cNvCxnSpPr>
              <a:stCxn id="2818" idx="5"/>
              <a:endCxn id="2822" idx="1"/>
            </p:cNvCxnSpPr>
            <p:nvPr/>
          </p:nvCxnSpPr>
          <p:spPr>
            <a:xfrm>
              <a:off x="2111905" y="3378756"/>
              <a:ext cx="1783200" cy="611100"/>
            </a:xfrm>
            <a:prstGeom prst="straightConnector1">
              <a:avLst/>
            </a:prstGeom>
            <a:noFill/>
            <a:ln cap="flat" cmpd="sng" w="12700">
              <a:solidFill>
                <a:srgbClr val="3B80E5"/>
              </a:solidFill>
              <a:prstDash val="solid"/>
              <a:miter lim="800000"/>
              <a:headEnd len="sm" w="sm" type="none"/>
              <a:tailEnd len="sm" w="sm" type="none"/>
            </a:ln>
          </p:spPr>
        </p:cxnSp>
      </p:grpSp>
      <p:grpSp>
        <p:nvGrpSpPr>
          <p:cNvPr id="2832" name="Google Shape;2832;p79"/>
          <p:cNvGrpSpPr/>
          <p:nvPr/>
        </p:nvGrpSpPr>
        <p:grpSpPr>
          <a:xfrm>
            <a:off x="5893118" y="3350027"/>
            <a:ext cx="1893570" cy="712400"/>
            <a:chOff x="2080479" y="3354790"/>
            <a:chExt cx="1849939" cy="669674"/>
          </a:xfrm>
        </p:grpSpPr>
        <p:cxnSp>
          <p:nvCxnSpPr>
            <p:cNvPr id="2833" name="Google Shape;2833;p79"/>
            <p:cNvCxnSpPr/>
            <p:nvPr/>
          </p:nvCxnSpPr>
          <p:spPr>
            <a:xfrm flipH="1" rot="10800000">
              <a:off x="2080479" y="3354790"/>
              <a:ext cx="1849939" cy="669674"/>
            </a:xfrm>
            <a:prstGeom prst="straightConnector1">
              <a:avLst/>
            </a:prstGeom>
            <a:noFill/>
            <a:ln cap="flat" cmpd="sng" w="12700">
              <a:solidFill>
                <a:srgbClr val="3B80E5"/>
              </a:solidFill>
              <a:prstDash val="solid"/>
              <a:miter lim="800000"/>
              <a:headEnd len="sm" w="sm" type="none"/>
              <a:tailEnd len="sm" w="sm" type="none"/>
            </a:ln>
          </p:spPr>
        </p:cxnSp>
        <p:cxnSp>
          <p:nvCxnSpPr>
            <p:cNvPr id="2834" name="Google Shape;2834;p79"/>
            <p:cNvCxnSpPr/>
            <p:nvPr/>
          </p:nvCxnSpPr>
          <p:spPr>
            <a:xfrm>
              <a:off x="2080479" y="3354790"/>
              <a:ext cx="1849939" cy="669674"/>
            </a:xfrm>
            <a:prstGeom prst="straightConnector1">
              <a:avLst/>
            </a:prstGeom>
            <a:noFill/>
            <a:ln cap="flat" cmpd="sng" w="12700">
              <a:solidFill>
                <a:srgbClr val="3B80E5"/>
              </a:solidFill>
              <a:prstDash val="solid"/>
              <a:miter lim="800000"/>
              <a:headEnd len="sm" w="sm" type="none"/>
              <a:tailEnd len="sm" w="sm" type="non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8"/>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Ứng dụng và xử lý Big Data</a:t>
            </a:r>
            <a:endParaRPr/>
          </a:p>
        </p:txBody>
      </p:sp>
      <p:sp>
        <p:nvSpPr>
          <p:cNvPr id="164" name="Google Shape;164;p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Đường ống Big Data</a:t>
            </a:r>
            <a:endParaRPr/>
          </a:p>
        </p:txBody>
      </p:sp>
      <p:sp>
        <p:nvSpPr>
          <p:cNvPr id="165" name="Google Shape;165;p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166" name="Google Shape;166;p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Các dịch vụ được tùy chỉnh cho các bước cụ thể trong vòng đời dữ liệu</a:t>
            </a:r>
            <a:endParaRPr/>
          </a:p>
          <a:p>
            <a:pPr indent="-177800" lvl="0" marL="177800" rtl="0" algn="l">
              <a:lnSpc>
                <a:spcPct val="128571"/>
              </a:lnSpc>
              <a:spcBef>
                <a:spcPts val="1000"/>
              </a:spcBef>
              <a:spcAft>
                <a:spcPts val="0"/>
              </a:spcAft>
              <a:buClr>
                <a:srgbClr val="262626"/>
              </a:buClr>
              <a:buSzPts val="1400"/>
              <a:buFont typeface="Arial"/>
              <a:buChar char="•"/>
            </a:pPr>
            <a:r>
              <a:rPr lang="en-US"/>
              <a:t>Nhấn mạnh năng suất và tính dễ sử dụng</a:t>
            </a:r>
            <a:endParaRPr/>
          </a:p>
          <a:p>
            <a:pPr indent="-177800" lvl="0" marL="177800" rtl="0" algn="l">
              <a:lnSpc>
                <a:spcPct val="128571"/>
              </a:lnSpc>
              <a:spcBef>
                <a:spcPts val="1000"/>
              </a:spcBef>
              <a:spcAft>
                <a:spcPts val="0"/>
              </a:spcAft>
              <a:buClr>
                <a:srgbClr val="262626"/>
              </a:buClr>
              <a:buSzPts val="1400"/>
              <a:buFont typeface="Arial"/>
              <a:buChar char="•"/>
            </a:pPr>
            <a:r>
              <a:rPr lang="en-US"/>
              <a:t>Tự động thay đổi quy mô tài nguyên điện toán để phù hợp với nhu cầu thay đổi</a:t>
            </a:r>
            <a:endParaRPr/>
          </a:p>
          <a:p>
            <a:pPr indent="-177800" lvl="0" marL="177800" rtl="0" algn="l">
              <a:lnSpc>
                <a:spcPct val="128571"/>
              </a:lnSpc>
              <a:spcBef>
                <a:spcPts val="1000"/>
              </a:spcBef>
              <a:spcAft>
                <a:spcPts val="0"/>
              </a:spcAft>
              <a:buClr>
                <a:srgbClr val="262626"/>
              </a:buClr>
              <a:buSzPts val="1400"/>
              <a:buFont typeface="Arial"/>
              <a:buChar char="•"/>
            </a:pPr>
            <a:r>
              <a:rPr lang="en-US"/>
              <a:t>Cô lập tài nguyên điện toán để duy trì hiệu suất khối lượng công việc</a:t>
            </a:r>
            <a:endParaRPr/>
          </a:p>
        </p:txBody>
      </p:sp>
      <p:grpSp>
        <p:nvGrpSpPr>
          <p:cNvPr id="167" name="Google Shape;167;p8"/>
          <p:cNvGrpSpPr/>
          <p:nvPr/>
        </p:nvGrpSpPr>
        <p:grpSpPr>
          <a:xfrm>
            <a:off x="1465697" y="4020328"/>
            <a:ext cx="6852722" cy="1897702"/>
            <a:chOff x="1740389" y="4238160"/>
            <a:chExt cx="6852722" cy="1897702"/>
          </a:xfrm>
        </p:grpSpPr>
        <p:grpSp>
          <p:nvGrpSpPr>
            <p:cNvPr id="168" name="Google Shape;168;p8"/>
            <p:cNvGrpSpPr/>
            <p:nvPr/>
          </p:nvGrpSpPr>
          <p:grpSpPr>
            <a:xfrm>
              <a:off x="1740389" y="4238160"/>
              <a:ext cx="1255472" cy="1897702"/>
              <a:chOff x="1206989" y="4321600"/>
              <a:chExt cx="1255472" cy="1897702"/>
            </a:xfrm>
          </p:grpSpPr>
          <p:grpSp>
            <p:nvGrpSpPr>
              <p:cNvPr id="169" name="Google Shape;169;p8"/>
              <p:cNvGrpSpPr/>
              <p:nvPr/>
            </p:nvGrpSpPr>
            <p:grpSpPr>
              <a:xfrm>
                <a:off x="1324500" y="4321600"/>
                <a:ext cx="989373" cy="1361949"/>
                <a:chOff x="1149944" y="3925823"/>
                <a:chExt cx="989373" cy="1361949"/>
              </a:xfrm>
            </p:grpSpPr>
            <p:grpSp>
              <p:nvGrpSpPr>
                <p:cNvPr id="170" name="Google Shape;170;p8"/>
                <p:cNvGrpSpPr/>
                <p:nvPr/>
              </p:nvGrpSpPr>
              <p:grpSpPr>
                <a:xfrm>
                  <a:off x="1181100" y="3925823"/>
                  <a:ext cx="933450" cy="1051306"/>
                  <a:chOff x="1181100" y="3925823"/>
                  <a:chExt cx="933450" cy="1051306"/>
                </a:xfrm>
              </p:grpSpPr>
              <p:sp>
                <p:nvSpPr>
                  <p:cNvPr id="171" name="Google Shape;171;p8"/>
                  <p:cNvSpPr/>
                  <p:nvPr/>
                </p:nvSpPr>
                <p:spPr>
                  <a:xfrm rot="10800000">
                    <a:off x="1392415" y="4542275"/>
                    <a:ext cx="504431" cy="434854"/>
                  </a:xfrm>
                  <a:prstGeom prst="triangle">
                    <a:avLst>
                      <a:gd fmla="val 50000" name="adj"/>
                    </a:avLst>
                  </a:prstGeom>
                  <a:solidFill>
                    <a:srgbClr val="3C76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 name="Google Shape;172;p8"/>
                  <p:cNvSpPr/>
                  <p:nvPr/>
                </p:nvSpPr>
                <p:spPr>
                  <a:xfrm>
                    <a:off x="1181100" y="3925823"/>
                    <a:ext cx="933450" cy="933450"/>
                  </a:xfrm>
                  <a:prstGeom prst="ellipse">
                    <a:avLst/>
                  </a:prstGeom>
                  <a:solidFill>
                    <a:srgbClr val="3C76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
              <p:nvSpPr>
                <p:cNvPr id="173" name="Google Shape;173;p8"/>
                <p:cNvSpPr/>
                <p:nvPr/>
              </p:nvSpPr>
              <p:spPr>
                <a:xfrm>
                  <a:off x="1495660" y="4979511"/>
                  <a:ext cx="308261" cy="308261"/>
                </a:xfrm>
                <a:prstGeom prst="ellipse">
                  <a:avLst/>
                </a:prstGeom>
                <a:solidFill>
                  <a:schemeClr val="lt1"/>
                </a:solidFill>
                <a:ln cap="flat" cmpd="sng" w="19050">
                  <a:solidFill>
                    <a:srgbClr val="3C76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 name="Google Shape;174;p8"/>
                <p:cNvSpPr/>
                <p:nvPr/>
              </p:nvSpPr>
              <p:spPr>
                <a:xfrm>
                  <a:off x="1149944" y="4242093"/>
                  <a:ext cx="98937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Thu thập</a:t>
                  </a:r>
                  <a:endParaRPr sz="1600">
                    <a:solidFill>
                      <a:schemeClr val="lt1"/>
                    </a:solidFill>
                    <a:latin typeface="Arial"/>
                    <a:ea typeface="Arial"/>
                    <a:cs typeface="Arial"/>
                    <a:sym typeface="Arial"/>
                  </a:endParaRPr>
                </a:p>
              </p:txBody>
            </p:sp>
            <p:sp>
              <p:nvSpPr>
                <p:cNvPr id="175" name="Google Shape;175;p8"/>
                <p:cNvSpPr/>
                <p:nvPr/>
              </p:nvSpPr>
              <p:spPr>
                <a:xfrm>
                  <a:off x="1463147" y="4969192"/>
                  <a:ext cx="4122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3C76CC"/>
                      </a:solidFill>
                      <a:latin typeface="Arial"/>
                      <a:ea typeface="Arial"/>
                      <a:cs typeface="Arial"/>
                      <a:sym typeface="Arial"/>
                    </a:rPr>
                    <a:t>01</a:t>
                  </a:r>
                  <a:endParaRPr sz="1400">
                    <a:solidFill>
                      <a:srgbClr val="3C76CC"/>
                    </a:solidFill>
                    <a:latin typeface="Arial"/>
                    <a:ea typeface="Arial"/>
                    <a:cs typeface="Arial"/>
                    <a:sym typeface="Arial"/>
                  </a:endParaRPr>
                </a:p>
              </p:txBody>
            </p:sp>
          </p:grpSp>
          <p:sp>
            <p:nvSpPr>
              <p:cNvPr id="176" name="Google Shape;176;p8"/>
              <p:cNvSpPr/>
              <p:nvPr/>
            </p:nvSpPr>
            <p:spPr>
              <a:xfrm>
                <a:off x="1206989" y="5696082"/>
                <a:ext cx="125547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3C76CC"/>
                    </a:solidFill>
                    <a:latin typeface="Arial"/>
                    <a:ea typeface="Arial"/>
                    <a:cs typeface="Arial"/>
                    <a:sym typeface="Arial"/>
                  </a:rPr>
                  <a:t>Steaming &amp;</a:t>
                </a:r>
                <a:endParaRPr/>
              </a:p>
              <a:p>
                <a:pPr indent="0" lvl="0" marL="0" marR="0" rtl="0" algn="ctr">
                  <a:spcBef>
                    <a:spcPts val="0"/>
                  </a:spcBef>
                  <a:spcAft>
                    <a:spcPts val="0"/>
                  </a:spcAft>
                  <a:buNone/>
                </a:pPr>
                <a:r>
                  <a:rPr lang="en-US" sz="1400">
                    <a:solidFill>
                      <a:srgbClr val="3C76CC"/>
                    </a:solidFill>
                    <a:latin typeface="Arial"/>
                    <a:ea typeface="Arial"/>
                    <a:cs typeface="Arial"/>
                    <a:sym typeface="Arial"/>
                  </a:rPr>
                  <a:t>Luồng dữ liệu</a:t>
                </a:r>
                <a:endParaRPr sz="1400">
                  <a:solidFill>
                    <a:srgbClr val="3C76CC"/>
                  </a:solidFill>
                  <a:latin typeface="Arial"/>
                  <a:ea typeface="Arial"/>
                  <a:cs typeface="Arial"/>
                  <a:sym typeface="Arial"/>
                </a:endParaRPr>
              </a:p>
            </p:txBody>
          </p:sp>
        </p:grpSp>
        <p:grpSp>
          <p:nvGrpSpPr>
            <p:cNvPr id="177" name="Google Shape;177;p8"/>
            <p:cNvGrpSpPr/>
            <p:nvPr/>
          </p:nvGrpSpPr>
          <p:grpSpPr>
            <a:xfrm>
              <a:off x="3122285" y="4238160"/>
              <a:ext cx="1268296" cy="1896023"/>
              <a:chOff x="2588885" y="4255745"/>
              <a:chExt cx="1268296" cy="1896023"/>
            </a:xfrm>
          </p:grpSpPr>
          <p:grpSp>
            <p:nvGrpSpPr>
              <p:cNvPr id="178" name="Google Shape;178;p8"/>
              <p:cNvGrpSpPr/>
              <p:nvPr/>
            </p:nvGrpSpPr>
            <p:grpSpPr>
              <a:xfrm rot="10800000">
                <a:off x="2704450" y="4778735"/>
                <a:ext cx="1000595" cy="1373033"/>
                <a:chOff x="1164317" y="3925823"/>
                <a:chExt cx="1000595" cy="1373033"/>
              </a:xfrm>
            </p:grpSpPr>
            <p:grpSp>
              <p:nvGrpSpPr>
                <p:cNvPr id="179" name="Google Shape;179;p8"/>
                <p:cNvGrpSpPr/>
                <p:nvPr/>
              </p:nvGrpSpPr>
              <p:grpSpPr>
                <a:xfrm>
                  <a:off x="1181100" y="3925823"/>
                  <a:ext cx="933450" cy="1051306"/>
                  <a:chOff x="1181100" y="3925823"/>
                  <a:chExt cx="933450" cy="1051306"/>
                </a:xfrm>
              </p:grpSpPr>
              <p:sp>
                <p:nvSpPr>
                  <p:cNvPr id="180" name="Google Shape;180;p8"/>
                  <p:cNvSpPr/>
                  <p:nvPr/>
                </p:nvSpPr>
                <p:spPr>
                  <a:xfrm rot="10800000">
                    <a:off x="1392415" y="4542275"/>
                    <a:ext cx="504431" cy="434854"/>
                  </a:xfrm>
                  <a:prstGeom prst="triangle">
                    <a:avLst>
                      <a:gd fmla="val 50000" name="adj"/>
                    </a:avLst>
                  </a:prstGeom>
                  <a:solidFill>
                    <a:srgbClr val="4780B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1" name="Google Shape;181;p8"/>
                  <p:cNvSpPr/>
                  <p:nvPr/>
                </p:nvSpPr>
                <p:spPr>
                  <a:xfrm>
                    <a:off x="1181100" y="3925823"/>
                    <a:ext cx="933450" cy="933450"/>
                  </a:xfrm>
                  <a:prstGeom prst="ellipse">
                    <a:avLst/>
                  </a:prstGeom>
                  <a:solidFill>
                    <a:srgbClr val="4780B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
              <p:nvSpPr>
                <p:cNvPr id="182" name="Google Shape;182;p8"/>
                <p:cNvSpPr/>
                <p:nvPr/>
              </p:nvSpPr>
              <p:spPr>
                <a:xfrm>
                  <a:off x="1495660" y="4979511"/>
                  <a:ext cx="308261" cy="308261"/>
                </a:xfrm>
                <a:prstGeom prst="ellipse">
                  <a:avLst/>
                </a:prstGeom>
                <a:solidFill>
                  <a:schemeClr val="lt1"/>
                </a:solidFill>
                <a:ln cap="flat" cmpd="sng" w="19050">
                  <a:solidFill>
                    <a:srgbClr val="4780B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3" name="Google Shape;183;p8"/>
                <p:cNvSpPr/>
                <p:nvPr/>
              </p:nvSpPr>
              <p:spPr>
                <a:xfrm rot="10800000">
                  <a:off x="1164317" y="4252885"/>
                  <a:ext cx="100059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Lựa chọn</a:t>
                  </a:r>
                  <a:endParaRPr sz="1600">
                    <a:solidFill>
                      <a:schemeClr val="lt1"/>
                    </a:solidFill>
                    <a:latin typeface="Arial"/>
                    <a:ea typeface="Arial"/>
                    <a:cs typeface="Arial"/>
                    <a:sym typeface="Arial"/>
                  </a:endParaRPr>
                </a:p>
              </p:txBody>
            </p:sp>
            <p:sp>
              <p:nvSpPr>
                <p:cNvPr id="184" name="Google Shape;184;p8"/>
                <p:cNvSpPr/>
                <p:nvPr/>
              </p:nvSpPr>
              <p:spPr>
                <a:xfrm rot="10800000">
                  <a:off x="1439335" y="4991079"/>
                  <a:ext cx="4122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4780B9"/>
                      </a:solidFill>
                      <a:latin typeface="Arial"/>
                      <a:ea typeface="Arial"/>
                      <a:cs typeface="Arial"/>
                      <a:sym typeface="Arial"/>
                    </a:rPr>
                    <a:t>02</a:t>
                  </a:r>
                  <a:endParaRPr sz="1400">
                    <a:solidFill>
                      <a:srgbClr val="4780B9"/>
                    </a:solidFill>
                    <a:latin typeface="Arial"/>
                    <a:ea typeface="Arial"/>
                    <a:cs typeface="Arial"/>
                    <a:sym typeface="Arial"/>
                  </a:endParaRPr>
                </a:p>
              </p:txBody>
            </p:sp>
          </p:grpSp>
          <p:sp>
            <p:nvSpPr>
              <p:cNvPr id="185" name="Google Shape;185;p8"/>
              <p:cNvSpPr/>
              <p:nvPr/>
            </p:nvSpPr>
            <p:spPr>
              <a:xfrm>
                <a:off x="2588885" y="4255745"/>
                <a:ext cx="126829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4780B9"/>
                    </a:solidFill>
                    <a:latin typeface="Arial"/>
                    <a:ea typeface="Arial"/>
                    <a:cs typeface="Arial"/>
                    <a:sym typeface="Arial"/>
                  </a:rPr>
                  <a:t>Kỹ thuật Date</a:t>
                </a:r>
                <a:endParaRPr sz="1400">
                  <a:solidFill>
                    <a:srgbClr val="4780B9"/>
                  </a:solidFill>
                  <a:latin typeface="Arial"/>
                  <a:ea typeface="Arial"/>
                  <a:cs typeface="Arial"/>
                  <a:sym typeface="Arial"/>
                </a:endParaRPr>
              </a:p>
            </p:txBody>
          </p:sp>
        </p:grpSp>
        <p:grpSp>
          <p:nvGrpSpPr>
            <p:cNvPr id="186" name="Google Shape;186;p8"/>
            <p:cNvGrpSpPr/>
            <p:nvPr/>
          </p:nvGrpSpPr>
          <p:grpSpPr>
            <a:xfrm>
              <a:off x="4627668" y="4238160"/>
              <a:ext cx="1069525" cy="1682259"/>
              <a:chOff x="1299965" y="4321600"/>
              <a:chExt cx="1069525" cy="1682259"/>
            </a:xfrm>
          </p:grpSpPr>
          <p:grpSp>
            <p:nvGrpSpPr>
              <p:cNvPr id="187" name="Google Shape;187;p8"/>
              <p:cNvGrpSpPr/>
              <p:nvPr/>
            </p:nvGrpSpPr>
            <p:grpSpPr>
              <a:xfrm>
                <a:off x="1355656" y="4321600"/>
                <a:ext cx="933450" cy="1361949"/>
                <a:chOff x="1181100" y="3925823"/>
                <a:chExt cx="933450" cy="1361949"/>
              </a:xfrm>
            </p:grpSpPr>
            <p:grpSp>
              <p:nvGrpSpPr>
                <p:cNvPr id="188" name="Google Shape;188;p8"/>
                <p:cNvGrpSpPr/>
                <p:nvPr/>
              </p:nvGrpSpPr>
              <p:grpSpPr>
                <a:xfrm>
                  <a:off x="1181100" y="3925823"/>
                  <a:ext cx="933450" cy="1051306"/>
                  <a:chOff x="1181100" y="3925823"/>
                  <a:chExt cx="933450" cy="1051306"/>
                </a:xfrm>
              </p:grpSpPr>
              <p:sp>
                <p:nvSpPr>
                  <p:cNvPr id="189" name="Google Shape;189;p8"/>
                  <p:cNvSpPr/>
                  <p:nvPr/>
                </p:nvSpPr>
                <p:spPr>
                  <a:xfrm rot="10800000">
                    <a:off x="1392415" y="4542275"/>
                    <a:ext cx="504431" cy="434854"/>
                  </a:xfrm>
                  <a:prstGeom prst="triangle">
                    <a:avLst>
                      <a:gd fmla="val 50000" name="adj"/>
                    </a:avLst>
                  </a:prstGeom>
                  <a:solidFill>
                    <a:srgbClr val="95AE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 name="Google Shape;190;p8"/>
                  <p:cNvSpPr/>
                  <p:nvPr/>
                </p:nvSpPr>
                <p:spPr>
                  <a:xfrm>
                    <a:off x="1181100" y="3925823"/>
                    <a:ext cx="933450" cy="933450"/>
                  </a:xfrm>
                  <a:prstGeom prst="ellipse">
                    <a:avLst/>
                  </a:prstGeom>
                  <a:solidFill>
                    <a:srgbClr val="95AE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
              <p:nvSpPr>
                <p:cNvPr id="191" name="Google Shape;191;p8"/>
                <p:cNvSpPr/>
                <p:nvPr/>
              </p:nvSpPr>
              <p:spPr>
                <a:xfrm>
                  <a:off x="1495660" y="4979511"/>
                  <a:ext cx="308261" cy="308261"/>
                </a:xfrm>
                <a:prstGeom prst="ellipse">
                  <a:avLst/>
                </a:prstGeom>
                <a:solidFill>
                  <a:schemeClr val="lt1"/>
                </a:solidFill>
                <a:ln cap="flat" cmpd="sng" w="19050">
                  <a:solidFill>
                    <a:srgbClr val="95AED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 name="Google Shape;192;p8"/>
                <p:cNvSpPr/>
                <p:nvPr/>
              </p:nvSpPr>
              <p:spPr>
                <a:xfrm>
                  <a:off x="1209934" y="4231632"/>
                  <a:ext cx="89319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Báo cáo</a:t>
                  </a:r>
                  <a:endParaRPr sz="1600">
                    <a:solidFill>
                      <a:schemeClr val="lt1"/>
                    </a:solidFill>
                    <a:latin typeface="Arial"/>
                    <a:ea typeface="Arial"/>
                    <a:cs typeface="Arial"/>
                    <a:sym typeface="Arial"/>
                  </a:endParaRPr>
                </a:p>
              </p:txBody>
            </p:sp>
            <p:sp>
              <p:nvSpPr>
                <p:cNvPr id="193" name="Google Shape;193;p8"/>
                <p:cNvSpPr/>
                <p:nvPr/>
              </p:nvSpPr>
              <p:spPr>
                <a:xfrm>
                  <a:off x="1447907" y="4976812"/>
                  <a:ext cx="4122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95AED3"/>
                      </a:solidFill>
                      <a:latin typeface="Arial"/>
                      <a:ea typeface="Arial"/>
                      <a:cs typeface="Arial"/>
                      <a:sym typeface="Arial"/>
                    </a:rPr>
                    <a:t>03</a:t>
                  </a:r>
                  <a:endParaRPr sz="1400">
                    <a:solidFill>
                      <a:srgbClr val="95AED3"/>
                    </a:solidFill>
                    <a:latin typeface="Arial"/>
                    <a:ea typeface="Arial"/>
                    <a:cs typeface="Arial"/>
                    <a:sym typeface="Arial"/>
                  </a:endParaRPr>
                </a:p>
              </p:txBody>
            </p:sp>
          </p:grpSp>
          <p:sp>
            <p:nvSpPr>
              <p:cNvPr id="194" name="Google Shape;194;p8"/>
              <p:cNvSpPr/>
              <p:nvPr/>
            </p:nvSpPr>
            <p:spPr>
              <a:xfrm>
                <a:off x="1299965" y="5696082"/>
                <a:ext cx="106952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95AED3"/>
                    </a:solidFill>
                    <a:latin typeface="Arial"/>
                    <a:ea typeface="Arial"/>
                    <a:cs typeface="Arial"/>
                    <a:sym typeface="Arial"/>
                  </a:rPr>
                  <a:t>Kho dữ liệu</a:t>
                </a:r>
                <a:endParaRPr sz="1400">
                  <a:solidFill>
                    <a:srgbClr val="95AED3"/>
                  </a:solidFill>
                  <a:latin typeface="Arial"/>
                  <a:ea typeface="Arial"/>
                  <a:cs typeface="Arial"/>
                  <a:sym typeface="Arial"/>
                </a:endParaRPr>
              </a:p>
            </p:txBody>
          </p:sp>
        </p:grpSp>
        <p:grpSp>
          <p:nvGrpSpPr>
            <p:cNvPr id="195" name="Google Shape;195;p8"/>
            <p:cNvGrpSpPr/>
            <p:nvPr/>
          </p:nvGrpSpPr>
          <p:grpSpPr>
            <a:xfrm>
              <a:off x="5967105" y="4238160"/>
              <a:ext cx="1228221" cy="1896023"/>
              <a:chOff x="2608920" y="4255745"/>
              <a:chExt cx="1228221" cy="1896023"/>
            </a:xfrm>
          </p:grpSpPr>
          <p:grpSp>
            <p:nvGrpSpPr>
              <p:cNvPr id="196" name="Google Shape;196;p8"/>
              <p:cNvGrpSpPr/>
              <p:nvPr/>
            </p:nvGrpSpPr>
            <p:grpSpPr>
              <a:xfrm rot="10800000">
                <a:off x="2754812" y="4778735"/>
                <a:ext cx="937469" cy="1373033"/>
                <a:chOff x="1177081" y="3925823"/>
                <a:chExt cx="937469" cy="1373033"/>
              </a:xfrm>
            </p:grpSpPr>
            <p:grpSp>
              <p:nvGrpSpPr>
                <p:cNvPr id="197" name="Google Shape;197;p8"/>
                <p:cNvGrpSpPr/>
                <p:nvPr/>
              </p:nvGrpSpPr>
              <p:grpSpPr>
                <a:xfrm>
                  <a:off x="1181100" y="3925823"/>
                  <a:ext cx="933450" cy="1051306"/>
                  <a:chOff x="1181100" y="3925823"/>
                  <a:chExt cx="933450" cy="1051306"/>
                </a:xfrm>
              </p:grpSpPr>
              <p:sp>
                <p:nvSpPr>
                  <p:cNvPr id="198" name="Google Shape;198;p8"/>
                  <p:cNvSpPr/>
                  <p:nvPr/>
                </p:nvSpPr>
                <p:spPr>
                  <a:xfrm rot="10800000">
                    <a:off x="1392415" y="4542275"/>
                    <a:ext cx="504431" cy="434854"/>
                  </a:xfrm>
                  <a:prstGeom prst="triangle">
                    <a:avLst>
                      <a:gd fmla="val 50000" name="adj"/>
                    </a:avLst>
                  </a:prstGeom>
                  <a:solidFill>
                    <a:srgbClr val="405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8"/>
                  <p:cNvSpPr/>
                  <p:nvPr/>
                </p:nvSpPr>
                <p:spPr>
                  <a:xfrm>
                    <a:off x="1181100" y="3925823"/>
                    <a:ext cx="933450" cy="933450"/>
                  </a:xfrm>
                  <a:prstGeom prst="ellipse">
                    <a:avLst/>
                  </a:prstGeom>
                  <a:solidFill>
                    <a:srgbClr val="405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
              <p:nvSpPr>
                <p:cNvPr id="200" name="Google Shape;200;p8"/>
                <p:cNvSpPr/>
                <p:nvPr/>
              </p:nvSpPr>
              <p:spPr>
                <a:xfrm>
                  <a:off x="1495660" y="4979511"/>
                  <a:ext cx="308261" cy="308261"/>
                </a:xfrm>
                <a:prstGeom prst="ellipse">
                  <a:avLst/>
                </a:prstGeom>
                <a:solidFill>
                  <a:schemeClr val="lt1"/>
                </a:solidFill>
                <a:ln cap="flat" cmpd="sng" w="19050">
                  <a:solidFill>
                    <a:srgbClr val="4057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 name="Google Shape;201;p8"/>
                <p:cNvSpPr/>
                <p:nvPr/>
              </p:nvSpPr>
              <p:spPr>
                <a:xfrm rot="10800000">
                  <a:off x="1177081" y="4252885"/>
                  <a:ext cx="89960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Phục vụ</a:t>
                  </a:r>
                  <a:endParaRPr sz="1600">
                    <a:solidFill>
                      <a:schemeClr val="lt1"/>
                    </a:solidFill>
                    <a:latin typeface="Arial"/>
                    <a:ea typeface="Arial"/>
                    <a:cs typeface="Arial"/>
                    <a:sym typeface="Arial"/>
                  </a:endParaRPr>
                </a:p>
              </p:txBody>
            </p:sp>
            <p:sp>
              <p:nvSpPr>
                <p:cNvPr id="202" name="Google Shape;202;p8"/>
                <p:cNvSpPr/>
                <p:nvPr/>
              </p:nvSpPr>
              <p:spPr>
                <a:xfrm rot="10800000">
                  <a:off x="1436160" y="4991079"/>
                  <a:ext cx="4122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4057C8"/>
                      </a:solidFill>
                      <a:latin typeface="Arial"/>
                      <a:ea typeface="Arial"/>
                      <a:cs typeface="Arial"/>
                      <a:sym typeface="Arial"/>
                    </a:rPr>
                    <a:t>04</a:t>
                  </a:r>
                  <a:endParaRPr sz="1400">
                    <a:solidFill>
                      <a:srgbClr val="4057C8"/>
                    </a:solidFill>
                    <a:latin typeface="Arial"/>
                    <a:ea typeface="Arial"/>
                    <a:cs typeface="Arial"/>
                    <a:sym typeface="Arial"/>
                  </a:endParaRPr>
                </a:p>
              </p:txBody>
            </p:sp>
          </p:grpSp>
          <p:sp>
            <p:nvSpPr>
              <p:cNvPr id="203" name="Google Shape;203;p8"/>
              <p:cNvSpPr/>
              <p:nvPr/>
            </p:nvSpPr>
            <p:spPr>
              <a:xfrm>
                <a:off x="2608920" y="4255745"/>
                <a:ext cx="1228221"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4057C8"/>
                    </a:solidFill>
                    <a:latin typeface="Arial"/>
                    <a:ea typeface="Arial"/>
                    <a:cs typeface="Arial"/>
                    <a:sym typeface="Arial"/>
                  </a:rPr>
                  <a:t>Cơ sở dữ liệu </a:t>
                </a:r>
                <a:endParaRPr sz="1400">
                  <a:solidFill>
                    <a:srgbClr val="4057C8"/>
                  </a:solidFill>
                  <a:latin typeface="Arial"/>
                  <a:ea typeface="Arial"/>
                  <a:cs typeface="Arial"/>
                  <a:sym typeface="Arial"/>
                </a:endParaRPr>
              </a:p>
              <a:p>
                <a:pPr indent="0" lvl="0" marL="0" marR="0" rtl="0" algn="ctr">
                  <a:spcBef>
                    <a:spcPts val="0"/>
                  </a:spcBef>
                  <a:spcAft>
                    <a:spcPts val="0"/>
                  </a:spcAft>
                  <a:buNone/>
                </a:pPr>
                <a:r>
                  <a:rPr lang="en-US" sz="1400">
                    <a:solidFill>
                      <a:srgbClr val="4057C8"/>
                    </a:solidFill>
                    <a:latin typeface="Arial"/>
                    <a:ea typeface="Arial"/>
                    <a:cs typeface="Arial"/>
                    <a:sym typeface="Arial"/>
                  </a:rPr>
                  <a:t>hoạt động</a:t>
                </a:r>
                <a:endParaRPr sz="1400">
                  <a:solidFill>
                    <a:srgbClr val="4057C8"/>
                  </a:solidFill>
                  <a:latin typeface="Arial"/>
                  <a:ea typeface="Arial"/>
                  <a:cs typeface="Arial"/>
                  <a:sym typeface="Arial"/>
                </a:endParaRPr>
              </a:p>
            </p:txBody>
          </p:sp>
        </p:grpSp>
        <p:grpSp>
          <p:nvGrpSpPr>
            <p:cNvPr id="204" name="Google Shape;204;p8"/>
            <p:cNvGrpSpPr/>
            <p:nvPr/>
          </p:nvGrpSpPr>
          <p:grpSpPr>
            <a:xfrm>
              <a:off x="7368096" y="4238160"/>
              <a:ext cx="1225015" cy="1682259"/>
              <a:chOff x="1222217" y="4321600"/>
              <a:chExt cx="1225015" cy="1682259"/>
            </a:xfrm>
          </p:grpSpPr>
          <p:grpSp>
            <p:nvGrpSpPr>
              <p:cNvPr id="205" name="Google Shape;205;p8"/>
              <p:cNvGrpSpPr/>
              <p:nvPr/>
            </p:nvGrpSpPr>
            <p:grpSpPr>
              <a:xfrm>
                <a:off x="1355656" y="4321600"/>
                <a:ext cx="941190" cy="1361949"/>
                <a:chOff x="1181100" y="3925823"/>
                <a:chExt cx="941190" cy="1361949"/>
              </a:xfrm>
            </p:grpSpPr>
            <p:grpSp>
              <p:nvGrpSpPr>
                <p:cNvPr id="206" name="Google Shape;206;p8"/>
                <p:cNvGrpSpPr/>
                <p:nvPr/>
              </p:nvGrpSpPr>
              <p:grpSpPr>
                <a:xfrm>
                  <a:off x="1181100" y="3925823"/>
                  <a:ext cx="933450" cy="1051306"/>
                  <a:chOff x="1181100" y="3925823"/>
                  <a:chExt cx="933450" cy="1051306"/>
                </a:xfrm>
              </p:grpSpPr>
              <p:sp>
                <p:nvSpPr>
                  <p:cNvPr id="207" name="Google Shape;207;p8"/>
                  <p:cNvSpPr/>
                  <p:nvPr/>
                </p:nvSpPr>
                <p:spPr>
                  <a:xfrm rot="10800000">
                    <a:off x="1392415" y="4542275"/>
                    <a:ext cx="504431" cy="434854"/>
                  </a:xfrm>
                  <a:prstGeom prst="triangle">
                    <a:avLst>
                      <a:gd fmla="val 50000"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8" name="Google Shape;208;p8"/>
                  <p:cNvSpPr/>
                  <p:nvPr/>
                </p:nvSpPr>
                <p:spPr>
                  <a:xfrm>
                    <a:off x="1181100" y="3925823"/>
                    <a:ext cx="933450" cy="933450"/>
                  </a:xfrm>
                  <a:prstGeom prst="ellipse">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
              <p:nvSpPr>
                <p:cNvPr id="209" name="Google Shape;209;p8"/>
                <p:cNvSpPr/>
                <p:nvPr/>
              </p:nvSpPr>
              <p:spPr>
                <a:xfrm>
                  <a:off x="1495660" y="4979511"/>
                  <a:ext cx="308261" cy="308261"/>
                </a:xfrm>
                <a:prstGeom prst="ellipse">
                  <a:avLst/>
                </a:prstGeom>
                <a:solidFill>
                  <a:schemeClr val="lt1"/>
                </a:solidFill>
                <a:ln cap="flat" cmpd="sng" w="1905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0" name="Google Shape;210;p8"/>
                <p:cNvSpPr/>
                <p:nvPr/>
              </p:nvSpPr>
              <p:spPr>
                <a:xfrm>
                  <a:off x="1185815" y="4231632"/>
                  <a:ext cx="93647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Dự đoán</a:t>
                  </a:r>
                  <a:endParaRPr sz="1600">
                    <a:solidFill>
                      <a:schemeClr val="lt1"/>
                    </a:solidFill>
                    <a:latin typeface="Arial"/>
                    <a:ea typeface="Arial"/>
                    <a:cs typeface="Arial"/>
                    <a:sym typeface="Arial"/>
                  </a:endParaRPr>
                </a:p>
              </p:txBody>
            </p:sp>
            <p:sp>
              <p:nvSpPr>
                <p:cNvPr id="211" name="Google Shape;211;p8"/>
                <p:cNvSpPr/>
                <p:nvPr/>
              </p:nvSpPr>
              <p:spPr>
                <a:xfrm>
                  <a:off x="1447907" y="4976812"/>
                  <a:ext cx="4122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66A1FE"/>
                      </a:solidFill>
                      <a:latin typeface="Arial"/>
                      <a:ea typeface="Arial"/>
                      <a:cs typeface="Arial"/>
                      <a:sym typeface="Arial"/>
                    </a:rPr>
                    <a:t>05</a:t>
                  </a:r>
                  <a:endParaRPr sz="1400">
                    <a:solidFill>
                      <a:srgbClr val="66A1FE"/>
                    </a:solidFill>
                    <a:latin typeface="Arial"/>
                    <a:ea typeface="Arial"/>
                    <a:cs typeface="Arial"/>
                    <a:sym typeface="Arial"/>
                  </a:endParaRPr>
                </a:p>
              </p:txBody>
            </p:sp>
          </p:grpSp>
          <p:sp>
            <p:nvSpPr>
              <p:cNvPr id="212" name="Google Shape;212;p8"/>
              <p:cNvSpPr/>
              <p:nvPr/>
            </p:nvSpPr>
            <p:spPr>
              <a:xfrm>
                <a:off x="1222217" y="5696082"/>
                <a:ext cx="122501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66A1FE"/>
                    </a:solidFill>
                    <a:latin typeface="Arial"/>
                    <a:ea typeface="Arial"/>
                    <a:cs typeface="Arial"/>
                    <a:sym typeface="Arial"/>
                  </a:rPr>
                  <a:t>Học máy &amp; AI</a:t>
                </a:r>
                <a:endParaRPr sz="1400">
                  <a:solidFill>
                    <a:srgbClr val="66A1FE"/>
                  </a:solidFill>
                  <a:latin typeface="Arial"/>
                  <a:ea typeface="Arial"/>
                  <a:cs typeface="Arial"/>
                  <a:sym typeface="Arial"/>
                </a:endParaRPr>
              </a:p>
            </p:txBody>
          </p:sp>
        </p:grpSp>
        <p:grpSp>
          <p:nvGrpSpPr>
            <p:cNvPr id="213" name="Google Shape;213;p8"/>
            <p:cNvGrpSpPr/>
            <p:nvPr/>
          </p:nvGrpSpPr>
          <p:grpSpPr>
            <a:xfrm>
              <a:off x="2511877" y="4926364"/>
              <a:ext cx="5304210" cy="519614"/>
              <a:chOff x="2511877" y="4926365"/>
              <a:chExt cx="5304210" cy="519614"/>
            </a:xfrm>
          </p:grpSpPr>
          <p:cxnSp>
            <p:nvCxnSpPr>
              <p:cNvPr id="214" name="Google Shape;214;p8"/>
              <p:cNvCxnSpPr>
                <a:stCxn id="173" idx="6"/>
                <a:endCxn id="182" idx="6"/>
              </p:cNvCxnSpPr>
              <p:nvPr/>
            </p:nvCxnSpPr>
            <p:spPr>
              <a:xfrm flipH="1" rot="10800000">
                <a:off x="2511877" y="4926379"/>
                <a:ext cx="1086900" cy="519600"/>
              </a:xfrm>
              <a:prstGeom prst="bentConnector3">
                <a:avLst>
                  <a:gd fmla="val 50000" name="adj1"/>
                </a:avLst>
              </a:prstGeom>
              <a:noFill/>
              <a:ln cap="flat" cmpd="sng" w="28575">
                <a:solidFill>
                  <a:srgbClr val="0043B2"/>
                </a:solidFill>
                <a:prstDash val="dot"/>
                <a:miter lim="800000"/>
                <a:headEnd len="sm" w="sm" type="none"/>
                <a:tailEnd len="sm" w="sm" type="none"/>
              </a:ln>
            </p:spPr>
          </p:cxnSp>
          <p:cxnSp>
            <p:nvCxnSpPr>
              <p:cNvPr id="215" name="Google Shape;215;p8"/>
              <p:cNvCxnSpPr>
                <a:stCxn id="182" idx="2"/>
                <a:endCxn id="191" idx="2"/>
              </p:cNvCxnSpPr>
              <p:nvPr/>
            </p:nvCxnSpPr>
            <p:spPr>
              <a:xfrm>
                <a:off x="3907102" y="4926365"/>
                <a:ext cx="1090800" cy="519600"/>
              </a:xfrm>
              <a:prstGeom prst="bentConnector3">
                <a:avLst>
                  <a:gd fmla="val 50000" name="adj1"/>
                </a:avLst>
              </a:prstGeom>
              <a:noFill/>
              <a:ln cap="flat" cmpd="sng" w="28575">
                <a:solidFill>
                  <a:srgbClr val="0043B2"/>
                </a:solidFill>
                <a:prstDash val="dot"/>
                <a:miter lim="800000"/>
                <a:headEnd len="sm" w="sm" type="none"/>
                <a:tailEnd len="sm" w="sm" type="none"/>
              </a:ln>
            </p:spPr>
          </p:cxnSp>
          <p:cxnSp>
            <p:nvCxnSpPr>
              <p:cNvPr id="216" name="Google Shape;216;p8"/>
              <p:cNvCxnSpPr>
                <a:stCxn id="191" idx="6"/>
                <a:endCxn id="200" idx="6"/>
              </p:cNvCxnSpPr>
              <p:nvPr/>
            </p:nvCxnSpPr>
            <p:spPr>
              <a:xfrm flipH="1" rot="10800000">
                <a:off x="5306180" y="4926379"/>
                <a:ext cx="1117500" cy="519600"/>
              </a:xfrm>
              <a:prstGeom prst="bentConnector3">
                <a:avLst>
                  <a:gd fmla="val 50000" name="adj1"/>
                </a:avLst>
              </a:prstGeom>
              <a:noFill/>
              <a:ln cap="flat" cmpd="sng" w="28575">
                <a:solidFill>
                  <a:srgbClr val="0043B2"/>
                </a:solidFill>
                <a:prstDash val="dot"/>
                <a:miter lim="800000"/>
                <a:headEnd len="sm" w="sm" type="none"/>
                <a:tailEnd len="sm" w="sm" type="none"/>
              </a:ln>
            </p:spPr>
          </p:cxnSp>
          <p:cxnSp>
            <p:nvCxnSpPr>
              <p:cNvPr id="217" name="Google Shape;217;p8"/>
              <p:cNvCxnSpPr>
                <a:stCxn id="200" idx="2"/>
                <a:endCxn id="209" idx="2"/>
              </p:cNvCxnSpPr>
              <p:nvPr/>
            </p:nvCxnSpPr>
            <p:spPr>
              <a:xfrm>
                <a:off x="6731887" y="4926365"/>
                <a:ext cx="1084200" cy="519600"/>
              </a:xfrm>
              <a:prstGeom prst="bentConnector3">
                <a:avLst>
                  <a:gd fmla="val 50000" name="adj1"/>
                </a:avLst>
              </a:prstGeom>
              <a:noFill/>
              <a:ln cap="flat" cmpd="sng" w="28575">
                <a:solidFill>
                  <a:srgbClr val="0043B2"/>
                </a:solidFill>
                <a:prstDash val="dot"/>
                <a:miter lim="800000"/>
                <a:headEnd len="sm" w="sm" type="none"/>
                <a:tailEnd len="sm" w="sm" type="none"/>
              </a:ln>
            </p:spPr>
          </p:cxnSp>
        </p:gr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8" name="Shape 2838"/>
        <p:cNvGrpSpPr/>
        <p:nvPr/>
      </p:nvGrpSpPr>
      <p:grpSpPr>
        <a:xfrm>
          <a:off x="0" y="0"/>
          <a:ext cx="0" cy="0"/>
          <a:chOff x="0" y="0"/>
          <a:chExt cx="0" cy="0"/>
        </a:xfrm>
      </p:grpSpPr>
      <p:sp>
        <p:nvSpPr>
          <p:cNvPr id="2839" name="Google Shape;2839;p80"/>
          <p:cNvSpPr txBox="1"/>
          <p:nvPr>
            <p:ph idx="1" type="body"/>
          </p:nvPr>
        </p:nvSpPr>
        <p:spPr>
          <a:xfrm>
            <a:off x="985322" y="2524714"/>
            <a:ext cx="7339527" cy="132993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400"/>
              <a:buNone/>
            </a:pPr>
            <a:r>
              <a:rPr lang="en-US"/>
              <a:t>Kiến trúc Hadoop cho </a:t>
            </a:r>
            <a:endParaRPr/>
          </a:p>
          <a:p>
            <a:pPr indent="0" lvl="0" marL="0" rtl="0" algn="l">
              <a:lnSpc>
                <a:spcPct val="100000"/>
              </a:lnSpc>
              <a:spcBef>
                <a:spcPts val="0"/>
              </a:spcBef>
              <a:spcAft>
                <a:spcPts val="0"/>
              </a:spcAft>
              <a:buClr>
                <a:schemeClr val="dk1"/>
              </a:buClr>
              <a:buSzPts val="4400"/>
              <a:buNone/>
            </a:pPr>
            <a:r>
              <a:rPr lang="en-US"/>
              <a:t>Big Data</a:t>
            </a:r>
            <a:endParaRPr/>
          </a:p>
        </p:txBody>
      </p:sp>
      <p:sp>
        <p:nvSpPr>
          <p:cNvPr id="2840" name="Google Shape;2840;p80"/>
          <p:cNvSpPr txBox="1"/>
          <p:nvPr>
            <p:ph idx="2" type="body"/>
          </p:nvPr>
        </p:nvSpPr>
        <p:spPr>
          <a:xfrm>
            <a:off x="985323" y="2066881"/>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3.</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5" name="Shape 2845"/>
        <p:cNvGrpSpPr/>
        <p:nvPr/>
      </p:nvGrpSpPr>
      <p:grpSpPr>
        <a:xfrm>
          <a:off x="0" y="0"/>
          <a:ext cx="0" cy="0"/>
          <a:chOff x="0" y="0"/>
          <a:chExt cx="0" cy="0"/>
        </a:xfrm>
      </p:grpSpPr>
      <p:sp>
        <p:nvSpPr>
          <p:cNvPr id="2846" name="Google Shape;2846;p81"/>
          <p:cNvSpPr txBox="1"/>
          <p:nvPr>
            <p:ph idx="1" type="body"/>
          </p:nvPr>
        </p:nvSpPr>
        <p:spPr>
          <a:xfrm>
            <a:off x="989700" y="3038807"/>
            <a:ext cx="8604000"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600"/>
              <a:buNone/>
            </a:pPr>
            <a:r>
              <a:rPr lang="en-US"/>
              <a:t>Kiến trúc Hadoop cho Big Data</a:t>
            </a:r>
            <a:endParaRPr/>
          </a:p>
        </p:txBody>
      </p:sp>
      <p:sp>
        <p:nvSpPr>
          <p:cNvPr id="2847" name="Google Shape;2847;p81"/>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3</a:t>
            </a:r>
            <a:endParaRPr/>
          </a:p>
        </p:txBody>
      </p:sp>
      <p:sp>
        <p:nvSpPr>
          <p:cNvPr id="2848" name="Google Shape;2848;p81"/>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3.1. Lưu trữ hệ thống tệp phân tán Hadoop</a:t>
            </a:r>
            <a:endParaRPr sz="1800">
              <a:solidFill>
                <a:srgbClr val="3F3F3F"/>
              </a:solidFill>
              <a:latin typeface="Arial"/>
              <a:ea typeface="Arial"/>
              <a:cs typeface="Arial"/>
              <a:sym typeface="Arial"/>
            </a:endParaRPr>
          </a:p>
        </p:txBody>
      </p:sp>
      <p:sp>
        <p:nvSpPr>
          <p:cNvPr id="2849" name="Google Shape;2849;p81"/>
          <p:cNvSpPr/>
          <p:nvPr/>
        </p:nvSpPr>
        <p:spPr>
          <a:xfrm>
            <a:off x="1051644" y="406523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sp>
        <p:nvSpPr>
          <p:cNvPr id="2850" name="Google Shape;2850;p81"/>
          <p:cNvSpPr/>
          <p:nvPr/>
        </p:nvSpPr>
        <p:spPr>
          <a:xfrm>
            <a:off x="1234524" y="4496244"/>
            <a:ext cx="764875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3.2. Trình quản lý tài nguyên sợi và kiến trúc máy tính</a:t>
            </a:r>
            <a:endParaRPr sz="1800">
              <a:solidFill>
                <a:srgbClr val="A5A5A5"/>
              </a:solidFill>
              <a:latin typeface="Arial"/>
              <a:ea typeface="Arial"/>
              <a:cs typeface="Arial"/>
              <a:sym typeface="Arial"/>
            </a:endParaRPr>
          </a:p>
        </p:txBody>
      </p:sp>
      <p:sp>
        <p:nvSpPr>
          <p:cNvPr id="2851" name="Google Shape;2851;p81"/>
          <p:cNvSpPr/>
          <p:nvPr/>
        </p:nvSpPr>
        <p:spPr>
          <a:xfrm>
            <a:off x="1051644" y="449507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6" name="Shape 2856"/>
        <p:cNvGrpSpPr/>
        <p:nvPr/>
      </p:nvGrpSpPr>
      <p:grpSpPr>
        <a:xfrm>
          <a:off x="0" y="0"/>
          <a:ext cx="0" cy="0"/>
          <a:chOff x="0" y="0"/>
          <a:chExt cx="0" cy="0"/>
        </a:xfrm>
      </p:grpSpPr>
      <p:sp>
        <p:nvSpPr>
          <p:cNvPr id="2857" name="Google Shape;2857;p82"/>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2858" name="Google Shape;2858;p8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Tổng quan về kiến trúc HDFS</a:t>
            </a:r>
            <a:endParaRPr/>
          </a:p>
        </p:txBody>
      </p:sp>
      <p:sp>
        <p:nvSpPr>
          <p:cNvPr id="2859" name="Google Shape;2859;p82"/>
          <p:cNvSpPr txBox="1"/>
          <p:nvPr>
            <p:ph idx="3" type="body"/>
          </p:nvPr>
        </p:nvSpPr>
        <p:spPr>
          <a:xfrm>
            <a:off x="8676000" y="6345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p:txBody>
      </p:sp>
      <p:sp>
        <p:nvSpPr>
          <p:cNvPr id="2860" name="Google Shape;2860;p8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HDFS tuân theo kiến trúc Master – Slave</a:t>
            </a:r>
            <a:endParaRPr/>
          </a:p>
          <a:p>
            <a:pPr indent="-177800" lvl="0" marL="177800" rtl="0" algn="l">
              <a:lnSpc>
                <a:spcPct val="128571"/>
              </a:lnSpc>
              <a:spcBef>
                <a:spcPts val="1000"/>
              </a:spcBef>
              <a:spcAft>
                <a:spcPts val="0"/>
              </a:spcAft>
              <a:buClr>
                <a:srgbClr val="262626"/>
              </a:buClr>
              <a:buSzPts val="1400"/>
              <a:buFont typeface="Arial"/>
              <a:buChar char="•"/>
            </a:pPr>
            <a:r>
              <a:rPr lang="en-US"/>
              <a:t>Master Nodes</a:t>
            </a:r>
            <a:endParaRPr/>
          </a:p>
          <a:p>
            <a:pPr indent="-182563" lvl="1" marL="360363" rtl="0" algn="l">
              <a:lnSpc>
                <a:spcPct val="138461"/>
              </a:lnSpc>
              <a:spcBef>
                <a:spcPts val="500"/>
              </a:spcBef>
              <a:spcAft>
                <a:spcPts val="0"/>
              </a:spcAft>
              <a:buClr>
                <a:srgbClr val="262626"/>
              </a:buClr>
              <a:buSzPts val="1040"/>
              <a:buChar char="•"/>
            </a:pPr>
            <a:r>
              <a:rPr lang="en-US"/>
              <a:t>Chịu trách nhiệm quản lý công việc và lưu giữ hồ sơ siêu dữ liệu</a:t>
            </a:r>
            <a:endParaRPr/>
          </a:p>
          <a:p>
            <a:pPr indent="-177800" lvl="0" marL="177800" rtl="0" algn="l">
              <a:lnSpc>
                <a:spcPct val="128571"/>
              </a:lnSpc>
              <a:spcBef>
                <a:spcPts val="1000"/>
              </a:spcBef>
              <a:spcAft>
                <a:spcPts val="0"/>
              </a:spcAft>
              <a:buClr>
                <a:srgbClr val="262626"/>
              </a:buClr>
              <a:buSzPts val="1400"/>
              <a:buFont typeface="Arial"/>
              <a:buChar char="•"/>
            </a:pPr>
            <a:r>
              <a:rPr lang="en-US"/>
              <a:t>Worker / Slave Nodes</a:t>
            </a:r>
            <a:endParaRPr/>
          </a:p>
          <a:p>
            <a:pPr indent="-182563" lvl="1" marL="360363" rtl="0" algn="l">
              <a:lnSpc>
                <a:spcPct val="138461"/>
              </a:lnSpc>
              <a:spcBef>
                <a:spcPts val="500"/>
              </a:spcBef>
              <a:spcAft>
                <a:spcPts val="0"/>
              </a:spcAft>
              <a:buClr>
                <a:srgbClr val="262626"/>
              </a:buClr>
              <a:buSzPts val="1040"/>
              <a:buChar char="•"/>
            </a:pPr>
            <a:r>
              <a:rPr lang="en-US"/>
              <a:t>Thực hiện đọc và ghi dữ liệu thực tế</a:t>
            </a:r>
            <a:endParaRPr/>
          </a:p>
        </p:txBody>
      </p:sp>
      <p:grpSp>
        <p:nvGrpSpPr>
          <p:cNvPr id="2861" name="Google Shape;2861;p82"/>
          <p:cNvGrpSpPr/>
          <p:nvPr/>
        </p:nvGrpSpPr>
        <p:grpSpPr>
          <a:xfrm>
            <a:off x="1928066" y="4208696"/>
            <a:ext cx="6012139" cy="1957490"/>
            <a:chOff x="2251756" y="4361096"/>
            <a:chExt cx="6012139" cy="1957490"/>
          </a:xfrm>
        </p:grpSpPr>
        <p:grpSp>
          <p:nvGrpSpPr>
            <p:cNvPr id="2862" name="Google Shape;2862;p82"/>
            <p:cNvGrpSpPr/>
            <p:nvPr/>
          </p:nvGrpSpPr>
          <p:grpSpPr>
            <a:xfrm>
              <a:off x="3133139" y="5040029"/>
              <a:ext cx="4259726" cy="512020"/>
              <a:chOff x="3133139" y="5192429"/>
              <a:chExt cx="4259726" cy="512020"/>
            </a:xfrm>
          </p:grpSpPr>
          <p:cxnSp>
            <p:nvCxnSpPr>
              <p:cNvPr id="2863" name="Google Shape;2863;p82"/>
              <p:cNvCxnSpPr/>
              <p:nvPr/>
            </p:nvCxnSpPr>
            <p:spPr>
              <a:xfrm rot="-5400000">
                <a:off x="3946740" y="4378830"/>
                <a:ext cx="512018" cy="2139220"/>
              </a:xfrm>
              <a:prstGeom prst="bentConnector3">
                <a:avLst>
                  <a:gd fmla="val 50000" name="adj1"/>
                </a:avLst>
              </a:prstGeom>
              <a:noFill/>
              <a:ln cap="flat" cmpd="sng" w="19050">
                <a:solidFill>
                  <a:srgbClr val="193EB0"/>
                </a:solidFill>
                <a:prstDash val="solid"/>
                <a:miter lim="800000"/>
                <a:headEnd len="sm" w="sm" type="none"/>
                <a:tailEnd len="sm" w="sm" type="none"/>
              </a:ln>
            </p:spPr>
          </p:cxnSp>
          <p:cxnSp>
            <p:nvCxnSpPr>
              <p:cNvPr id="2864" name="Google Shape;2864;p82"/>
              <p:cNvCxnSpPr/>
              <p:nvPr/>
            </p:nvCxnSpPr>
            <p:spPr>
              <a:xfrm flipH="1" rot="10800000">
                <a:off x="5272359" y="5448438"/>
                <a:ext cx="1" cy="256009"/>
              </a:xfrm>
              <a:prstGeom prst="straightConnector1">
                <a:avLst/>
              </a:prstGeom>
              <a:noFill/>
              <a:ln cap="flat" cmpd="sng" w="19050">
                <a:solidFill>
                  <a:srgbClr val="193EB0"/>
                </a:solidFill>
                <a:prstDash val="solid"/>
                <a:miter lim="800000"/>
                <a:headEnd len="sm" w="sm" type="none"/>
                <a:tailEnd len="sm" w="sm" type="none"/>
              </a:ln>
            </p:spPr>
          </p:cxnSp>
          <p:cxnSp>
            <p:nvCxnSpPr>
              <p:cNvPr id="2865" name="Google Shape;2865;p82"/>
              <p:cNvCxnSpPr/>
              <p:nvPr/>
            </p:nvCxnSpPr>
            <p:spPr>
              <a:xfrm flipH="1" rot="-5400000">
                <a:off x="6076603" y="4388185"/>
                <a:ext cx="512018" cy="2120506"/>
              </a:xfrm>
              <a:prstGeom prst="bentConnector3">
                <a:avLst>
                  <a:gd fmla="val 79765" name="adj1"/>
                </a:avLst>
              </a:prstGeom>
              <a:noFill/>
              <a:ln cap="flat" cmpd="sng" w="19050">
                <a:solidFill>
                  <a:srgbClr val="193EB0"/>
                </a:solidFill>
                <a:prstDash val="solid"/>
                <a:miter lim="800000"/>
                <a:headEnd len="sm" w="sm" type="none"/>
                <a:tailEnd len="sm" w="sm" type="none"/>
              </a:ln>
            </p:spPr>
          </p:cxnSp>
        </p:grpSp>
        <p:sp>
          <p:nvSpPr>
            <p:cNvPr id="2866" name="Google Shape;2866;p82"/>
            <p:cNvSpPr/>
            <p:nvPr/>
          </p:nvSpPr>
          <p:spPr>
            <a:xfrm>
              <a:off x="2417246" y="4361096"/>
              <a:ext cx="5715000" cy="794400"/>
            </a:xfrm>
            <a:prstGeom prst="roundRect">
              <a:avLst>
                <a:gd fmla="val 13701"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Master Nodes</a:t>
              </a:r>
              <a:endParaRPr/>
            </a:p>
            <a:p>
              <a:pPr indent="0" lvl="0" marL="0" marR="0" rtl="0" algn="ctr">
                <a:spcBef>
                  <a:spcPts val="0"/>
                </a:spcBef>
                <a:spcAft>
                  <a:spcPts val="0"/>
                </a:spcAft>
                <a:buNone/>
              </a:pPr>
              <a:r>
                <a:t/>
              </a:r>
              <a:endParaRPr sz="1600">
                <a:solidFill>
                  <a:schemeClr val="lt1"/>
                </a:solidFill>
                <a:latin typeface="Arial"/>
                <a:ea typeface="Arial"/>
                <a:cs typeface="Arial"/>
                <a:sym typeface="Arial"/>
              </a:endParaRPr>
            </a:p>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2867" name="Google Shape;2867;p82"/>
            <p:cNvGrpSpPr/>
            <p:nvPr/>
          </p:nvGrpSpPr>
          <p:grpSpPr>
            <a:xfrm>
              <a:off x="2500376" y="4735883"/>
              <a:ext cx="5497907" cy="354946"/>
              <a:chOff x="2500376" y="4837483"/>
              <a:chExt cx="5497907" cy="354946"/>
            </a:xfrm>
          </p:grpSpPr>
          <p:sp>
            <p:nvSpPr>
              <p:cNvPr id="2868" name="Google Shape;2868;p82"/>
              <p:cNvSpPr/>
              <p:nvPr/>
            </p:nvSpPr>
            <p:spPr>
              <a:xfrm>
                <a:off x="2500376" y="4837483"/>
                <a:ext cx="1762764" cy="354946"/>
              </a:xfrm>
              <a:prstGeom prst="roundRect">
                <a:avLst>
                  <a:gd fmla="val 18596" name="adj"/>
                </a:avLst>
              </a:prstGeom>
              <a:solidFill>
                <a:srgbClr val="E9F2F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Name Node</a:t>
                </a:r>
                <a:endParaRPr/>
              </a:p>
            </p:txBody>
          </p:sp>
          <p:sp>
            <p:nvSpPr>
              <p:cNvPr id="2869" name="Google Shape;2869;p82"/>
              <p:cNvSpPr/>
              <p:nvPr/>
            </p:nvSpPr>
            <p:spPr>
              <a:xfrm>
                <a:off x="4366549" y="4837483"/>
                <a:ext cx="1762764" cy="354946"/>
              </a:xfrm>
              <a:prstGeom prst="roundRect">
                <a:avLst>
                  <a:gd fmla="val 18596" name="adj"/>
                </a:avLst>
              </a:prstGeom>
              <a:solidFill>
                <a:srgbClr val="E9F2F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Standby Node</a:t>
                </a:r>
                <a:endParaRPr/>
              </a:p>
            </p:txBody>
          </p:sp>
          <p:sp>
            <p:nvSpPr>
              <p:cNvPr id="2870" name="Google Shape;2870;p82"/>
              <p:cNvSpPr/>
              <p:nvPr/>
            </p:nvSpPr>
            <p:spPr>
              <a:xfrm>
                <a:off x="6235519" y="4837483"/>
                <a:ext cx="1762764" cy="354946"/>
              </a:xfrm>
              <a:prstGeom prst="roundRect">
                <a:avLst>
                  <a:gd fmla="val 18596" name="adj"/>
                </a:avLst>
              </a:prstGeom>
              <a:solidFill>
                <a:srgbClr val="E9F2F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Secondary Node</a:t>
                </a:r>
                <a:endParaRPr/>
              </a:p>
            </p:txBody>
          </p:sp>
        </p:grpSp>
        <p:grpSp>
          <p:nvGrpSpPr>
            <p:cNvPr id="2871" name="Google Shape;2871;p82"/>
            <p:cNvGrpSpPr/>
            <p:nvPr/>
          </p:nvGrpSpPr>
          <p:grpSpPr>
            <a:xfrm>
              <a:off x="2251756" y="5529213"/>
              <a:ext cx="6012139" cy="789373"/>
              <a:chOff x="2233044" y="5520912"/>
              <a:chExt cx="6012139" cy="789373"/>
            </a:xfrm>
          </p:grpSpPr>
          <p:sp>
            <p:nvSpPr>
              <p:cNvPr id="2872" name="Google Shape;2872;p82"/>
              <p:cNvSpPr/>
              <p:nvPr/>
            </p:nvSpPr>
            <p:spPr>
              <a:xfrm>
                <a:off x="2233044" y="5520912"/>
                <a:ext cx="1762764" cy="788298"/>
              </a:xfrm>
              <a:prstGeom prst="roundRect">
                <a:avLst>
                  <a:gd fmla="val 18596"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193EB0"/>
                    </a:solidFill>
                    <a:latin typeface="Arial"/>
                    <a:ea typeface="Arial"/>
                    <a:cs typeface="Arial"/>
                    <a:sym typeface="Arial"/>
                  </a:rPr>
                  <a:t>Slave Node</a:t>
                </a:r>
                <a:endParaRPr/>
              </a:p>
              <a:p>
                <a:pPr indent="0" lvl="0" marL="0" marR="0" rtl="0" algn="ctr">
                  <a:spcBef>
                    <a:spcPts val="0"/>
                  </a:spcBef>
                  <a:spcAft>
                    <a:spcPts val="0"/>
                  </a:spcAft>
                  <a:buNone/>
                </a:pPr>
                <a:r>
                  <a:t/>
                </a:r>
                <a:endParaRPr sz="1600">
                  <a:solidFill>
                    <a:srgbClr val="193EB0"/>
                  </a:solidFill>
                  <a:latin typeface="Arial"/>
                  <a:ea typeface="Arial"/>
                  <a:cs typeface="Arial"/>
                  <a:sym typeface="Arial"/>
                </a:endParaRPr>
              </a:p>
              <a:p>
                <a:pPr indent="0" lvl="0" marL="0" marR="0" rtl="0" algn="ctr">
                  <a:spcBef>
                    <a:spcPts val="0"/>
                  </a:spcBef>
                  <a:spcAft>
                    <a:spcPts val="0"/>
                  </a:spcAft>
                  <a:buNone/>
                </a:pPr>
                <a:r>
                  <a:t/>
                </a:r>
                <a:endParaRPr sz="1600">
                  <a:solidFill>
                    <a:srgbClr val="0043B2"/>
                  </a:solidFill>
                  <a:latin typeface="Arial"/>
                  <a:ea typeface="Arial"/>
                  <a:cs typeface="Arial"/>
                  <a:sym typeface="Arial"/>
                </a:endParaRPr>
              </a:p>
            </p:txBody>
          </p:sp>
          <p:sp>
            <p:nvSpPr>
              <p:cNvPr id="2873" name="Google Shape;2873;p82"/>
              <p:cNvSpPr/>
              <p:nvPr/>
            </p:nvSpPr>
            <p:spPr>
              <a:xfrm>
                <a:off x="2379821" y="5846876"/>
                <a:ext cx="1469210" cy="345641"/>
              </a:xfrm>
              <a:prstGeom prst="roundRect">
                <a:avLst>
                  <a:gd fmla="val 1859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Data Node</a:t>
                </a:r>
                <a:endParaRPr/>
              </a:p>
            </p:txBody>
          </p:sp>
          <p:sp>
            <p:nvSpPr>
              <p:cNvPr id="2874" name="Google Shape;2874;p82"/>
              <p:cNvSpPr/>
              <p:nvPr/>
            </p:nvSpPr>
            <p:spPr>
              <a:xfrm>
                <a:off x="4347837" y="5521987"/>
                <a:ext cx="1762764" cy="788298"/>
              </a:xfrm>
              <a:prstGeom prst="roundRect">
                <a:avLst>
                  <a:gd fmla="val 18596"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193EB0"/>
                    </a:solidFill>
                    <a:latin typeface="Arial"/>
                    <a:ea typeface="Arial"/>
                    <a:cs typeface="Arial"/>
                    <a:sym typeface="Arial"/>
                  </a:rPr>
                  <a:t>Slave Node</a:t>
                </a:r>
                <a:endParaRPr/>
              </a:p>
              <a:p>
                <a:pPr indent="0" lvl="0" marL="0" marR="0" rtl="0" algn="ctr">
                  <a:spcBef>
                    <a:spcPts val="0"/>
                  </a:spcBef>
                  <a:spcAft>
                    <a:spcPts val="0"/>
                  </a:spcAft>
                  <a:buNone/>
                </a:pPr>
                <a:r>
                  <a:t/>
                </a:r>
                <a:endParaRPr sz="1600">
                  <a:solidFill>
                    <a:srgbClr val="193EB0"/>
                  </a:solidFill>
                  <a:latin typeface="Arial"/>
                  <a:ea typeface="Arial"/>
                  <a:cs typeface="Arial"/>
                  <a:sym typeface="Arial"/>
                </a:endParaRPr>
              </a:p>
              <a:p>
                <a:pPr indent="0" lvl="0" marL="0" marR="0" rtl="0" algn="ctr">
                  <a:spcBef>
                    <a:spcPts val="0"/>
                  </a:spcBef>
                  <a:spcAft>
                    <a:spcPts val="0"/>
                  </a:spcAft>
                  <a:buNone/>
                </a:pPr>
                <a:r>
                  <a:t/>
                </a:r>
                <a:endParaRPr sz="1600">
                  <a:solidFill>
                    <a:srgbClr val="0043B2"/>
                  </a:solidFill>
                  <a:latin typeface="Arial"/>
                  <a:ea typeface="Arial"/>
                  <a:cs typeface="Arial"/>
                  <a:sym typeface="Arial"/>
                </a:endParaRPr>
              </a:p>
            </p:txBody>
          </p:sp>
          <p:sp>
            <p:nvSpPr>
              <p:cNvPr id="2875" name="Google Shape;2875;p82"/>
              <p:cNvSpPr/>
              <p:nvPr/>
            </p:nvSpPr>
            <p:spPr>
              <a:xfrm>
                <a:off x="4494614" y="5847951"/>
                <a:ext cx="1469210" cy="345641"/>
              </a:xfrm>
              <a:prstGeom prst="roundRect">
                <a:avLst>
                  <a:gd fmla="val 1859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Data Node</a:t>
                </a:r>
                <a:endParaRPr/>
              </a:p>
            </p:txBody>
          </p:sp>
          <p:sp>
            <p:nvSpPr>
              <p:cNvPr id="2876" name="Google Shape;2876;p82"/>
              <p:cNvSpPr/>
              <p:nvPr/>
            </p:nvSpPr>
            <p:spPr>
              <a:xfrm>
                <a:off x="6482419" y="5520912"/>
                <a:ext cx="1762764" cy="788298"/>
              </a:xfrm>
              <a:prstGeom prst="roundRect">
                <a:avLst>
                  <a:gd fmla="val 18596"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193EB0"/>
                    </a:solidFill>
                    <a:latin typeface="Arial"/>
                    <a:ea typeface="Arial"/>
                    <a:cs typeface="Arial"/>
                    <a:sym typeface="Arial"/>
                  </a:rPr>
                  <a:t>Slave Node</a:t>
                </a:r>
                <a:endParaRPr/>
              </a:p>
              <a:p>
                <a:pPr indent="0" lvl="0" marL="0" marR="0" rtl="0" algn="ctr">
                  <a:spcBef>
                    <a:spcPts val="0"/>
                  </a:spcBef>
                  <a:spcAft>
                    <a:spcPts val="0"/>
                  </a:spcAft>
                  <a:buNone/>
                </a:pPr>
                <a:r>
                  <a:t/>
                </a:r>
                <a:endParaRPr sz="1600">
                  <a:solidFill>
                    <a:srgbClr val="193EB0"/>
                  </a:solidFill>
                  <a:latin typeface="Arial"/>
                  <a:ea typeface="Arial"/>
                  <a:cs typeface="Arial"/>
                  <a:sym typeface="Arial"/>
                </a:endParaRPr>
              </a:p>
              <a:p>
                <a:pPr indent="0" lvl="0" marL="0" marR="0" rtl="0" algn="ctr">
                  <a:spcBef>
                    <a:spcPts val="0"/>
                  </a:spcBef>
                  <a:spcAft>
                    <a:spcPts val="0"/>
                  </a:spcAft>
                  <a:buNone/>
                </a:pPr>
                <a:r>
                  <a:t/>
                </a:r>
                <a:endParaRPr sz="1600">
                  <a:solidFill>
                    <a:srgbClr val="0043B2"/>
                  </a:solidFill>
                  <a:latin typeface="Arial"/>
                  <a:ea typeface="Arial"/>
                  <a:cs typeface="Arial"/>
                  <a:sym typeface="Arial"/>
                </a:endParaRPr>
              </a:p>
            </p:txBody>
          </p:sp>
          <p:sp>
            <p:nvSpPr>
              <p:cNvPr id="2877" name="Google Shape;2877;p82"/>
              <p:cNvSpPr/>
              <p:nvPr/>
            </p:nvSpPr>
            <p:spPr>
              <a:xfrm>
                <a:off x="6629196" y="5846876"/>
                <a:ext cx="1469210" cy="345641"/>
              </a:xfrm>
              <a:prstGeom prst="roundRect">
                <a:avLst>
                  <a:gd fmla="val 1859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Data Node</a:t>
                </a:r>
                <a:endParaRPr/>
              </a:p>
            </p:txBody>
          </p:sp>
        </p:gr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2" name="Shape 2882"/>
        <p:cNvGrpSpPr/>
        <p:nvPr/>
      </p:nvGrpSpPr>
      <p:grpSpPr>
        <a:xfrm>
          <a:off x="0" y="0"/>
          <a:ext cx="0" cy="0"/>
          <a:chOff x="0" y="0"/>
          <a:chExt cx="0" cy="0"/>
        </a:xfrm>
      </p:grpSpPr>
      <p:sp>
        <p:nvSpPr>
          <p:cNvPr id="2883" name="Google Shape;2883;p83"/>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2884" name="Google Shape;2884;p8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Các khái niệm cơ bản của HDFS</a:t>
            </a:r>
            <a:endParaRPr/>
          </a:p>
        </p:txBody>
      </p:sp>
      <p:sp>
        <p:nvSpPr>
          <p:cNvPr id="2885" name="Google Shape;2885;p8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2886" name="Google Shape;2886;p83"/>
          <p:cNvSpPr txBox="1"/>
          <p:nvPr>
            <p:ph idx="4" type="body"/>
          </p:nvPr>
        </p:nvSpPr>
        <p:spPr>
          <a:xfrm>
            <a:off x="535872" y="2226568"/>
            <a:ext cx="5674546"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Hoạt động trên hệ thống tệp hệ thống (thường là Linux)</a:t>
            </a:r>
            <a:endParaRPr/>
          </a:p>
          <a:p>
            <a:pPr indent="-182563" lvl="1" marL="360363" rtl="0" algn="l">
              <a:lnSpc>
                <a:spcPct val="138461"/>
              </a:lnSpc>
              <a:spcBef>
                <a:spcPts val="500"/>
              </a:spcBef>
              <a:spcAft>
                <a:spcPts val="0"/>
              </a:spcAft>
              <a:buClr>
                <a:srgbClr val="262626"/>
              </a:buClr>
              <a:buSzPts val="1040"/>
              <a:buChar char="•"/>
            </a:pPr>
            <a:r>
              <a:rPr lang="en-US"/>
              <a:t>Linux ext3, ext4, hoặc xfs</a:t>
            </a:r>
            <a:endParaRPr/>
          </a:p>
          <a:p>
            <a:pPr indent="-177800" lvl="0" marL="177800" rtl="0" algn="l">
              <a:lnSpc>
                <a:spcPct val="128571"/>
              </a:lnSpc>
              <a:spcBef>
                <a:spcPts val="1000"/>
              </a:spcBef>
              <a:spcAft>
                <a:spcPts val="0"/>
              </a:spcAft>
              <a:buClr>
                <a:srgbClr val="262626"/>
              </a:buClr>
              <a:buSzPts val="1400"/>
              <a:buFont typeface="Arial"/>
              <a:buChar char="•"/>
            </a:pPr>
            <a:r>
              <a:rPr lang="en-US"/>
              <a:t>Mô phỏng hệ thống tệp Linux với các tệp và thư mục</a:t>
            </a:r>
            <a:endParaRPr/>
          </a:p>
          <a:p>
            <a:pPr indent="-182563" lvl="1" marL="360363" rtl="0" algn="l">
              <a:lnSpc>
                <a:spcPct val="138461"/>
              </a:lnSpc>
              <a:spcBef>
                <a:spcPts val="500"/>
              </a:spcBef>
              <a:spcAft>
                <a:spcPts val="0"/>
              </a:spcAft>
              <a:buClr>
                <a:srgbClr val="262626"/>
              </a:buClr>
              <a:buSzPts val="1040"/>
              <a:buChar char="•"/>
            </a:pPr>
            <a:r>
              <a:rPr lang="en-US"/>
              <a:t>Có ACL (danh sách kiểm soát truy cập) tương tự như Linux</a:t>
            </a:r>
            <a:endParaRPr/>
          </a:p>
          <a:p>
            <a:pPr indent="-177800" lvl="0" marL="177800" rtl="0" algn="l">
              <a:lnSpc>
                <a:spcPct val="128571"/>
              </a:lnSpc>
              <a:spcBef>
                <a:spcPts val="1000"/>
              </a:spcBef>
              <a:spcAft>
                <a:spcPts val="0"/>
              </a:spcAft>
              <a:buClr>
                <a:srgbClr val="262626"/>
              </a:buClr>
              <a:buSzPts val="1400"/>
              <a:buFont typeface="Arial"/>
              <a:buChar char="•"/>
            </a:pPr>
            <a:r>
              <a:rPr lang="en-US"/>
              <a:t>Hoạt động thông qua các ứng dụng Java (daemon)</a:t>
            </a:r>
            <a:endParaRPr/>
          </a:p>
          <a:p>
            <a:pPr indent="-177800" lvl="0" marL="177800" rtl="0" algn="l">
              <a:lnSpc>
                <a:spcPct val="128571"/>
              </a:lnSpc>
              <a:spcBef>
                <a:spcPts val="1000"/>
              </a:spcBef>
              <a:spcAft>
                <a:spcPts val="0"/>
              </a:spcAft>
              <a:buClr>
                <a:srgbClr val="262626"/>
              </a:buClr>
              <a:buSzPts val="1400"/>
              <a:buFont typeface="Arial"/>
              <a:buChar char="•"/>
            </a:pPr>
            <a:r>
              <a:rPr lang="en-US"/>
              <a:t>Dựa trên Hệ thống tệp của Google (GFS)</a:t>
            </a:r>
            <a:endParaRPr/>
          </a:p>
          <a:p>
            <a:pPr indent="-177800" lvl="0" marL="177800" rtl="0" algn="l">
              <a:lnSpc>
                <a:spcPct val="128571"/>
              </a:lnSpc>
              <a:spcBef>
                <a:spcPts val="1000"/>
              </a:spcBef>
              <a:spcAft>
                <a:spcPts val="0"/>
              </a:spcAft>
              <a:buClr>
                <a:srgbClr val="262626"/>
              </a:buClr>
              <a:buSzPts val="1400"/>
              <a:buFont typeface="Arial"/>
              <a:buChar char="•"/>
            </a:pPr>
            <a:r>
              <a:rPr lang="en-US"/>
              <a:t>Sử dụng phần cứng tiêu chuẩn công nghiệp có thể mở rộng</a:t>
            </a:r>
            <a:endParaRPr/>
          </a:p>
          <a:p>
            <a:pPr indent="-177800" lvl="0" marL="177800" rtl="0" algn="l">
              <a:lnSpc>
                <a:spcPct val="128571"/>
              </a:lnSpc>
              <a:spcBef>
                <a:spcPts val="1000"/>
              </a:spcBef>
              <a:spcAft>
                <a:spcPts val="0"/>
              </a:spcAft>
              <a:buClr>
                <a:srgbClr val="262626"/>
              </a:buClr>
              <a:buSzPts val="1400"/>
              <a:buFont typeface="Arial"/>
              <a:buChar char="•"/>
            </a:pPr>
            <a:r>
              <a:rPr lang="en-US"/>
              <a:t>Dữ liệu được phân vùng thành các khối và phân phối trên nhiều máy chủ trong quá trình ghi</a:t>
            </a:r>
            <a:endParaRPr/>
          </a:p>
        </p:txBody>
      </p:sp>
      <p:grpSp>
        <p:nvGrpSpPr>
          <p:cNvPr id="2887" name="Google Shape;2887;p83"/>
          <p:cNvGrpSpPr/>
          <p:nvPr/>
        </p:nvGrpSpPr>
        <p:grpSpPr>
          <a:xfrm>
            <a:off x="6342852" y="2295090"/>
            <a:ext cx="2229677" cy="2932471"/>
            <a:chOff x="6342852" y="2295090"/>
            <a:chExt cx="1954447" cy="2932471"/>
          </a:xfrm>
        </p:grpSpPr>
        <p:sp>
          <p:nvSpPr>
            <p:cNvPr id="2888" name="Google Shape;2888;p83"/>
            <p:cNvSpPr/>
            <p:nvPr/>
          </p:nvSpPr>
          <p:spPr>
            <a:xfrm>
              <a:off x="6353292" y="2646229"/>
              <a:ext cx="1942982" cy="1977963"/>
            </a:xfrm>
            <a:prstGeom prst="roundRect">
              <a:avLst>
                <a:gd fmla="val 5413"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2889" name="Google Shape;2889;p83"/>
            <p:cNvSpPr/>
            <p:nvPr/>
          </p:nvSpPr>
          <p:spPr>
            <a:xfrm>
              <a:off x="6342852" y="2295090"/>
              <a:ext cx="1953422" cy="246270"/>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Kiến trúc HDFS</a:t>
              </a:r>
              <a:endParaRPr sz="1400">
                <a:solidFill>
                  <a:schemeClr val="lt1"/>
                </a:solidFill>
                <a:latin typeface="Arial"/>
                <a:ea typeface="Arial"/>
                <a:cs typeface="Arial"/>
                <a:sym typeface="Arial"/>
              </a:endParaRPr>
            </a:p>
          </p:txBody>
        </p:sp>
        <p:grpSp>
          <p:nvGrpSpPr>
            <p:cNvPr id="2890" name="Google Shape;2890;p83"/>
            <p:cNvGrpSpPr/>
            <p:nvPr/>
          </p:nvGrpSpPr>
          <p:grpSpPr>
            <a:xfrm>
              <a:off x="6492456" y="2852850"/>
              <a:ext cx="1660944" cy="1541343"/>
              <a:chOff x="6492456" y="2834668"/>
              <a:chExt cx="1660944" cy="1541343"/>
            </a:xfrm>
          </p:grpSpPr>
          <p:sp>
            <p:nvSpPr>
              <p:cNvPr id="2891" name="Google Shape;2891;p83"/>
              <p:cNvSpPr/>
              <p:nvPr/>
            </p:nvSpPr>
            <p:spPr>
              <a:xfrm>
                <a:off x="6492456" y="2834668"/>
                <a:ext cx="1660944" cy="420169"/>
              </a:xfrm>
              <a:prstGeom prst="roundRect">
                <a:avLst>
                  <a:gd fmla="val 19066" name="adj"/>
                </a:avLst>
              </a:prstGeom>
              <a:solidFill>
                <a:srgbClr val="FCCDCC"/>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HDFS</a:t>
                </a:r>
                <a:endParaRPr sz="1100">
                  <a:solidFill>
                    <a:srgbClr val="0043B2"/>
                  </a:solidFill>
                  <a:latin typeface="Arial"/>
                  <a:ea typeface="Arial"/>
                  <a:cs typeface="Arial"/>
                  <a:sym typeface="Arial"/>
                </a:endParaRPr>
              </a:p>
            </p:txBody>
          </p:sp>
          <p:sp>
            <p:nvSpPr>
              <p:cNvPr id="2892" name="Google Shape;2892;p83"/>
              <p:cNvSpPr/>
              <p:nvPr/>
            </p:nvSpPr>
            <p:spPr>
              <a:xfrm>
                <a:off x="6492456" y="3315109"/>
                <a:ext cx="1660944" cy="581483"/>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Hệ thống tệp hệ điều hành gốc</a:t>
                </a:r>
                <a:endParaRPr sz="1100">
                  <a:solidFill>
                    <a:srgbClr val="0043B2"/>
                  </a:solidFill>
                  <a:latin typeface="Arial"/>
                  <a:ea typeface="Arial"/>
                  <a:cs typeface="Arial"/>
                  <a:sym typeface="Arial"/>
                </a:endParaRPr>
              </a:p>
            </p:txBody>
          </p:sp>
          <p:sp>
            <p:nvSpPr>
              <p:cNvPr id="2893" name="Google Shape;2893;p83"/>
              <p:cNvSpPr/>
              <p:nvPr/>
            </p:nvSpPr>
            <p:spPr>
              <a:xfrm>
                <a:off x="6492456" y="3955842"/>
                <a:ext cx="1660944" cy="420169"/>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Dung lượng đĩa</a:t>
                </a:r>
                <a:endParaRPr sz="1100">
                  <a:solidFill>
                    <a:srgbClr val="0043B2"/>
                  </a:solidFill>
                  <a:latin typeface="Arial"/>
                  <a:ea typeface="Arial"/>
                  <a:cs typeface="Arial"/>
                  <a:sym typeface="Arial"/>
                </a:endParaRPr>
              </a:p>
            </p:txBody>
          </p:sp>
        </p:grpSp>
        <p:sp>
          <p:nvSpPr>
            <p:cNvPr id="2894" name="Google Shape;2894;p83"/>
            <p:cNvSpPr/>
            <p:nvPr/>
          </p:nvSpPr>
          <p:spPr>
            <a:xfrm>
              <a:off x="6353299" y="4733761"/>
              <a:ext cx="1944000" cy="493800"/>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Dựa trên GFS của Google</a:t>
              </a:r>
              <a:endParaRPr sz="1400">
                <a:solidFill>
                  <a:schemeClr val="lt1"/>
                </a:solidFill>
                <a:latin typeface="Arial"/>
                <a:ea typeface="Arial"/>
                <a:cs typeface="Arial"/>
                <a:sym typeface="Arial"/>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9" name="Shape 2899"/>
        <p:cNvGrpSpPr/>
        <p:nvPr/>
      </p:nvGrpSpPr>
      <p:grpSpPr>
        <a:xfrm>
          <a:off x="0" y="0"/>
          <a:ext cx="0" cy="0"/>
          <a:chOff x="0" y="0"/>
          <a:chExt cx="0" cy="0"/>
        </a:xfrm>
      </p:grpSpPr>
      <p:sp>
        <p:nvSpPr>
          <p:cNvPr id="2900" name="Google Shape;2900;p84"/>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2901" name="Google Shape;2901;p8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Các tính năng của HDFS (1/2)</a:t>
            </a:r>
            <a:endParaRPr/>
          </a:p>
        </p:txBody>
      </p:sp>
      <p:sp>
        <p:nvSpPr>
          <p:cNvPr id="2902" name="Google Shape;2902;p8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grpSp>
        <p:nvGrpSpPr>
          <p:cNvPr id="2903" name="Google Shape;2903;p84"/>
          <p:cNvGrpSpPr/>
          <p:nvPr/>
        </p:nvGrpSpPr>
        <p:grpSpPr>
          <a:xfrm>
            <a:off x="631828" y="2727088"/>
            <a:ext cx="8734843" cy="2926058"/>
            <a:chOff x="631828" y="2676288"/>
            <a:chExt cx="8734843" cy="2926058"/>
          </a:xfrm>
        </p:grpSpPr>
        <p:sp>
          <p:nvSpPr>
            <p:cNvPr id="2904" name="Google Shape;2904;p84"/>
            <p:cNvSpPr/>
            <p:nvPr/>
          </p:nvSpPr>
          <p:spPr>
            <a:xfrm>
              <a:off x="713632" y="4824805"/>
              <a:ext cx="3426938" cy="552403"/>
            </a:xfrm>
            <a:prstGeom prst="rect">
              <a:avLst/>
            </a:prstGeom>
            <a:solidFill>
              <a:srgbClr val="E7F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05" name="Google Shape;2905;p84"/>
            <p:cNvSpPr/>
            <p:nvPr/>
          </p:nvSpPr>
          <p:spPr>
            <a:xfrm>
              <a:off x="5911994" y="4824805"/>
              <a:ext cx="3426938" cy="552403"/>
            </a:xfrm>
            <a:prstGeom prst="rect">
              <a:avLst/>
            </a:prstGeom>
            <a:solidFill>
              <a:srgbClr val="DEE2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06" name="Google Shape;2906;p84"/>
            <p:cNvSpPr/>
            <p:nvPr/>
          </p:nvSpPr>
          <p:spPr>
            <a:xfrm>
              <a:off x="5921953" y="2891762"/>
              <a:ext cx="3426938" cy="1351148"/>
            </a:xfrm>
            <a:prstGeom prst="rect">
              <a:avLst/>
            </a:prstGeom>
            <a:solidFill>
              <a:srgbClr val="E1EA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07" name="Google Shape;2907;p84"/>
            <p:cNvSpPr/>
            <p:nvPr/>
          </p:nvSpPr>
          <p:spPr>
            <a:xfrm>
              <a:off x="712470" y="2884932"/>
              <a:ext cx="3168319" cy="928789"/>
            </a:xfrm>
            <a:prstGeom prst="rect">
              <a:avLst/>
            </a:prstGeom>
            <a:solidFill>
              <a:srgbClr val="CEE1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908" name="Google Shape;2908;p84"/>
            <p:cNvGrpSpPr/>
            <p:nvPr/>
          </p:nvGrpSpPr>
          <p:grpSpPr>
            <a:xfrm>
              <a:off x="631828" y="2676288"/>
              <a:ext cx="8734843" cy="2926058"/>
              <a:chOff x="631828" y="2676288"/>
              <a:chExt cx="8734843" cy="2926058"/>
            </a:xfrm>
          </p:grpSpPr>
          <p:grpSp>
            <p:nvGrpSpPr>
              <p:cNvPr id="2909" name="Google Shape;2909;p84"/>
              <p:cNvGrpSpPr/>
              <p:nvPr/>
            </p:nvGrpSpPr>
            <p:grpSpPr>
              <a:xfrm>
                <a:off x="631828" y="2676288"/>
                <a:ext cx="8617315" cy="2926058"/>
                <a:chOff x="702898" y="2725456"/>
                <a:chExt cx="8617315" cy="2926058"/>
              </a:xfrm>
            </p:grpSpPr>
            <p:grpSp>
              <p:nvGrpSpPr>
                <p:cNvPr id="2910" name="Google Shape;2910;p84"/>
                <p:cNvGrpSpPr/>
                <p:nvPr/>
              </p:nvGrpSpPr>
              <p:grpSpPr>
                <a:xfrm>
                  <a:off x="3471107" y="2725456"/>
                  <a:ext cx="2926058" cy="2926058"/>
                  <a:chOff x="3572707" y="2650888"/>
                  <a:chExt cx="2926058" cy="2926058"/>
                </a:xfrm>
              </p:grpSpPr>
              <p:pic>
                <p:nvPicPr>
                  <p:cNvPr id="2911" name="Google Shape;2911;p84"/>
                  <p:cNvPicPr preferRelativeResize="0"/>
                  <p:nvPr/>
                </p:nvPicPr>
                <p:blipFill rotWithShape="1">
                  <a:blip r:embed="rId3">
                    <a:alphaModFix/>
                  </a:blip>
                  <a:srcRect b="0" l="0" r="0" t="0"/>
                  <a:stretch/>
                </p:blipFill>
                <p:spPr>
                  <a:xfrm>
                    <a:off x="3572707" y="2650888"/>
                    <a:ext cx="2926058" cy="2926058"/>
                  </a:xfrm>
                  <a:prstGeom prst="rect">
                    <a:avLst/>
                  </a:prstGeom>
                  <a:noFill/>
                  <a:ln>
                    <a:noFill/>
                  </a:ln>
                </p:spPr>
              </p:pic>
              <p:sp>
                <p:nvSpPr>
                  <p:cNvPr id="2912" name="Google Shape;2912;p84"/>
                  <p:cNvSpPr/>
                  <p:nvPr/>
                </p:nvSpPr>
                <p:spPr>
                  <a:xfrm>
                    <a:off x="5228004" y="3230454"/>
                    <a:ext cx="1247457" cy="2862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Khả dụng cao</a:t>
                    </a:r>
                    <a:endParaRPr sz="1400">
                      <a:solidFill>
                        <a:schemeClr val="lt1"/>
                      </a:solidFill>
                      <a:latin typeface="Arial"/>
                      <a:ea typeface="Arial"/>
                      <a:cs typeface="Arial"/>
                      <a:sym typeface="Arial"/>
                    </a:endParaRPr>
                  </a:p>
                </p:txBody>
              </p:sp>
              <p:sp>
                <p:nvSpPr>
                  <p:cNvPr id="2913" name="Google Shape;2913;p84"/>
                  <p:cNvSpPr/>
                  <p:nvPr/>
                </p:nvSpPr>
                <p:spPr>
                  <a:xfrm>
                    <a:off x="3687197" y="3237266"/>
                    <a:ext cx="1540807" cy="2862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Khả năng chịu lỗi</a:t>
                    </a:r>
                    <a:endParaRPr sz="1400">
                      <a:solidFill>
                        <a:schemeClr val="lt1"/>
                      </a:solidFill>
                      <a:latin typeface="Arial"/>
                      <a:ea typeface="Arial"/>
                      <a:cs typeface="Arial"/>
                      <a:sym typeface="Arial"/>
                    </a:endParaRPr>
                  </a:p>
                </p:txBody>
              </p:sp>
              <p:sp>
                <p:nvSpPr>
                  <p:cNvPr id="2914" name="Google Shape;2914;p84"/>
                  <p:cNvSpPr/>
                  <p:nvPr/>
                </p:nvSpPr>
                <p:spPr>
                  <a:xfrm>
                    <a:off x="5203604" y="4689195"/>
                    <a:ext cx="845103" cy="2862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Bảo mật</a:t>
                    </a:r>
                    <a:endParaRPr sz="1400">
                      <a:solidFill>
                        <a:schemeClr val="lt1"/>
                      </a:solidFill>
                      <a:latin typeface="Arial"/>
                      <a:ea typeface="Arial"/>
                      <a:cs typeface="Arial"/>
                      <a:sym typeface="Arial"/>
                    </a:endParaRPr>
                  </a:p>
                </p:txBody>
              </p:sp>
              <p:sp>
                <p:nvSpPr>
                  <p:cNvPr id="2915" name="Google Shape;2915;p84"/>
                  <p:cNvSpPr/>
                  <p:nvPr/>
                </p:nvSpPr>
                <p:spPr>
                  <a:xfrm>
                    <a:off x="3804490" y="4518231"/>
                    <a:ext cx="965329" cy="555537"/>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rgbClr val="0043B2"/>
                        </a:solidFill>
                        <a:latin typeface="Arial"/>
                        <a:ea typeface="Arial"/>
                        <a:cs typeface="Arial"/>
                        <a:sym typeface="Arial"/>
                      </a:rPr>
                      <a:t>Khả năng </a:t>
                    </a:r>
                    <a:endParaRPr/>
                  </a:p>
                  <a:p>
                    <a:pPr indent="0" lvl="0" marL="0" marR="0" rtl="0" algn="ctr">
                      <a:lnSpc>
                        <a:spcPct val="90000"/>
                      </a:lnSpc>
                      <a:spcBef>
                        <a:spcPts val="490"/>
                      </a:spcBef>
                      <a:spcAft>
                        <a:spcPts val="0"/>
                      </a:spcAft>
                      <a:buNone/>
                    </a:pPr>
                    <a:r>
                      <a:rPr lang="en-US" sz="1400">
                        <a:solidFill>
                          <a:srgbClr val="0043B2"/>
                        </a:solidFill>
                        <a:latin typeface="Arial"/>
                        <a:ea typeface="Arial"/>
                        <a:cs typeface="Arial"/>
                        <a:sym typeface="Arial"/>
                      </a:rPr>
                      <a:t>mở rộng</a:t>
                    </a:r>
                    <a:endParaRPr sz="1400">
                      <a:solidFill>
                        <a:srgbClr val="0043B2"/>
                      </a:solidFill>
                      <a:latin typeface="Arial"/>
                      <a:ea typeface="Arial"/>
                      <a:cs typeface="Arial"/>
                      <a:sym typeface="Arial"/>
                    </a:endParaRPr>
                  </a:p>
                </p:txBody>
              </p:sp>
            </p:grpSp>
            <p:sp>
              <p:nvSpPr>
                <p:cNvPr id="2916" name="Google Shape;2916;p84"/>
                <p:cNvSpPr/>
                <p:nvPr/>
              </p:nvSpPr>
              <p:spPr>
                <a:xfrm>
                  <a:off x="6397165" y="2999416"/>
                  <a:ext cx="2923048" cy="1082604"/>
                </a:xfrm>
                <a:prstGeom prst="rect">
                  <a:avLst/>
                </a:prstGeom>
                <a:noFill/>
                <a:ln>
                  <a:noFill/>
                </a:ln>
              </p:spPr>
              <p:txBody>
                <a:bodyPr anchorCtr="0" anchor="t" bIns="45700" lIns="91425" spcFirstLastPara="1" rIns="91425" wrap="square" tIns="45700">
                  <a:spAutoFit/>
                </a:bodyPr>
                <a:lstStyle/>
                <a:p>
                  <a:pPr indent="-171450" lvl="1" marL="171450" marR="0" rtl="0" algn="l">
                    <a:lnSpc>
                      <a:spcPct val="90000"/>
                    </a:lnSpc>
                    <a:spcBef>
                      <a:spcPts val="0"/>
                    </a:spcBef>
                    <a:spcAft>
                      <a:spcPts val="0"/>
                    </a:spcAft>
                    <a:buClr>
                      <a:srgbClr val="1F45BC"/>
                    </a:buClr>
                    <a:buSzPts val="1300"/>
                    <a:buFont typeface="Arial"/>
                    <a:buChar char="‣"/>
                  </a:pPr>
                  <a:r>
                    <a:rPr b="0" i="0" lang="en-US" sz="1300" u="none" cap="none" strike="noStrike">
                      <a:solidFill>
                        <a:srgbClr val="0043B2"/>
                      </a:solidFill>
                      <a:latin typeface="Arial"/>
                      <a:ea typeface="Arial"/>
                      <a:cs typeface="Arial"/>
                      <a:sym typeface="Arial"/>
                    </a:rPr>
                    <a:t>Phân vùng dữ liệu thành các khối và sao chép khối</a:t>
                  </a:r>
                  <a:endParaRPr/>
                </a:p>
                <a:p>
                  <a:pPr indent="-171450" lvl="1" marL="171450" marR="0" rtl="0" algn="l">
                    <a:lnSpc>
                      <a:spcPct val="90000"/>
                    </a:lnSpc>
                    <a:spcBef>
                      <a:spcPts val="195"/>
                    </a:spcBef>
                    <a:spcAft>
                      <a:spcPts val="0"/>
                    </a:spcAft>
                    <a:buClr>
                      <a:srgbClr val="1F45BC"/>
                    </a:buClr>
                    <a:buSzPts val="1300"/>
                    <a:buFont typeface="Arial"/>
                    <a:buChar char="‣"/>
                  </a:pPr>
                  <a:r>
                    <a:rPr b="0" i="0" lang="en-US" sz="1300" u="none" cap="none" strike="noStrike">
                      <a:solidFill>
                        <a:srgbClr val="0043B2"/>
                      </a:solidFill>
                      <a:latin typeface="Arial"/>
                      <a:ea typeface="Arial"/>
                      <a:cs typeface="Arial"/>
                      <a:sym typeface="Arial"/>
                    </a:rPr>
                    <a:t>Các khối được trải rộng trên nhiều máy chủ và giá đỡ</a:t>
                  </a:r>
                  <a:endParaRPr/>
                </a:p>
                <a:p>
                  <a:pPr indent="-171450" lvl="1" marL="171450" marR="0" rtl="0" algn="l">
                    <a:lnSpc>
                      <a:spcPct val="90000"/>
                    </a:lnSpc>
                    <a:spcBef>
                      <a:spcPts val="195"/>
                    </a:spcBef>
                    <a:spcAft>
                      <a:spcPts val="0"/>
                    </a:spcAft>
                    <a:buClr>
                      <a:srgbClr val="1F45BC"/>
                    </a:buClr>
                    <a:buSzPts val="1300"/>
                    <a:buFont typeface="Arial"/>
                    <a:buChar char="‣"/>
                  </a:pPr>
                  <a:r>
                    <a:rPr b="0" i="0" lang="en-US" sz="1300" u="none" cap="none" strike="noStrike">
                      <a:solidFill>
                        <a:srgbClr val="0043B2"/>
                      </a:solidFill>
                      <a:latin typeface="Arial"/>
                      <a:ea typeface="Arial"/>
                      <a:cs typeface="Arial"/>
                      <a:sym typeface="Arial"/>
                    </a:rPr>
                    <a:t>Tối ưu hóa cho xử lý phân tán</a:t>
                  </a:r>
                  <a:endParaRPr b="0" i="0" sz="1300" u="none" cap="none" strike="noStrike">
                    <a:solidFill>
                      <a:srgbClr val="0043B2"/>
                    </a:solidFill>
                    <a:latin typeface="Arial"/>
                    <a:ea typeface="Arial"/>
                    <a:cs typeface="Arial"/>
                    <a:sym typeface="Arial"/>
                  </a:endParaRPr>
                </a:p>
              </p:txBody>
            </p:sp>
            <p:sp>
              <p:nvSpPr>
                <p:cNvPr id="2917" name="Google Shape;2917;p84"/>
                <p:cNvSpPr/>
                <p:nvPr/>
              </p:nvSpPr>
              <p:spPr>
                <a:xfrm>
                  <a:off x="6397165" y="4959374"/>
                  <a:ext cx="2923048" cy="452432"/>
                </a:xfrm>
                <a:prstGeom prst="rect">
                  <a:avLst/>
                </a:prstGeom>
                <a:noFill/>
                <a:ln>
                  <a:noFill/>
                </a:ln>
              </p:spPr>
              <p:txBody>
                <a:bodyPr anchorCtr="0" anchor="t" bIns="45700" lIns="91425" spcFirstLastPara="1" rIns="91425" wrap="square" tIns="45700">
                  <a:spAutoFit/>
                </a:bodyPr>
                <a:lstStyle/>
                <a:p>
                  <a:pPr indent="-171450" lvl="1" marL="171450" marR="0" rtl="0" algn="l">
                    <a:lnSpc>
                      <a:spcPct val="90000"/>
                    </a:lnSpc>
                    <a:spcBef>
                      <a:spcPts val="0"/>
                    </a:spcBef>
                    <a:spcAft>
                      <a:spcPts val="0"/>
                    </a:spcAft>
                    <a:buClr>
                      <a:srgbClr val="1F45BC"/>
                    </a:buClr>
                    <a:buSzPts val="1300"/>
                    <a:buFont typeface="Arial"/>
                    <a:buChar char="‣"/>
                  </a:pPr>
                  <a:r>
                    <a:rPr b="0" i="0" lang="en-US" sz="1300" u="none" cap="none" strike="noStrike">
                      <a:solidFill>
                        <a:srgbClr val="0043B2"/>
                      </a:solidFill>
                      <a:latin typeface="Arial"/>
                      <a:ea typeface="Arial"/>
                      <a:cs typeface="Arial"/>
                      <a:sym typeface="Arial"/>
                    </a:rPr>
                    <a:t>HDFS có thể được cấu hình với Kerberos để xác thực an toàn</a:t>
                  </a:r>
                  <a:endParaRPr b="0" i="0" sz="1300" u="none" cap="none" strike="noStrike">
                    <a:solidFill>
                      <a:srgbClr val="0043B2"/>
                    </a:solidFill>
                    <a:latin typeface="Arial"/>
                    <a:ea typeface="Arial"/>
                    <a:cs typeface="Arial"/>
                    <a:sym typeface="Arial"/>
                  </a:endParaRPr>
                </a:p>
              </p:txBody>
            </p:sp>
            <p:sp>
              <p:nvSpPr>
                <p:cNvPr id="2918" name="Google Shape;2918;p84"/>
                <p:cNvSpPr/>
                <p:nvPr/>
              </p:nvSpPr>
              <p:spPr>
                <a:xfrm>
                  <a:off x="702898" y="3010296"/>
                  <a:ext cx="2923048" cy="452432"/>
                </a:xfrm>
                <a:prstGeom prst="rect">
                  <a:avLst/>
                </a:prstGeom>
                <a:noFill/>
                <a:ln>
                  <a:noFill/>
                </a:ln>
              </p:spPr>
              <p:txBody>
                <a:bodyPr anchorCtr="0" anchor="t" bIns="45700" lIns="91425" spcFirstLastPara="1" rIns="91425" wrap="square" tIns="45700">
                  <a:spAutoFit/>
                </a:bodyPr>
                <a:lstStyle/>
                <a:p>
                  <a:pPr indent="-171450" lvl="1" marL="171450" marR="0" rtl="0" algn="l">
                    <a:lnSpc>
                      <a:spcPct val="90000"/>
                    </a:lnSpc>
                    <a:spcBef>
                      <a:spcPts val="0"/>
                    </a:spcBef>
                    <a:spcAft>
                      <a:spcPts val="0"/>
                    </a:spcAft>
                    <a:buClr>
                      <a:srgbClr val="1F45BC"/>
                    </a:buClr>
                    <a:buSzPts val="1300"/>
                    <a:buFont typeface="Arial"/>
                    <a:buChar char="‣"/>
                  </a:pPr>
                  <a:r>
                    <a:rPr b="0" i="0" lang="en-US" sz="1300" u="none" cap="none" strike="noStrike">
                      <a:solidFill>
                        <a:srgbClr val="0043B2"/>
                      </a:solidFill>
                      <a:latin typeface="Arial"/>
                      <a:ea typeface="Arial"/>
                      <a:cs typeface="Arial"/>
                      <a:sym typeface="Arial"/>
                    </a:rPr>
                    <a:t>Sao chép dữ liệu và đảm bảo số lần sao chép không đổi</a:t>
                  </a:r>
                  <a:endParaRPr b="0" i="0" sz="1300" u="none" cap="none" strike="noStrike">
                    <a:solidFill>
                      <a:srgbClr val="0043B2"/>
                    </a:solidFill>
                    <a:latin typeface="Arial"/>
                    <a:ea typeface="Arial"/>
                    <a:cs typeface="Arial"/>
                    <a:sym typeface="Arial"/>
                  </a:endParaRPr>
                </a:p>
              </p:txBody>
            </p:sp>
            <p:sp>
              <p:nvSpPr>
                <p:cNvPr id="2919" name="Google Shape;2919;p84"/>
                <p:cNvSpPr/>
                <p:nvPr/>
              </p:nvSpPr>
              <p:spPr>
                <a:xfrm>
                  <a:off x="709122" y="4948490"/>
                  <a:ext cx="2923048" cy="452432"/>
                </a:xfrm>
                <a:prstGeom prst="rect">
                  <a:avLst/>
                </a:prstGeom>
                <a:noFill/>
                <a:ln>
                  <a:noFill/>
                </a:ln>
              </p:spPr>
              <p:txBody>
                <a:bodyPr anchorCtr="0" anchor="t" bIns="45700" lIns="91425" spcFirstLastPara="1" rIns="91425" wrap="square" tIns="45700">
                  <a:spAutoFit/>
                </a:bodyPr>
                <a:lstStyle/>
                <a:p>
                  <a:pPr indent="-171450" lvl="1" marL="171450" marR="0" rtl="0" algn="l">
                    <a:lnSpc>
                      <a:spcPct val="90000"/>
                    </a:lnSpc>
                    <a:spcBef>
                      <a:spcPts val="0"/>
                    </a:spcBef>
                    <a:spcAft>
                      <a:spcPts val="0"/>
                    </a:spcAft>
                    <a:buClr>
                      <a:srgbClr val="1F45BC"/>
                    </a:buClr>
                    <a:buSzPts val="1300"/>
                    <a:buFont typeface="Arial"/>
                    <a:buChar char="‣"/>
                  </a:pPr>
                  <a:r>
                    <a:rPr b="0" i="0" lang="en-US" sz="1300" u="none" cap="none" strike="noStrike">
                      <a:solidFill>
                        <a:srgbClr val="0043B2"/>
                      </a:solidFill>
                      <a:latin typeface="Arial"/>
                      <a:ea typeface="Arial"/>
                      <a:cs typeface="Arial"/>
                      <a:sym typeface="Arial"/>
                    </a:rPr>
                    <a:t>Mở rộng quy mô lưu trữ bằng cách thêm đĩa (và bộ xử lý)</a:t>
                  </a:r>
                  <a:endParaRPr b="0" i="0" sz="1300" u="none" cap="none" strike="noStrike">
                    <a:solidFill>
                      <a:srgbClr val="0043B2"/>
                    </a:solidFill>
                    <a:latin typeface="Arial"/>
                    <a:ea typeface="Arial"/>
                    <a:cs typeface="Arial"/>
                    <a:sym typeface="Arial"/>
                  </a:endParaRPr>
                </a:p>
              </p:txBody>
            </p:sp>
          </p:grpSp>
          <p:cxnSp>
            <p:nvCxnSpPr>
              <p:cNvPr id="2920" name="Google Shape;2920;p84"/>
              <p:cNvCxnSpPr/>
              <p:nvPr/>
            </p:nvCxnSpPr>
            <p:spPr>
              <a:xfrm>
                <a:off x="704850" y="2884932"/>
                <a:ext cx="3409635" cy="0"/>
              </a:xfrm>
              <a:prstGeom prst="straightConnector1">
                <a:avLst/>
              </a:prstGeom>
              <a:noFill/>
              <a:ln cap="flat" cmpd="sng" w="28575">
                <a:solidFill>
                  <a:srgbClr val="3C76CC"/>
                </a:solidFill>
                <a:prstDash val="solid"/>
                <a:miter lim="800000"/>
                <a:headEnd len="sm" w="sm" type="none"/>
                <a:tailEnd len="sm" w="sm" type="none"/>
              </a:ln>
            </p:spPr>
          </p:cxnSp>
          <p:cxnSp>
            <p:nvCxnSpPr>
              <p:cNvPr id="2921" name="Google Shape;2921;p84"/>
              <p:cNvCxnSpPr/>
              <p:nvPr/>
            </p:nvCxnSpPr>
            <p:spPr>
              <a:xfrm>
                <a:off x="704850" y="5384020"/>
                <a:ext cx="3270250" cy="0"/>
              </a:xfrm>
              <a:prstGeom prst="straightConnector1">
                <a:avLst/>
              </a:prstGeom>
              <a:noFill/>
              <a:ln cap="flat" cmpd="sng" w="28575">
                <a:solidFill>
                  <a:srgbClr val="CADEFE"/>
                </a:solidFill>
                <a:prstDash val="solid"/>
                <a:miter lim="800000"/>
                <a:headEnd len="sm" w="sm" type="none"/>
                <a:tailEnd len="sm" w="sm" type="none"/>
              </a:ln>
            </p:spPr>
          </p:cxnSp>
          <p:cxnSp>
            <p:nvCxnSpPr>
              <p:cNvPr id="2922" name="Google Shape;2922;p84"/>
              <p:cNvCxnSpPr/>
              <p:nvPr/>
            </p:nvCxnSpPr>
            <p:spPr>
              <a:xfrm>
                <a:off x="5814249" y="5384020"/>
                <a:ext cx="3531364" cy="0"/>
              </a:xfrm>
              <a:prstGeom prst="straightConnector1">
                <a:avLst/>
              </a:prstGeom>
              <a:noFill/>
              <a:ln cap="flat" cmpd="sng" w="28575">
                <a:solidFill>
                  <a:srgbClr val="4057C8"/>
                </a:solidFill>
                <a:prstDash val="solid"/>
                <a:miter lim="800000"/>
                <a:headEnd len="sm" w="sm" type="none"/>
                <a:tailEnd len="sm" w="sm" type="none"/>
              </a:ln>
            </p:spPr>
          </p:cxnSp>
          <p:cxnSp>
            <p:nvCxnSpPr>
              <p:cNvPr id="2923" name="Google Shape;2923;p84"/>
              <p:cNvCxnSpPr/>
              <p:nvPr/>
            </p:nvCxnSpPr>
            <p:spPr>
              <a:xfrm>
                <a:off x="5836021" y="2884932"/>
                <a:ext cx="3530650" cy="0"/>
              </a:xfrm>
              <a:prstGeom prst="straightConnector1">
                <a:avLst/>
              </a:prstGeom>
              <a:noFill/>
              <a:ln cap="flat" cmpd="sng" w="28575">
                <a:solidFill>
                  <a:srgbClr val="759FCB"/>
                </a:solidFill>
                <a:prstDash val="solid"/>
                <a:miter lim="800000"/>
                <a:headEnd len="sm" w="sm" type="none"/>
                <a:tailEnd len="sm" w="sm" type="none"/>
              </a:ln>
            </p:spPr>
          </p:cxnSp>
        </p:gr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8" name="Shape 2928"/>
        <p:cNvGrpSpPr/>
        <p:nvPr/>
      </p:nvGrpSpPr>
      <p:grpSpPr>
        <a:xfrm>
          <a:off x="0" y="0"/>
          <a:ext cx="0" cy="0"/>
          <a:chOff x="0" y="0"/>
          <a:chExt cx="0" cy="0"/>
        </a:xfrm>
      </p:grpSpPr>
      <p:sp>
        <p:nvSpPr>
          <p:cNvPr id="2929" name="Google Shape;2929;p85"/>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2930" name="Google Shape;2930;p85"/>
          <p:cNvSpPr txBox="1"/>
          <p:nvPr>
            <p:ph idx="2" type="body"/>
          </p:nvPr>
        </p:nvSpPr>
        <p:spPr>
          <a:xfrm>
            <a:off x="535872" y="1523052"/>
            <a:ext cx="8796600" cy="493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Các tính năng của HDFS (2/2)</a:t>
            </a:r>
            <a:endParaRPr/>
          </a:p>
        </p:txBody>
      </p:sp>
      <p:sp>
        <p:nvSpPr>
          <p:cNvPr id="2931" name="Google Shape;2931;p8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grpSp>
        <p:nvGrpSpPr>
          <p:cNvPr id="2932" name="Google Shape;2932;p85"/>
          <p:cNvGrpSpPr/>
          <p:nvPr/>
        </p:nvGrpSpPr>
        <p:grpSpPr>
          <a:xfrm>
            <a:off x="631828" y="2727088"/>
            <a:ext cx="8734843" cy="2926058"/>
            <a:chOff x="631828" y="2676288"/>
            <a:chExt cx="8734843" cy="2926058"/>
          </a:xfrm>
        </p:grpSpPr>
        <p:sp>
          <p:nvSpPr>
            <p:cNvPr id="2933" name="Google Shape;2933;p85"/>
            <p:cNvSpPr/>
            <p:nvPr/>
          </p:nvSpPr>
          <p:spPr>
            <a:xfrm>
              <a:off x="713632" y="4824805"/>
              <a:ext cx="3426938" cy="552403"/>
            </a:xfrm>
            <a:prstGeom prst="rect">
              <a:avLst/>
            </a:prstGeom>
            <a:solidFill>
              <a:srgbClr val="E7F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34" name="Google Shape;2934;p85"/>
            <p:cNvSpPr/>
            <p:nvPr/>
          </p:nvSpPr>
          <p:spPr>
            <a:xfrm>
              <a:off x="5911994" y="4824805"/>
              <a:ext cx="3426938" cy="552403"/>
            </a:xfrm>
            <a:prstGeom prst="rect">
              <a:avLst/>
            </a:prstGeom>
            <a:solidFill>
              <a:srgbClr val="DEE2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35" name="Google Shape;2935;p85"/>
            <p:cNvSpPr/>
            <p:nvPr/>
          </p:nvSpPr>
          <p:spPr>
            <a:xfrm>
              <a:off x="5921953" y="2891762"/>
              <a:ext cx="3426938" cy="1351148"/>
            </a:xfrm>
            <a:prstGeom prst="rect">
              <a:avLst/>
            </a:prstGeom>
            <a:solidFill>
              <a:srgbClr val="E1EA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36" name="Google Shape;2936;p85"/>
            <p:cNvSpPr/>
            <p:nvPr/>
          </p:nvSpPr>
          <p:spPr>
            <a:xfrm>
              <a:off x="712470" y="2884932"/>
              <a:ext cx="3168319" cy="1308839"/>
            </a:xfrm>
            <a:prstGeom prst="rect">
              <a:avLst/>
            </a:prstGeom>
            <a:solidFill>
              <a:srgbClr val="CEE1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937" name="Google Shape;2937;p85"/>
            <p:cNvGrpSpPr/>
            <p:nvPr/>
          </p:nvGrpSpPr>
          <p:grpSpPr>
            <a:xfrm>
              <a:off x="631828" y="2676288"/>
              <a:ext cx="8734843" cy="2926058"/>
              <a:chOff x="631828" y="2676288"/>
              <a:chExt cx="8734843" cy="2926058"/>
            </a:xfrm>
          </p:grpSpPr>
          <p:grpSp>
            <p:nvGrpSpPr>
              <p:cNvPr id="2938" name="Google Shape;2938;p85"/>
              <p:cNvGrpSpPr/>
              <p:nvPr/>
            </p:nvGrpSpPr>
            <p:grpSpPr>
              <a:xfrm>
                <a:off x="631828" y="2676288"/>
                <a:ext cx="8617315" cy="2926058"/>
                <a:chOff x="702898" y="2725456"/>
                <a:chExt cx="8617315" cy="2926058"/>
              </a:xfrm>
            </p:grpSpPr>
            <p:grpSp>
              <p:nvGrpSpPr>
                <p:cNvPr id="2939" name="Google Shape;2939;p85"/>
                <p:cNvGrpSpPr/>
                <p:nvPr/>
              </p:nvGrpSpPr>
              <p:grpSpPr>
                <a:xfrm>
                  <a:off x="3471107" y="2725456"/>
                  <a:ext cx="2926058" cy="2926058"/>
                  <a:chOff x="3572707" y="2650888"/>
                  <a:chExt cx="2926058" cy="2926058"/>
                </a:xfrm>
              </p:grpSpPr>
              <p:pic>
                <p:nvPicPr>
                  <p:cNvPr id="2940" name="Google Shape;2940;p85"/>
                  <p:cNvPicPr preferRelativeResize="0"/>
                  <p:nvPr/>
                </p:nvPicPr>
                <p:blipFill rotWithShape="1">
                  <a:blip r:embed="rId3">
                    <a:alphaModFix/>
                  </a:blip>
                  <a:srcRect b="0" l="0" r="0" t="0"/>
                  <a:stretch/>
                </p:blipFill>
                <p:spPr>
                  <a:xfrm>
                    <a:off x="3572707" y="2650888"/>
                    <a:ext cx="2926058" cy="2926058"/>
                  </a:xfrm>
                  <a:prstGeom prst="rect">
                    <a:avLst/>
                  </a:prstGeom>
                  <a:noFill/>
                  <a:ln>
                    <a:noFill/>
                  </a:ln>
                </p:spPr>
              </p:pic>
              <p:sp>
                <p:nvSpPr>
                  <p:cNvPr id="2941" name="Google Shape;2941;p85"/>
                  <p:cNvSpPr/>
                  <p:nvPr/>
                </p:nvSpPr>
                <p:spPr>
                  <a:xfrm>
                    <a:off x="5368022" y="3068177"/>
                    <a:ext cx="881440" cy="882549"/>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300">
                        <a:solidFill>
                          <a:schemeClr val="lt1"/>
                        </a:solidFill>
                        <a:latin typeface="Arial"/>
                        <a:ea typeface="Arial"/>
                        <a:cs typeface="Arial"/>
                        <a:sym typeface="Arial"/>
                      </a:rPr>
                      <a:t>Tối ưu hóa cho </a:t>
                    </a:r>
                    <a:endParaRPr/>
                  </a:p>
                  <a:p>
                    <a:pPr indent="0" lvl="0" marL="0" marR="0" rtl="0" algn="ctr">
                      <a:lnSpc>
                        <a:spcPct val="90000"/>
                      </a:lnSpc>
                      <a:spcBef>
                        <a:spcPts val="455"/>
                      </a:spcBef>
                      <a:spcAft>
                        <a:spcPts val="0"/>
                      </a:spcAft>
                      <a:buNone/>
                    </a:pPr>
                    <a:r>
                      <a:rPr lang="en-US" sz="1300">
                        <a:solidFill>
                          <a:schemeClr val="lt1"/>
                        </a:solidFill>
                        <a:latin typeface="Arial"/>
                        <a:ea typeface="Arial"/>
                        <a:cs typeface="Arial"/>
                        <a:sym typeface="Arial"/>
                      </a:rPr>
                      <a:t>các tệp lớn</a:t>
                    </a:r>
                    <a:endParaRPr sz="1300">
                      <a:solidFill>
                        <a:schemeClr val="lt1"/>
                      </a:solidFill>
                      <a:latin typeface="Arial"/>
                      <a:ea typeface="Arial"/>
                      <a:cs typeface="Arial"/>
                      <a:sym typeface="Arial"/>
                    </a:endParaRPr>
                  </a:p>
                </p:txBody>
              </p:sp>
              <p:sp>
                <p:nvSpPr>
                  <p:cNvPr id="2942" name="Google Shape;2942;p85"/>
                  <p:cNvSpPr/>
                  <p:nvPr/>
                </p:nvSpPr>
                <p:spPr>
                  <a:xfrm>
                    <a:off x="3921607" y="3100431"/>
                    <a:ext cx="1042273" cy="2862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Nhất quán</a:t>
                    </a:r>
                    <a:endParaRPr sz="1400">
                      <a:solidFill>
                        <a:schemeClr val="lt1"/>
                      </a:solidFill>
                      <a:latin typeface="Arial"/>
                      <a:ea typeface="Arial"/>
                      <a:cs typeface="Arial"/>
                      <a:sym typeface="Arial"/>
                    </a:endParaRPr>
                  </a:p>
                </p:txBody>
              </p:sp>
              <p:sp>
                <p:nvSpPr>
                  <p:cNvPr id="2943" name="Google Shape;2943;p85"/>
                  <p:cNvSpPr/>
                  <p:nvPr/>
                </p:nvSpPr>
                <p:spPr>
                  <a:xfrm>
                    <a:off x="5075811" y="4620253"/>
                    <a:ext cx="978153" cy="2862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.vs. Độ trễ</a:t>
                    </a:r>
                    <a:endParaRPr sz="1400">
                      <a:solidFill>
                        <a:schemeClr val="lt1"/>
                      </a:solidFill>
                      <a:latin typeface="Arial"/>
                      <a:ea typeface="Arial"/>
                      <a:cs typeface="Arial"/>
                      <a:sym typeface="Arial"/>
                    </a:endParaRPr>
                  </a:p>
                </p:txBody>
              </p:sp>
              <p:sp>
                <p:nvSpPr>
                  <p:cNvPr id="2944" name="Google Shape;2944;p85"/>
                  <p:cNvSpPr/>
                  <p:nvPr/>
                </p:nvSpPr>
                <p:spPr>
                  <a:xfrm>
                    <a:off x="3696292" y="4620253"/>
                    <a:ext cx="1181734" cy="2862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rgbClr val="0043B2"/>
                        </a:solidFill>
                        <a:latin typeface="Arial"/>
                        <a:ea typeface="Arial"/>
                        <a:cs typeface="Arial"/>
                        <a:sym typeface="Arial"/>
                      </a:rPr>
                      <a:t>Thông lượng</a:t>
                    </a:r>
                    <a:endParaRPr sz="1400">
                      <a:solidFill>
                        <a:srgbClr val="0043B2"/>
                      </a:solidFill>
                      <a:latin typeface="Arial"/>
                      <a:ea typeface="Arial"/>
                      <a:cs typeface="Arial"/>
                      <a:sym typeface="Arial"/>
                    </a:endParaRPr>
                  </a:p>
                </p:txBody>
              </p:sp>
            </p:grpSp>
            <p:sp>
              <p:nvSpPr>
                <p:cNvPr id="2945" name="Google Shape;2945;p85"/>
                <p:cNvSpPr/>
                <p:nvPr/>
              </p:nvSpPr>
              <p:spPr>
                <a:xfrm>
                  <a:off x="6397165" y="2999416"/>
                  <a:ext cx="2923048" cy="842538"/>
                </a:xfrm>
                <a:prstGeom prst="rect">
                  <a:avLst/>
                </a:prstGeom>
                <a:noFill/>
                <a:ln>
                  <a:noFill/>
                </a:ln>
              </p:spPr>
              <p:txBody>
                <a:bodyPr anchorCtr="0" anchor="t" bIns="45700" lIns="91425" spcFirstLastPara="1" rIns="91425" wrap="square" tIns="45700">
                  <a:spAutoFit/>
                </a:bodyPr>
                <a:lstStyle/>
                <a:p>
                  <a:pPr indent="-171450" lvl="1" marL="171450" marR="0" rtl="0" algn="l">
                    <a:lnSpc>
                      <a:spcPct val="90000"/>
                    </a:lnSpc>
                    <a:spcBef>
                      <a:spcPts val="0"/>
                    </a:spcBef>
                    <a:spcAft>
                      <a:spcPts val="0"/>
                    </a:spcAft>
                    <a:buClr>
                      <a:srgbClr val="1F45BC"/>
                    </a:buClr>
                    <a:buSzPts val="1300"/>
                    <a:buFont typeface="Arial"/>
                    <a:buChar char="‣"/>
                  </a:pPr>
                  <a:r>
                    <a:rPr b="0" i="0" lang="en-US" sz="1300" u="none" cap="none" strike="noStrike">
                      <a:solidFill>
                        <a:srgbClr val="0043B2"/>
                      </a:solidFill>
                      <a:latin typeface="Arial"/>
                      <a:ea typeface="Arial"/>
                      <a:cs typeface="Arial"/>
                      <a:sym typeface="Arial"/>
                    </a:rPr>
                    <a:t>Hàng triệu tệp &gt;= 100 MB thay vì hàng tỷ tệp nhỏ</a:t>
                  </a:r>
                  <a:endParaRPr/>
                </a:p>
                <a:p>
                  <a:pPr indent="-171450" lvl="1" marL="171450" marR="0" rtl="0" algn="l">
                    <a:lnSpc>
                      <a:spcPct val="90000"/>
                    </a:lnSpc>
                    <a:spcBef>
                      <a:spcPts val="195"/>
                    </a:spcBef>
                    <a:spcAft>
                      <a:spcPts val="0"/>
                    </a:spcAft>
                    <a:buClr>
                      <a:srgbClr val="1F45BC"/>
                    </a:buClr>
                    <a:buSzPts val="1300"/>
                    <a:buFont typeface="Arial"/>
                    <a:buChar char="‣"/>
                  </a:pPr>
                  <a:r>
                    <a:rPr b="0" i="0" lang="en-US" sz="1300" u="none" cap="none" strike="noStrike">
                      <a:solidFill>
                        <a:srgbClr val="0043B2"/>
                      </a:solidFill>
                      <a:latin typeface="Arial"/>
                      <a:ea typeface="Arial"/>
                      <a:cs typeface="Arial"/>
                      <a:sym typeface="Arial"/>
                    </a:rPr>
                    <a:t>Mỗi tệp thường lớn hơn kích thước khối mặc định (64MB hoặc 128 MB)</a:t>
                  </a:r>
                  <a:endParaRPr b="0" i="0" sz="1300" u="none" cap="none" strike="noStrike">
                    <a:solidFill>
                      <a:srgbClr val="0043B2"/>
                    </a:solidFill>
                    <a:latin typeface="Arial"/>
                    <a:ea typeface="Arial"/>
                    <a:cs typeface="Arial"/>
                    <a:sym typeface="Arial"/>
                  </a:endParaRPr>
                </a:p>
              </p:txBody>
            </p:sp>
            <p:sp>
              <p:nvSpPr>
                <p:cNvPr id="2946" name="Google Shape;2946;p85"/>
                <p:cNvSpPr/>
                <p:nvPr/>
              </p:nvSpPr>
              <p:spPr>
                <a:xfrm>
                  <a:off x="6397165" y="4959374"/>
                  <a:ext cx="2923048" cy="272382"/>
                </a:xfrm>
                <a:prstGeom prst="rect">
                  <a:avLst/>
                </a:prstGeom>
                <a:noFill/>
                <a:ln>
                  <a:noFill/>
                </a:ln>
              </p:spPr>
              <p:txBody>
                <a:bodyPr anchorCtr="0" anchor="t" bIns="45700" lIns="91425" spcFirstLastPara="1" rIns="91425" wrap="square" tIns="45700">
                  <a:spAutoFit/>
                </a:bodyPr>
                <a:lstStyle/>
                <a:p>
                  <a:pPr indent="-171450" lvl="1" marL="171450" marR="0" rtl="0" algn="l">
                    <a:lnSpc>
                      <a:spcPct val="90000"/>
                    </a:lnSpc>
                    <a:spcBef>
                      <a:spcPts val="0"/>
                    </a:spcBef>
                    <a:spcAft>
                      <a:spcPts val="0"/>
                    </a:spcAft>
                    <a:buClr>
                      <a:srgbClr val="1F45BC"/>
                    </a:buClr>
                    <a:buSzPts val="1300"/>
                    <a:buFont typeface="Arial"/>
                    <a:buChar char="‣"/>
                  </a:pPr>
                  <a:r>
                    <a:rPr b="0" i="0" lang="en-US" sz="1300" u="none" cap="none" strike="noStrike">
                      <a:solidFill>
                        <a:srgbClr val="0043B2"/>
                      </a:solidFill>
                      <a:latin typeface="Arial"/>
                      <a:ea typeface="Arial"/>
                      <a:cs typeface="Arial"/>
                      <a:sym typeface="Arial"/>
                    </a:rPr>
                    <a:t>Hiệu suất độ trễ kém</a:t>
                  </a:r>
                  <a:endParaRPr b="0" i="0" sz="1300" u="none" cap="none" strike="noStrike">
                    <a:solidFill>
                      <a:srgbClr val="0043B2"/>
                    </a:solidFill>
                    <a:latin typeface="Arial"/>
                    <a:ea typeface="Arial"/>
                    <a:cs typeface="Arial"/>
                    <a:sym typeface="Arial"/>
                  </a:endParaRPr>
                </a:p>
              </p:txBody>
            </p:sp>
            <p:sp>
              <p:nvSpPr>
                <p:cNvPr id="2947" name="Google Shape;2947;p85"/>
                <p:cNvSpPr/>
                <p:nvPr/>
              </p:nvSpPr>
              <p:spPr>
                <a:xfrm>
                  <a:off x="702898" y="3010296"/>
                  <a:ext cx="2923048" cy="1232645"/>
                </a:xfrm>
                <a:prstGeom prst="rect">
                  <a:avLst/>
                </a:prstGeom>
                <a:noFill/>
                <a:ln>
                  <a:noFill/>
                </a:ln>
              </p:spPr>
              <p:txBody>
                <a:bodyPr anchorCtr="0" anchor="t" bIns="45700" lIns="91425" spcFirstLastPara="1" rIns="91425" wrap="square" tIns="45700">
                  <a:spAutoFit/>
                </a:bodyPr>
                <a:lstStyle/>
                <a:p>
                  <a:pPr indent="-171450" lvl="1" marL="171450" marR="0" rtl="0" algn="l">
                    <a:lnSpc>
                      <a:spcPct val="90000"/>
                    </a:lnSpc>
                    <a:spcBef>
                      <a:spcPts val="0"/>
                    </a:spcBef>
                    <a:spcAft>
                      <a:spcPts val="0"/>
                    </a:spcAft>
                    <a:buClr>
                      <a:srgbClr val="1F45BC"/>
                    </a:buClr>
                    <a:buSzPts val="1300"/>
                    <a:buFont typeface="Arial"/>
                    <a:buChar char="‣"/>
                  </a:pPr>
                  <a:r>
                    <a:rPr b="0" i="0" lang="en-US" sz="1300" u="none" cap="none" strike="noStrike">
                      <a:solidFill>
                        <a:srgbClr val="0043B2"/>
                      </a:solidFill>
                      <a:latin typeface="Arial"/>
                      <a:ea typeface="Arial"/>
                      <a:cs typeface="Arial"/>
                      <a:sym typeface="Arial"/>
                    </a:rPr>
                    <a:t>Các tệp 'ghi một lần đọc nhiều' (WORM)</a:t>
                  </a:r>
                  <a:endParaRPr/>
                </a:p>
                <a:p>
                  <a:pPr indent="-171450" lvl="1" marL="171450" marR="0" rtl="0" algn="l">
                    <a:lnSpc>
                      <a:spcPct val="90000"/>
                    </a:lnSpc>
                    <a:spcBef>
                      <a:spcPts val="195"/>
                    </a:spcBef>
                    <a:spcAft>
                      <a:spcPts val="0"/>
                    </a:spcAft>
                    <a:buClr>
                      <a:srgbClr val="1F45BC"/>
                    </a:buClr>
                    <a:buSzPts val="1300"/>
                    <a:buFont typeface="Arial"/>
                    <a:buChar char="‣"/>
                  </a:pPr>
                  <a:r>
                    <a:rPr b="0" i="0" lang="en-US" sz="1300" u="none" cap="none" strike="noStrike">
                      <a:solidFill>
                        <a:srgbClr val="0043B2"/>
                      </a:solidFill>
                      <a:latin typeface="Arial"/>
                      <a:ea typeface="Arial"/>
                      <a:cs typeface="Arial"/>
                      <a:sym typeface="Arial"/>
                    </a:rPr>
                    <a:t>  Kiến trúc bất biến (không thể sửa đổi) đảm bảo tính nhất quán</a:t>
                  </a:r>
                  <a:endParaRPr b="0" i="0" sz="1300" u="none" cap="none" strike="noStrike">
                    <a:solidFill>
                      <a:srgbClr val="0043B2"/>
                    </a:solidFill>
                    <a:latin typeface="Arial"/>
                    <a:ea typeface="Arial"/>
                    <a:cs typeface="Arial"/>
                    <a:sym typeface="Arial"/>
                  </a:endParaRPr>
                </a:p>
                <a:p>
                  <a:pPr indent="-171450" lvl="1" marL="171450" marR="0" rtl="0" algn="l">
                    <a:lnSpc>
                      <a:spcPct val="90000"/>
                    </a:lnSpc>
                    <a:spcBef>
                      <a:spcPts val="195"/>
                    </a:spcBef>
                    <a:spcAft>
                      <a:spcPts val="0"/>
                    </a:spcAft>
                    <a:buClr>
                      <a:srgbClr val="1F45BC"/>
                    </a:buClr>
                    <a:buSzPts val="1300"/>
                    <a:buFont typeface="Arial"/>
                    <a:buChar char="‣"/>
                  </a:pPr>
                  <a:r>
                    <a:rPr b="0" i="0" lang="en-US" sz="1300" u="none" cap="none" strike="noStrike">
                      <a:solidFill>
                        <a:srgbClr val="0043B2"/>
                      </a:solidFill>
                      <a:latin typeface="Arial"/>
                      <a:ea typeface="Arial"/>
                      <a:cs typeface="Arial"/>
                      <a:sym typeface="Arial"/>
                    </a:rPr>
                    <a:t>Có thể nối thêm bằng cách thêm vào cuối tệp</a:t>
                  </a:r>
                  <a:endParaRPr b="0" i="0" sz="1300" u="none" cap="none" strike="noStrike">
                    <a:solidFill>
                      <a:srgbClr val="0043B2"/>
                    </a:solidFill>
                    <a:latin typeface="Arial"/>
                    <a:ea typeface="Arial"/>
                    <a:cs typeface="Arial"/>
                    <a:sym typeface="Arial"/>
                  </a:endParaRPr>
                </a:p>
              </p:txBody>
            </p:sp>
            <p:sp>
              <p:nvSpPr>
                <p:cNvPr id="2948" name="Google Shape;2948;p85"/>
                <p:cNvSpPr/>
                <p:nvPr/>
              </p:nvSpPr>
              <p:spPr>
                <a:xfrm>
                  <a:off x="709122" y="4948490"/>
                  <a:ext cx="2923048" cy="452432"/>
                </a:xfrm>
                <a:prstGeom prst="rect">
                  <a:avLst/>
                </a:prstGeom>
                <a:noFill/>
                <a:ln>
                  <a:noFill/>
                </a:ln>
              </p:spPr>
              <p:txBody>
                <a:bodyPr anchorCtr="0" anchor="t" bIns="45700" lIns="91425" spcFirstLastPara="1" rIns="91425" wrap="square" tIns="45700">
                  <a:spAutoFit/>
                </a:bodyPr>
                <a:lstStyle/>
                <a:p>
                  <a:pPr indent="-171450" lvl="1" marL="171450" marR="0" rtl="0" algn="l">
                    <a:lnSpc>
                      <a:spcPct val="90000"/>
                    </a:lnSpc>
                    <a:spcBef>
                      <a:spcPts val="0"/>
                    </a:spcBef>
                    <a:spcAft>
                      <a:spcPts val="0"/>
                    </a:spcAft>
                    <a:buClr>
                      <a:srgbClr val="1F45BC"/>
                    </a:buClr>
                    <a:buSzPts val="1300"/>
                    <a:buFont typeface="Arial"/>
                    <a:buChar char="‣"/>
                  </a:pPr>
                  <a:r>
                    <a:rPr b="0" i="0" lang="en-US" sz="1300" u="none" cap="none" strike="noStrike">
                      <a:solidFill>
                        <a:srgbClr val="0043B2"/>
                      </a:solidFill>
                      <a:latin typeface="Arial"/>
                      <a:ea typeface="Arial"/>
                      <a:cs typeface="Arial"/>
                      <a:sym typeface="Arial"/>
                    </a:rPr>
                    <a:t>Được tối ưu hóa để đọc thông lượng cao</a:t>
                  </a:r>
                  <a:endParaRPr b="0" i="0" sz="1300" u="none" cap="none" strike="noStrike">
                    <a:solidFill>
                      <a:srgbClr val="0043B2"/>
                    </a:solidFill>
                    <a:latin typeface="Arial"/>
                    <a:ea typeface="Arial"/>
                    <a:cs typeface="Arial"/>
                    <a:sym typeface="Arial"/>
                  </a:endParaRPr>
                </a:p>
              </p:txBody>
            </p:sp>
          </p:grpSp>
          <p:cxnSp>
            <p:nvCxnSpPr>
              <p:cNvPr id="2949" name="Google Shape;2949;p85"/>
              <p:cNvCxnSpPr/>
              <p:nvPr/>
            </p:nvCxnSpPr>
            <p:spPr>
              <a:xfrm>
                <a:off x="704850" y="2884932"/>
                <a:ext cx="3409635" cy="0"/>
              </a:xfrm>
              <a:prstGeom prst="straightConnector1">
                <a:avLst/>
              </a:prstGeom>
              <a:noFill/>
              <a:ln cap="flat" cmpd="sng" w="28575">
                <a:solidFill>
                  <a:srgbClr val="3C76CC"/>
                </a:solidFill>
                <a:prstDash val="solid"/>
                <a:miter lim="800000"/>
                <a:headEnd len="sm" w="sm" type="none"/>
                <a:tailEnd len="sm" w="sm" type="none"/>
              </a:ln>
            </p:spPr>
          </p:cxnSp>
          <p:cxnSp>
            <p:nvCxnSpPr>
              <p:cNvPr id="2950" name="Google Shape;2950;p85"/>
              <p:cNvCxnSpPr/>
              <p:nvPr/>
            </p:nvCxnSpPr>
            <p:spPr>
              <a:xfrm>
                <a:off x="704850" y="5384020"/>
                <a:ext cx="3270250" cy="0"/>
              </a:xfrm>
              <a:prstGeom prst="straightConnector1">
                <a:avLst/>
              </a:prstGeom>
              <a:noFill/>
              <a:ln cap="flat" cmpd="sng" w="28575">
                <a:solidFill>
                  <a:srgbClr val="CADEFE"/>
                </a:solidFill>
                <a:prstDash val="solid"/>
                <a:miter lim="800000"/>
                <a:headEnd len="sm" w="sm" type="none"/>
                <a:tailEnd len="sm" w="sm" type="none"/>
              </a:ln>
            </p:spPr>
          </p:cxnSp>
          <p:cxnSp>
            <p:nvCxnSpPr>
              <p:cNvPr id="2951" name="Google Shape;2951;p85"/>
              <p:cNvCxnSpPr/>
              <p:nvPr/>
            </p:nvCxnSpPr>
            <p:spPr>
              <a:xfrm>
                <a:off x="5814249" y="5384020"/>
                <a:ext cx="3531364" cy="0"/>
              </a:xfrm>
              <a:prstGeom prst="straightConnector1">
                <a:avLst/>
              </a:prstGeom>
              <a:noFill/>
              <a:ln cap="flat" cmpd="sng" w="28575">
                <a:solidFill>
                  <a:srgbClr val="4057C8"/>
                </a:solidFill>
                <a:prstDash val="solid"/>
                <a:miter lim="800000"/>
                <a:headEnd len="sm" w="sm" type="none"/>
                <a:tailEnd len="sm" w="sm" type="none"/>
              </a:ln>
            </p:spPr>
          </p:cxnSp>
          <p:cxnSp>
            <p:nvCxnSpPr>
              <p:cNvPr id="2952" name="Google Shape;2952;p85"/>
              <p:cNvCxnSpPr/>
              <p:nvPr/>
            </p:nvCxnSpPr>
            <p:spPr>
              <a:xfrm>
                <a:off x="5836021" y="2884932"/>
                <a:ext cx="3530650" cy="0"/>
              </a:xfrm>
              <a:prstGeom prst="straightConnector1">
                <a:avLst/>
              </a:prstGeom>
              <a:noFill/>
              <a:ln cap="flat" cmpd="sng" w="28575">
                <a:solidFill>
                  <a:srgbClr val="759FCB"/>
                </a:solidFill>
                <a:prstDash val="solid"/>
                <a:miter lim="800000"/>
                <a:headEnd len="sm" w="sm" type="none"/>
                <a:tailEnd len="sm" w="sm" type="none"/>
              </a:ln>
            </p:spPr>
          </p:cxnSp>
        </p:grpSp>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7" name="Shape 2957"/>
        <p:cNvGrpSpPr/>
        <p:nvPr/>
      </p:nvGrpSpPr>
      <p:grpSpPr>
        <a:xfrm>
          <a:off x="0" y="0"/>
          <a:ext cx="0" cy="0"/>
          <a:chOff x="0" y="0"/>
          <a:chExt cx="0" cy="0"/>
        </a:xfrm>
      </p:grpSpPr>
      <p:sp>
        <p:nvSpPr>
          <p:cNvPr id="2958" name="Google Shape;2958;p86"/>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2959" name="Google Shape;2959;p8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Phân vùng tệp lớn</a:t>
            </a:r>
            <a:endParaRPr/>
          </a:p>
        </p:txBody>
      </p:sp>
      <p:sp>
        <p:nvSpPr>
          <p:cNvPr id="2960" name="Google Shape;2960;p8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2961" name="Google Shape;2961;p86"/>
          <p:cNvSpPr txBox="1"/>
          <p:nvPr>
            <p:ph idx="4" type="body"/>
          </p:nvPr>
        </p:nvSpPr>
        <p:spPr>
          <a:xfrm>
            <a:off x="535872" y="2226568"/>
            <a:ext cx="554488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Các tệp lớn được phân vùng thành các khối nhỏ hơn và được nhân rộng</a:t>
            </a:r>
            <a:endParaRPr/>
          </a:p>
          <a:p>
            <a:pPr indent="-182563" lvl="1" marL="360363" rtl="0" algn="l">
              <a:lnSpc>
                <a:spcPct val="138461"/>
              </a:lnSpc>
              <a:spcBef>
                <a:spcPts val="500"/>
              </a:spcBef>
              <a:spcAft>
                <a:spcPts val="0"/>
              </a:spcAft>
              <a:buClr>
                <a:srgbClr val="262626"/>
              </a:buClr>
              <a:buSzPts val="1040"/>
              <a:buChar char="•"/>
            </a:pPr>
            <a:r>
              <a:rPr lang="en-US"/>
              <a:t>Tăng tính khả dụng</a:t>
            </a:r>
            <a:endParaRPr/>
          </a:p>
          <a:p>
            <a:pPr indent="-182563" lvl="1" marL="360363" rtl="0" algn="l">
              <a:lnSpc>
                <a:spcPct val="138461"/>
              </a:lnSpc>
              <a:spcBef>
                <a:spcPts val="500"/>
              </a:spcBef>
              <a:spcAft>
                <a:spcPts val="0"/>
              </a:spcAft>
              <a:buClr>
                <a:srgbClr val="262626"/>
              </a:buClr>
              <a:buSzPts val="1040"/>
              <a:buChar char="•"/>
            </a:pPr>
            <a:r>
              <a:rPr lang="en-US"/>
              <a:t>Truy cập đồng thời để tăng thông lượng</a:t>
            </a:r>
            <a:endParaRPr/>
          </a:p>
          <a:p>
            <a:pPr indent="-177800" lvl="0" marL="177800" rtl="0" algn="l">
              <a:lnSpc>
                <a:spcPct val="128571"/>
              </a:lnSpc>
              <a:spcBef>
                <a:spcPts val="1000"/>
              </a:spcBef>
              <a:spcAft>
                <a:spcPts val="0"/>
              </a:spcAft>
              <a:buClr>
                <a:srgbClr val="262626"/>
              </a:buClr>
              <a:buSzPts val="1400"/>
              <a:buFont typeface="Arial"/>
              <a:buChar char="•"/>
            </a:pPr>
            <a:r>
              <a:rPr lang="en-US"/>
              <a:t>Kích thước khối có thể định cấu hình</a:t>
            </a:r>
            <a:endParaRPr/>
          </a:p>
          <a:p>
            <a:pPr indent="-182563" lvl="1" marL="360363" rtl="0" algn="l">
              <a:lnSpc>
                <a:spcPct val="138461"/>
              </a:lnSpc>
              <a:spcBef>
                <a:spcPts val="500"/>
              </a:spcBef>
              <a:spcAft>
                <a:spcPts val="0"/>
              </a:spcAft>
              <a:buClr>
                <a:srgbClr val="262626"/>
              </a:buClr>
              <a:buSzPts val="1040"/>
              <a:buChar char="•"/>
            </a:pPr>
            <a:r>
              <a:rPr lang="en-US"/>
              <a:t>Vanilla Hadoop → 64 MB</a:t>
            </a:r>
            <a:endParaRPr/>
          </a:p>
          <a:p>
            <a:pPr indent="-182563" lvl="1" marL="360363" rtl="0" algn="l">
              <a:lnSpc>
                <a:spcPct val="138461"/>
              </a:lnSpc>
              <a:spcBef>
                <a:spcPts val="500"/>
              </a:spcBef>
              <a:spcAft>
                <a:spcPts val="0"/>
              </a:spcAft>
              <a:buClr>
                <a:srgbClr val="262626"/>
              </a:buClr>
              <a:buSzPts val="1040"/>
              <a:buChar char="•"/>
            </a:pPr>
            <a:r>
              <a:rPr lang="en-US"/>
              <a:t>Cloudera Hadoop → 128 MB</a:t>
            </a:r>
            <a:endParaRPr/>
          </a:p>
          <a:p>
            <a:pPr indent="-177800" lvl="0" marL="177800" rtl="0" algn="l">
              <a:lnSpc>
                <a:spcPct val="128571"/>
              </a:lnSpc>
              <a:spcBef>
                <a:spcPts val="1000"/>
              </a:spcBef>
              <a:spcAft>
                <a:spcPts val="0"/>
              </a:spcAft>
              <a:buClr>
                <a:srgbClr val="262626"/>
              </a:buClr>
              <a:buSzPts val="1400"/>
              <a:buFont typeface="Arial"/>
              <a:buChar char="•"/>
            </a:pPr>
            <a:r>
              <a:rPr lang="en-US"/>
              <a:t>Các khối không phải là các khe có kích thước cố định</a:t>
            </a:r>
            <a:endParaRPr/>
          </a:p>
          <a:p>
            <a:pPr indent="-182563" lvl="1" marL="360363" rtl="0" algn="l">
              <a:lnSpc>
                <a:spcPct val="138461"/>
              </a:lnSpc>
              <a:spcBef>
                <a:spcPts val="500"/>
              </a:spcBef>
              <a:spcAft>
                <a:spcPts val="0"/>
              </a:spcAft>
              <a:buClr>
                <a:srgbClr val="262626"/>
              </a:buClr>
              <a:buSzPts val="1040"/>
              <a:buChar char="•"/>
            </a:pPr>
            <a:r>
              <a:rPr lang="en-US"/>
              <a:t>Tất cả các khối trong một tệp có cùng kích thước, ngoại trừ khối cuối cùng</a:t>
            </a:r>
            <a:endParaRPr/>
          </a:p>
          <a:p>
            <a:pPr indent="-182563" lvl="1" marL="360363" rtl="0" algn="l">
              <a:lnSpc>
                <a:spcPct val="138461"/>
              </a:lnSpc>
              <a:spcBef>
                <a:spcPts val="500"/>
              </a:spcBef>
              <a:spcAft>
                <a:spcPts val="0"/>
              </a:spcAft>
              <a:buClr>
                <a:srgbClr val="262626"/>
              </a:buClr>
              <a:buSzPts val="1040"/>
              <a:buChar char="•"/>
            </a:pPr>
            <a:r>
              <a:rPr lang="en-US"/>
              <a:t>Như có thể thấy trong Khối 4, HDFS chỉ sử dụng nhiều dung lượng đĩa cần thiết</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2962" name="Google Shape;2962;p86"/>
          <p:cNvGrpSpPr/>
          <p:nvPr/>
        </p:nvGrpSpPr>
        <p:grpSpPr>
          <a:xfrm>
            <a:off x="5840730" y="2542811"/>
            <a:ext cx="3491669" cy="3114320"/>
            <a:chOff x="6126630" y="2121898"/>
            <a:chExt cx="2920734" cy="3114320"/>
          </a:xfrm>
        </p:grpSpPr>
        <p:sp>
          <p:nvSpPr>
            <p:cNvPr id="2963" name="Google Shape;2963;p86"/>
            <p:cNvSpPr/>
            <p:nvPr/>
          </p:nvSpPr>
          <p:spPr>
            <a:xfrm>
              <a:off x="6126630" y="3140968"/>
              <a:ext cx="1226622" cy="1076181"/>
            </a:xfrm>
            <a:prstGeom prst="roundRect">
              <a:avLst>
                <a:gd fmla="val 50000"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Tập tin dữ liệu</a:t>
              </a:r>
              <a:endParaRPr sz="1400">
                <a:solidFill>
                  <a:srgbClr val="193EB0"/>
                </a:solidFill>
                <a:latin typeface="Arial"/>
                <a:ea typeface="Arial"/>
                <a:cs typeface="Arial"/>
                <a:sym typeface="Arial"/>
              </a:endParaRPr>
            </a:p>
            <a:p>
              <a:pPr indent="0" lvl="0" marL="0" marR="0" rtl="0" algn="ctr">
                <a:spcBef>
                  <a:spcPts val="0"/>
                </a:spcBef>
                <a:spcAft>
                  <a:spcPts val="0"/>
                </a:spcAft>
                <a:buNone/>
              </a:pPr>
              <a:r>
                <a:rPr lang="en-US" sz="1400">
                  <a:solidFill>
                    <a:srgbClr val="193EB0"/>
                  </a:solidFill>
                  <a:latin typeface="Arial"/>
                  <a:ea typeface="Arial"/>
                  <a:cs typeface="Arial"/>
                  <a:sym typeface="Arial"/>
                </a:rPr>
                <a:t>500 MB</a:t>
              </a:r>
              <a:endParaRPr sz="1200">
                <a:solidFill>
                  <a:srgbClr val="0043B2"/>
                </a:solidFill>
                <a:latin typeface="Arial"/>
                <a:ea typeface="Arial"/>
                <a:cs typeface="Arial"/>
                <a:sym typeface="Arial"/>
              </a:endParaRPr>
            </a:p>
          </p:txBody>
        </p:sp>
        <p:grpSp>
          <p:nvGrpSpPr>
            <p:cNvPr id="2964" name="Google Shape;2964;p86"/>
            <p:cNvGrpSpPr/>
            <p:nvPr/>
          </p:nvGrpSpPr>
          <p:grpSpPr>
            <a:xfrm>
              <a:off x="7854475" y="2121898"/>
              <a:ext cx="1192889" cy="3114320"/>
              <a:chOff x="7152613" y="2402867"/>
              <a:chExt cx="1507537" cy="3114320"/>
            </a:xfrm>
          </p:grpSpPr>
          <p:sp>
            <p:nvSpPr>
              <p:cNvPr id="2965" name="Google Shape;2965;p86"/>
              <p:cNvSpPr/>
              <p:nvPr/>
            </p:nvSpPr>
            <p:spPr>
              <a:xfrm>
                <a:off x="7152613" y="2402867"/>
                <a:ext cx="1507537" cy="726702"/>
              </a:xfrm>
              <a:prstGeom prst="roundRect">
                <a:avLst>
                  <a:gd fmla="val 18596" name="adj"/>
                </a:avLst>
              </a:prstGeom>
              <a:solidFill>
                <a:srgbClr val="3C76C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Khối 1 </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128 MB</a:t>
                </a:r>
                <a:endParaRPr/>
              </a:p>
            </p:txBody>
          </p:sp>
          <p:sp>
            <p:nvSpPr>
              <p:cNvPr id="2966" name="Google Shape;2966;p86"/>
              <p:cNvSpPr/>
              <p:nvPr/>
            </p:nvSpPr>
            <p:spPr>
              <a:xfrm>
                <a:off x="7152613" y="3206339"/>
                <a:ext cx="1507537" cy="726702"/>
              </a:xfrm>
              <a:prstGeom prst="roundRect">
                <a:avLst>
                  <a:gd fmla="val 18596" name="adj"/>
                </a:avLst>
              </a:prstGeom>
              <a:solidFill>
                <a:srgbClr val="759FCB"/>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Khối 2 </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128 MB</a:t>
                </a:r>
                <a:endParaRPr/>
              </a:p>
            </p:txBody>
          </p:sp>
          <p:sp>
            <p:nvSpPr>
              <p:cNvPr id="2967" name="Google Shape;2967;p86"/>
              <p:cNvSpPr/>
              <p:nvPr/>
            </p:nvSpPr>
            <p:spPr>
              <a:xfrm>
                <a:off x="7152613" y="3998412"/>
                <a:ext cx="1507537" cy="726702"/>
              </a:xfrm>
              <a:prstGeom prst="roundRect">
                <a:avLst>
                  <a:gd fmla="val 18596" name="adj"/>
                </a:avLst>
              </a:prstGeom>
              <a:solidFill>
                <a:srgbClr val="B9CAE2"/>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Khối 3 </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128 MB</a:t>
                </a:r>
                <a:endParaRPr/>
              </a:p>
            </p:txBody>
          </p:sp>
          <p:sp>
            <p:nvSpPr>
              <p:cNvPr id="2968" name="Google Shape;2968;p86"/>
              <p:cNvSpPr/>
              <p:nvPr/>
            </p:nvSpPr>
            <p:spPr>
              <a:xfrm>
                <a:off x="7152613" y="4790485"/>
                <a:ext cx="1507537" cy="726702"/>
              </a:xfrm>
              <a:prstGeom prst="roundRect">
                <a:avLst>
                  <a:gd fmla="val 18596" name="adj"/>
                </a:avLst>
              </a:prstGeom>
              <a:solidFill>
                <a:srgbClr val="4057C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Khối 4 </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116 MB</a:t>
                </a:r>
                <a:endParaRPr/>
              </a:p>
            </p:txBody>
          </p:sp>
        </p:grpSp>
        <p:grpSp>
          <p:nvGrpSpPr>
            <p:cNvPr id="2969" name="Google Shape;2969;p86"/>
            <p:cNvGrpSpPr/>
            <p:nvPr/>
          </p:nvGrpSpPr>
          <p:grpSpPr>
            <a:xfrm>
              <a:off x="7353252" y="2485249"/>
              <a:ext cx="501523" cy="2387700"/>
              <a:chOff x="7353252" y="2485249"/>
              <a:chExt cx="501523" cy="2387700"/>
            </a:xfrm>
          </p:grpSpPr>
          <p:grpSp>
            <p:nvGrpSpPr>
              <p:cNvPr id="2970" name="Google Shape;2970;p86"/>
              <p:cNvGrpSpPr/>
              <p:nvPr/>
            </p:nvGrpSpPr>
            <p:grpSpPr>
              <a:xfrm>
                <a:off x="7632775" y="2485249"/>
                <a:ext cx="222000" cy="2387700"/>
                <a:chOff x="7632775" y="2485249"/>
                <a:chExt cx="222000" cy="2387700"/>
              </a:xfrm>
            </p:grpSpPr>
            <p:cxnSp>
              <p:nvCxnSpPr>
                <p:cNvPr id="2971" name="Google Shape;2971;p86"/>
                <p:cNvCxnSpPr>
                  <a:stCxn id="2965" idx="1"/>
                  <a:endCxn id="2968" idx="1"/>
                </p:cNvCxnSpPr>
                <p:nvPr/>
              </p:nvCxnSpPr>
              <p:spPr>
                <a:xfrm>
                  <a:off x="7854475" y="2485249"/>
                  <a:ext cx="300" cy="2387700"/>
                </a:xfrm>
                <a:prstGeom prst="bentConnector3">
                  <a:avLst>
                    <a:gd fmla="val 1800000" name="adj1"/>
                  </a:avLst>
                </a:prstGeom>
                <a:noFill/>
                <a:ln cap="flat" cmpd="sng" w="12700">
                  <a:solidFill>
                    <a:srgbClr val="193EB0"/>
                  </a:solidFill>
                  <a:prstDash val="solid"/>
                  <a:miter lim="800000"/>
                  <a:headEnd len="sm" w="sm" type="none"/>
                  <a:tailEnd len="sm" w="sm" type="none"/>
                </a:ln>
              </p:spPr>
            </p:cxnSp>
            <p:cxnSp>
              <p:nvCxnSpPr>
                <p:cNvPr id="2972" name="Google Shape;2972;p86"/>
                <p:cNvCxnSpPr>
                  <a:stCxn id="2966" idx="1"/>
                </p:cNvCxnSpPr>
                <p:nvPr/>
              </p:nvCxnSpPr>
              <p:spPr>
                <a:xfrm rot="10800000">
                  <a:off x="7632775" y="3288721"/>
                  <a:ext cx="221700" cy="0"/>
                </a:xfrm>
                <a:prstGeom prst="straightConnector1">
                  <a:avLst/>
                </a:prstGeom>
                <a:noFill/>
                <a:ln cap="flat" cmpd="sng" w="9525">
                  <a:solidFill>
                    <a:srgbClr val="193EB0"/>
                  </a:solidFill>
                  <a:prstDash val="solid"/>
                  <a:miter lim="800000"/>
                  <a:headEnd len="sm" w="sm" type="none"/>
                  <a:tailEnd len="sm" w="sm" type="none"/>
                </a:ln>
              </p:spPr>
            </p:cxnSp>
            <p:cxnSp>
              <p:nvCxnSpPr>
                <p:cNvPr id="2973" name="Google Shape;2973;p86"/>
                <p:cNvCxnSpPr>
                  <a:stCxn id="2967" idx="1"/>
                </p:cNvCxnSpPr>
                <p:nvPr/>
              </p:nvCxnSpPr>
              <p:spPr>
                <a:xfrm rot="10800000">
                  <a:off x="7632775" y="4080794"/>
                  <a:ext cx="221700" cy="0"/>
                </a:xfrm>
                <a:prstGeom prst="straightConnector1">
                  <a:avLst/>
                </a:prstGeom>
                <a:noFill/>
                <a:ln cap="flat" cmpd="sng" w="9525">
                  <a:solidFill>
                    <a:srgbClr val="193EB0"/>
                  </a:solidFill>
                  <a:prstDash val="solid"/>
                  <a:miter lim="800000"/>
                  <a:headEnd len="sm" w="sm" type="none"/>
                  <a:tailEnd len="sm" w="sm" type="none"/>
                </a:ln>
              </p:spPr>
            </p:cxnSp>
          </p:grpSp>
          <p:cxnSp>
            <p:nvCxnSpPr>
              <p:cNvPr id="2974" name="Google Shape;2974;p86"/>
              <p:cNvCxnSpPr>
                <a:stCxn id="2963" idx="3"/>
              </p:cNvCxnSpPr>
              <p:nvPr/>
            </p:nvCxnSpPr>
            <p:spPr>
              <a:xfrm>
                <a:off x="7353252" y="3679059"/>
                <a:ext cx="279300" cy="0"/>
              </a:xfrm>
              <a:prstGeom prst="straightConnector1">
                <a:avLst/>
              </a:prstGeom>
              <a:noFill/>
              <a:ln cap="flat" cmpd="sng" w="12700">
                <a:solidFill>
                  <a:srgbClr val="193EB0"/>
                </a:solidFill>
                <a:prstDash val="solid"/>
                <a:miter lim="800000"/>
                <a:headEnd len="sm" w="sm" type="none"/>
                <a:tailEnd len="sm" w="sm" type="none"/>
              </a:ln>
            </p:spPr>
          </p:cxnSp>
        </p:gr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9" name="Shape 2979"/>
        <p:cNvGrpSpPr/>
        <p:nvPr/>
      </p:nvGrpSpPr>
      <p:grpSpPr>
        <a:xfrm>
          <a:off x="0" y="0"/>
          <a:ext cx="0" cy="0"/>
          <a:chOff x="0" y="0"/>
          <a:chExt cx="0" cy="0"/>
        </a:xfrm>
      </p:grpSpPr>
      <p:sp>
        <p:nvSpPr>
          <p:cNvPr id="2980" name="Google Shape;2980;p87"/>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2981" name="Google Shape;2981;p8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HDFS is Rack-Aware</a:t>
            </a:r>
            <a:endParaRPr/>
          </a:p>
        </p:txBody>
      </p:sp>
      <p:sp>
        <p:nvSpPr>
          <p:cNvPr id="2982" name="Google Shape;2982;p8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2983" name="Google Shape;2983;p87"/>
          <p:cNvSpPr txBox="1"/>
          <p:nvPr>
            <p:ph idx="4" type="body"/>
          </p:nvPr>
        </p:nvSpPr>
        <p:spPr>
          <a:xfrm>
            <a:off x="535872" y="2226568"/>
            <a:ext cx="4781294"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HDFS có thể được cấu hình để nhận biết cấu trúc liên kết giá cụm</a:t>
            </a:r>
            <a:endParaRPr/>
          </a:p>
          <a:p>
            <a:pPr indent="-177800" lvl="0" marL="177800" rtl="0" algn="l">
              <a:lnSpc>
                <a:spcPct val="128571"/>
              </a:lnSpc>
              <a:spcBef>
                <a:spcPts val="1000"/>
              </a:spcBef>
              <a:spcAft>
                <a:spcPts val="0"/>
              </a:spcAft>
              <a:buClr>
                <a:srgbClr val="262626"/>
              </a:buClr>
              <a:buSzPts val="1400"/>
              <a:buFont typeface="Arial"/>
              <a:buChar char="•"/>
            </a:pPr>
            <a:r>
              <a:rPr lang="en-US"/>
              <a:t>Nếu được định cấu hình như vậy, HDFS sẽ biết các máy chủ “gần” với nhau như thế nào</a:t>
            </a:r>
            <a:endParaRPr/>
          </a:p>
          <a:p>
            <a:pPr indent="-182563" lvl="1" marL="360363" rtl="0" algn="l">
              <a:lnSpc>
                <a:spcPct val="138461"/>
              </a:lnSpc>
              <a:spcBef>
                <a:spcPts val="500"/>
              </a:spcBef>
              <a:spcAft>
                <a:spcPts val="0"/>
              </a:spcAft>
              <a:buClr>
                <a:srgbClr val="262626"/>
              </a:buClr>
              <a:buSzPts val="1040"/>
              <a:buChar char="•"/>
            </a:pPr>
            <a:r>
              <a:rPr lang="en-US"/>
              <a:t>Closest: sẽ ở trên cùng một máy chủ</a:t>
            </a:r>
            <a:endParaRPr/>
          </a:p>
          <a:p>
            <a:pPr indent="-182563" lvl="1" marL="360363" rtl="0" algn="l">
              <a:lnSpc>
                <a:spcPct val="138461"/>
              </a:lnSpc>
              <a:spcBef>
                <a:spcPts val="500"/>
              </a:spcBef>
              <a:spcAft>
                <a:spcPts val="0"/>
              </a:spcAft>
              <a:buClr>
                <a:srgbClr val="262626"/>
              </a:buClr>
              <a:buSzPts val="1040"/>
              <a:buChar char="•"/>
            </a:pPr>
            <a:r>
              <a:rPr lang="en-US"/>
              <a:t>Closer : Trên cùng một giá đỡ</a:t>
            </a:r>
            <a:endParaRPr/>
          </a:p>
          <a:p>
            <a:pPr indent="-177800" lvl="0" marL="177800" rtl="0" algn="l">
              <a:lnSpc>
                <a:spcPct val="128571"/>
              </a:lnSpc>
              <a:spcBef>
                <a:spcPts val="1000"/>
              </a:spcBef>
              <a:spcAft>
                <a:spcPts val="0"/>
              </a:spcAft>
              <a:buClr>
                <a:srgbClr val="262626"/>
              </a:buClr>
              <a:buSzPts val="1400"/>
              <a:buFont typeface="Arial"/>
              <a:buChar char="•"/>
            </a:pPr>
            <a:r>
              <a:rPr lang="en-US"/>
              <a:t>Máy khách đọc các khối dữ liệu từ máy chủ "gần nhất" bất cứ khi nào có thể</a:t>
            </a:r>
            <a:endParaRPr/>
          </a:p>
          <a:p>
            <a:pPr indent="-177800" lvl="0" marL="177800" rtl="0" algn="l">
              <a:lnSpc>
                <a:spcPct val="128571"/>
              </a:lnSpc>
              <a:spcBef>
                <a:spcPts val="1000"/>
              </a:spcBef>
              <a:spcAft>
                <a:spcPts val="0"/>
              </a:spcAft>
              <a:buClr>
                <a:srgbClr val="262626"/>
              </a:buClr>
              <a:buSzPts val="1400"/>
              <a:buFont typeface="Arial"/>
              <a:buChar char="•"/>
            </a:pPr>
            <a:r>
              <a:rPr lang="en-US"/>
              <a:t>HDFS sử dụng cấu trúc liên kết giá đỡ trong các thao tác ghi để tăng khả năng chịu lỗi</a:t>
            </a:r>
            <a:endParaRPr/>
          </a:p>
        </p:txBody>
      </p:sp>
      <p:grpSp>
        <p:nvGrpSpPr>
          <p:cNvPr id="2984" name="Google Shape;2984;p87"/>
          <p:cNvGrpSpPr/>
          <p:nvPr/>
        </p:nvGrpSpPr>
        <p:grpSpPr>
          <a:xfrm>
            <a:off x="5523413" y="2212856"/>
            <a:ext cx="3799975" cy="2727031"/>
            <a:chOff x="5854254" y="3568443"/>
            <a:chExt cx="3799975" cy="2727031"/>
          </a:xfrm>
        </p:grpSpPr>
        <p:sp>
          <p:nvSpPr>
            <p:cNvPr id="2985" name="Google Shape;2985;p87"/>
            <p:cNvSpPr/>
            <p:nvPr/>
          </p:nvSpPr>
          <p:spPr>
            <a:xfrm>
              <a:off x="7322523" y="3568443"/>
              <a:ext cx="873778" cy="310892"/>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grpSp>
          <p:nvGrpSpPr>
            <p:cNvPr id="2986" name="Google Shape;2986;p87"/>
            <p:cNvGrpSpPr/>
            <p:nvPr/>
          </p:nvGrpSpPr>
          <p:grpSpPr>
            <a:xfrm>
              <a:off x="5854254" y="4327387"/>
              <a:ext cx="3799975" cy="1968087"/>
              <a:chOff x="5875769" y="4239768"/>
              <a:chExt cx="3799975" cy="1968087"/>
            </a:xfrm>
          </p:grpSpPr>
          <p:grpSp>
            <p:nvGrpSpPr>
              <p:cNvPr id="2987" name="Google Shape;2987;p87"/>
              <p:cNvGrpSpPr/>
              <p:nvPr/>
            </p:nvGrpSpPr>
            <p:grpSpPr>
              <a:xfrm>
                <a:off x="5875769" y="4239768"/>
                <a:ext cx="1209030" cy="1968087"/>
                <a:chOff x="5972588" y="4156681"/>
                <a:chExt cx="1209030" cy="1968087"/>
              </a:xfrm>
            </p:grpSpPr>
            <p:sp>
              <p:nvSpPr>
                <p:cNvPr id="2988" name="Google Shape;2988;p87"/>
                <p:cNvSpPr/>
                <p:nvPr/>
              </p:nvSpPr>
              <p:spPr>
                <a:xfrm>
                  <a:off x="5972588" y="4377967"/>
                  <a:ext cx="1209030" cy="1734213"/>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2989" name="Google Shape;2989;p87"/>
                <p:cNvSpPr/>
                <p:nvPr/>
              </p:nvSpPr>
              <p:spPr>
                <a:xfrm>
                  <a:off x="6159379" y="4156681"/>
                  <a:ext cx="835447" cy="335559"/>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2990" name="Google Shape;2990;p87"/>
                <p:cNvSpPr/>
                <p:nvPr/>
              </p:nvSpPr>
              <p:spPr>
                <a:xfrm>
                  <a:off x="6159379" y="5886269"/>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Rack 1</a:t>
                  </a:r>
                  <a:endParaRPr sz="1100">
                    <a:solidFill>
                      <a:srgbClr val="0043B2"/>
                    </a:solidFill>
                    <a:latin typeface="Arial"/>
                    <a:ea typeface="Arial"/>
                    <a:cs typeface="Arial"/>
                    <a:sym typeface="Arial"/>
                  </a:endParaRPr>
                </a:p>
              </p:txBody>
            </p:sp>
            <p:grpSp>
              <p:nvGrpSpPr>
                <p:cNvPr id="2991" name="Google Shape;2991;p87"/>
                <p:cNvGrpSpPr/>
                <p:nvPr/>
              </p:nvGrpSpPr>
              <p:grpSpPr>
                <a:xfrm>
                  <a:off x="6096057" y="4640244"/>
                  <a:ext cx="962092" cy="1106889"/>
                  <a:chOff x="1318974" y="4526081"/>
                  <a:chExt cx="962092" cy="1106889"/>
                </a:xfrm>
              </p:grpSpPr>
              <p:sp>
                <p:nvSpPr>
                  <p:cNvPr id="2992" name="Google Shape;2992;p87"/>
                  <p:cNvSpPr/>
                  <p:nvPr/>
                </p:nvSpPr>
                <p:spPr>
                  <a:xfrm>
                    <a:off x="1318974" y="4526081"/>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DataNode 1</a:t>
                    </a:r>
                    <a:endParaRPr sz="1100">
                      <a:solidFill>
                        <a:srgbClr val="0043B2"/>
                      </a:solidFill>
                      <a:latin typeface="Arial"/>
                      <a:ea typeface="Arial"/>
                      <a:cs typeface="Arial"/>
                      <a:sym typeface="Arial"/>
                    </a:endParaRPr>
                  </a:p>
                </p:txBody>
              </p:sp>
              <p:sp>
                <p:nvSpPr>
                  <p:cNvPr id="2993" name="Google Shape;2993;p87"/>
                  <p:cNvSpPr/>
                  <p:nvPr/>
                </p:nvSpPr>
                <p:spPr>
                  <a:xfrm>
                    <a:off x="1318974" y="4766700"/>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DataNode 2</a:t>
                    </a:r>
                    <a:endParaRPr sz="1100">
                      <a:solidFill>
                        <a:srgbClr val="0043B2"/>
                      </a:solidFill>
                      <a:latin typeface="Arial"/>
                      <a:ea typeface="Arial"/>
                      <a:cs typeface="Arial"/>
                      <a:sym typeface="Arial"/>
                    </a:endParaRPr>
                  </a:p>
                </p:txBody>
              </p:sp>
              <p:sp>
                <p:nvSpPr>
                  <p:cNvPr id="2994" name="Google Shape;2994;p87"/>
                  <p:cNvSpPr/>
                  <p:nvPr/>
                </p:nvSpPr>
                <p:spPr>
                  <a:xfrm>
                    <a:off x="1318974" y="5391311"/>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DataNode N</a:t>
                    </a:r>
                    <a:endParaRPr sz="1100">
                      <a:solidFill>
                        <a:srgbClr val="0043B2"/>
                      </a:solidFill>
                      <a:latin typeface="Arial"/>
                      <a:ea typeface="Arial"/>
                      <a:cs typeface="Arial"/>
                      <a:sym typeface="Arial"/>
                    </a:endParaRPr>
                  </a:p>
                </p:txBody>
              </p:sp>
            </p:grpSp>
            <p:cxnSp>
              <p:nvCxnSpPr>
                <p:cNvPr id="2995" name="Google Shape;2995;p87"/>
                <p:cNvCxnSpPr/>
                <p:nvPr/>
              </p:nvCxnSpPr>
              <p:spPr>
                <a:xfrm>
                  <a:off x="6577103" y="5204055"/>
                  <a:ext cx="0" cy="244895"/>
                </a:xfrm>
                <a:prstGeom prst="straightConnector1">
                  <a:avLst/>
                </a:prstGeom>
                <a:noFill/>
                <a:ln cap="flat" cmpd="sng" w="38100">
                  <a:solidFill>
                    <a:srgbClr val="0043B2"/>
                  </a:solidFill>
                  <a:prstDash val="dot"/>
                  <a:miter lim="800000"/>
                  <a:headEnd len="sm" w="sm" type="none"/>
                  <a:tailEnd len="sm" w="sm" type="none"/>
                </a:ln>
              </p:spPr>
            </p:cxnSp>
          </p:grpSp>
          <p:grpSp>
            <p:nvGrpSpPr>
              <p:cNvPr id="2996" name="Google Shape;2996;p87"/>
              <p:cNvGrpSpPr/>
              <p:nvPr/>
            </p:nvGrpSpPr>
            <p:grpSpPr>
              <a:xfrm>
                <a:off x="7180107" y="4239768"/>
                <a:ext cx="1209030" cy="1956854"/>
                <a:chOff x="5972588" y="4167914"/>
                <a:chExt cx="1209030" cy="1956854"/>
              </a:xfrm>
            </p:grpSpPr>
            <p:sp>
              <p:nvSpPr>
                <p:cNvPr id="2997" name="Google Shape;2997;p87"/>
                <p:cNvSpPr/>
                <p:nvPr/>
              </p:nvSpPr>
              <p:spPr>
                <a:xfrm>
                  <a:off x="5972588" y="4377967"/>
                  <a:ext cx="1209030" cy="1734213"/>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2998" name="Google Shape;2998;p87"/>
                <p:cNvSpPr/>
                <p:nvPr/>
              </p:nvSpPr>
              <p:spPr>
                <a:xfrm>
                  <a:off x="6153991" y="4167914"/>
                  <a:ext cx="837139" cy="329907"/>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2999" name="Google Shape;2999;p87"/>
                <p:cNvSpPr/>
                <p:nvPr/>
              </p:nvSpPr>
              <p:spPr>
                <a:xfrm>
                  <a:off x="6159379" y="5886269"/>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Rack 2</a:t>
                  </a:r>
                  <a:endParaRPr sz="1100">
                    <a:solidFill>
                      <a:srgbClr val="0043B2"/>
                    </a:solidFill>
                    <a:latin typeface="Arial"/>
                    <a:ea typeface="Arial"/>
                    <a:cs typeface="Arial"/>
                    <a:sym typeface="Arial"/>
                  </a:endParaRPr>
                </a:p>
              </p:txBody>
            </p:sp>
            <p:grpSp>
              <p:nvGrpSpPr>
                <p:cNvPr id="3000" name="Google Shape;3000;p87"/>
                <p:cNvGrpSpPr/>
                <p:nvPr/>
              </p:nvGrpSpPr>
              <p:grpSpPr>
                <a:xfrm>
                  <a:off x="6096057" y="4640244"/>
                  <a:ext cx="962092" cy="1106889"/>
                  <a:chOff x="1318974" y="4526081"/>
                  <a:chExt cx="962092" cy="1106889"/>
                </a:xfrm>
              </p:grpSpPr>
              <p:sp>
                <p:nvSpPr>
                  <p:cNvPr id="3001" name="Google Shape;3001;p87"/>
                  <p:cNvSpPr/>
                  <p:nvPr/>
                </p:nvSpPr>
                <p:spPr>
                  <a:xfrm>
                    <a:off x="1318974" y="4526081"/>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DataNode 20</a:t>
                    </a:r>
                    <a:endParaRPr sz="1000">
                      <a:solidFill>
                        <a:srgbClr val="0043B2"/>
                      </a:solidFill>
                      <a:latin typeface="Arial"/>
                      <a:ea typeface="Arial"/>
                      <a:cs typeface="Arial"/>
                      <a:sym typeface="Arial"/>
                    </a:endParaRPr>
                  </a:p>
                </p:txBody>
              </p:sp>
              <p:sp>
                <p:nvSpPr>
                  <p:cNvPr id="3002" name="Google Shape;3002;p87"/>
                  <p:cNvSpPr/>
                  <p:nvPr/>
                </p:nvSpPr>
                <p:spPr>
                  <a:xfrm>
                    <a:off x="1318974" y="4766700"/>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DataNode 21</a:t>
                    </a:r>
                    <a:endParaRPr sz="1000">
                      <a:solidFill>
                        <a:srgbClr val="0043B2"/>
                      </a:solidFill>
                      <a:latin typeface="Arial"/>
                      <a:ea typeface="Arial"/>
                      <a:cs typeface="Arial"/>
                      <a:sym typeface="Arial"/>
                    </a:endParaRPr>
                  </a:p>
                </p:txBody>
              </p:sp>
              <p:sp>
                <p:nvSpPr>
                  <p:cNvPr id="3003" name="Google Shape;3003;p87"/>
                  <p:cNvSpPr/>
                  <p:nvPr/>
                </p:nvSpPr>
                <p:spPr>
                  <a:xfrm>
                    <a:off x="1318974" y="5391311"/>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DataNode N</a:t>
                    </a:r>
                    <a:endParaRPr sz="1100">
                      <a:solidFill>
                        <a:srgbClr val="0043B2"/>
                      </a:solidFill>
                      <a:latin typeface="Arial"/>
                      <a:ea typeface="Arial"/>
                      <a:cs typeface="Arial"/>
                      <a:sym typeface="Arial"/>
                    </a:endParaRPr>
                  </a:p>
                </p:txBody>
              </p:sp>
            </p:grpSp>
            <p:cxnSp>
              <p:nvCxnSpPr>
                <p:cNvPr id="3004" name="Google Shape;3004;p87"/>
                <p:cNvCxnSpPr/>
                <p:nvPr/>
              </p:nvCxnSpPr>
              <p:spPr>
                <a:xfrm>
                  <a:off x="6577103" y="5204055"/>
                  <a:ext cx="0" cy="244895"/>
                </a:xfrm>
                <a:prstGeom prst="straightConnector1">
                  <a:avLst/>
                </a:prstGeom>
                <a:noFill/>
                <a:ln cap="flat" cmpd="sng" w="38100">
                  <a:solidFill>
                    <a:srgbClr val="0043B2"/>
                  </a:solidFill>
                  <a:prstDash val="dot"/>
                  <a:miter lim="800000"/>
                  <a:headEnd len="sm" w="sm" type="none"/>
                  <a:tailEnd len="sm" w="sm" type="none"/>
                </a:ln>
              </p:spPr>
            </p:cxnSp>
          </p:grpSp>
          <p:grpSp>
            <p:nvGrpSpPr>
              <p:cNvPr id="3005" name="Google Shape;3005;p87"/>
              <p:cNvGrpSpPr/>
              <p:nvPr/>
            </p:nvGrpSpPr>
            <p:grpSpPr>
              <a:xfrm>
                <a:off x="8466714" y="4239768"/>
                <a:ext cx="1209030" cy="1956854"/>
                <a:chOff x="5972588" y="4167914"/>
                <a:chExt cx="1209030" cy="1956854"/>
              </a:xfrm>
            </p:grpSpPr>
            <p:sp>
              <p:nvSpPr>
                <p:cNvPr id="3006" name="Google Shape;3006;p87"/>
                <p:cNvSpPr/>
                <p:nvPr/>
              </p:nvSpPr>
              <p:spPr>
                <a:xfrm>
                  <a:off x="5972588" y="4377967"/>
                  <a:ext cx="1209030" cy="1734213"/>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007" name="Google Shape;3007;p87"/>
                <p:cNvSpPr/>
                <p:nvPr/>
              </p:nvSpPr>
              <p:spPr>
                <a:xfrm>
                  <a:off x="6159379" y="4167914"/>
                  <a:ext cx="835447" cy="329907"/>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3008" name="Google Shape;3008;p87"/>
                <p:cNvSpPr/>
                <p:nvPr/>
              </p:nvSpPr>
              <p:spPr>
                <a:xfrm>
                  <a:off x="6159379" y="5886269"/>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Rack 3</a:t>
                  </a:r>
                  <a:endParaRPr sz="1100">
                    <a:solidFill>
                      <a:srgbClr val="0043B2"/>
                    </a:solidFill>
                    <a:latin typeface="Arial"/>
                    <a:ea typeface="Arial"/>
                    <a:cs typeface="Arial"/>
                    <a:sym typeface="Arial"/>
                  </a:endParaRPr>
                </a:p>
              </p:txBody>
            </p:sp>
            <p:grpSp>
              <p:nvGrpSpPr>
                <p:cNvPr id="3009" name="Google Shape;3009;p87"/>
                <p:cNvGrpSpPr/>
                <p:nvPr/>
              </p:nvGrpSpPr>
              <p:grpSpPr>
                <a:xfrm>
                  <a:off x="6089706" y="4640244"/>
                  <a:ext cx="996389" cy="1106889"/>
                  <a:chOff x="1312623" y="4526081"/>
                  <a:chExt cx="996389" cy="1106889"/>
                </a:xfrm>
              </p:grpSpPr>
              <p:sp>
                <p:nvSpPr>
                  <p:cNvPr id="3010" name="Google Shape;3010;p87"/>
                  <p:cNvSpPr/>
                  <p:nvPr/>
                </p:nvSpPr>
                <p:spPr>
                  <a:xfrm>
                    <a:off x="1312623" y="4526081"/>
                    <a:ext cx="996389"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DataNode 30</a:t>
                    </a:r>
                    <a:endParaRPr sz="1000">
                      <a:solidFill>
                        <a:srgbClr val="0043B2"/>
                      </a:solidFill>
                      <a:latin typeface="Arial"/>
                      <a:ea typeface="Arial"/>
                      <a:cs typeface="Arial"/>
                      <a:sym typeface="Arial"/>
                    </a:endParaRPr>
                  </a:p>
                </p:txBody>
              </p:sp>
              <p:sp>
                <p:nvSpPr>
                  <p:cNvPr id="3011" name="Google Shape;3011;p87"/>
                  <p:cNvSpPr/>
                  <p:nvPr/>
                </p:nvSpPr>
                <p:spPr>
                  <a:xfrm>
                    <a:off x="1312623" y="4766700"/>
                    <a:ext cx="996389"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DataNode 31</a:t>
                    </a:r>
                    <a:endParaRPr sz="1100">
                      <a:solidFill>
                        <a:srgbClr val="0043B2"/>
                      </a:solidFill>
                      <a:latin typeface="Arial"/>
                      <a:ea typeface="Arial"/>
                      <a:cs typeface="Arial"/>
                      <a:sym typeface="Arial"/>
                    </a:endParaRPr>
                  </a:p>
                </p:txBody>
              </p:sp>
              <p:sp>
                <p:nvSpPr>
                  <p:cNvPr id="3012" name="Google Shape;3012;p87"/>
                  <p:cNvSpPr/>
                  <p:nvPr/>
                </p:nvSpPr>
                <p:spPr>
                  <a:xfrm>
                    <a:off x="1318974" y="5391311"/>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DataNode N</a:t>
                    </a:r>
                    <a:endParaRPr sz="1100">
                      <a:solidFill>
                        <a:srgbClr val="0043B2"/>
                      </a:solidFill>
                      <a:latin typeface="Arial"/>
                      <a:ea typeface="Arial"/>
                      <a:cs typeface="Arial"/>
                      <a:sym typeface="Arial"/>
                    </a:endParaRPr>
                  </a:p>
                </p:txBody>
              </p:sp>
            </p:grpSp>
            <p:cxnSp>
              <p:nvCxnSpPr>
                <p:cNvPr id="3013" name="Google Shape;3013;p87"/>
                <p:cNvCxnSpPr/>
                <p:nvPr/>
              </p:nvCxnSpPr>
              <p:spPr>
                <a:xfrm>
                  <a:off x="6577103" y="5204055"/>
                  <a:ext cx="0" cy="244895"/>
                </a:xfrm>
                <a:prstGeom prst="straightConnector1">
                  <a:avLst/>
                </a:prstGeom>
                <a:noFill/>
                <a:ln cap="flat" cmpd="sng" w="38100">
                  <a:solidFill>
                    <a:srgbClr val="0043B2"/>
                  </a:solidFill>
                  <a:prstDash val="dot"/>
                  <a:miter lim="800000"/>
                  <a:headEnd len="sm" w="sm" type="none"/>
                  <a:tailEnd len="sm" w="sm" type="none"/>
                </a:ln>
              </p:spPr>
            </p:cxnSp>
          </p:grpSp>
        </p:grpSp>
        <p:grpSp>
          <p:nvGrpSpPr>
            <p:cNvPr id="3014" name="Google Shape;3014;p87"/>
            <p:cNvGrpSpPr/>
            <p:nvPr/>
          </p:nvGrpSpPr>
          <p:grpSpPr>
            <a:xfrm>
              <a:off x="6458912" y="3879335"/>
              <a:ext cx="2590800" cy="448200"/>
              <a:chOff x="6458912" y="3814787"/>
              <a:chExt cx="2590800" cy="448200"/>
            </a:xfrm>
          </p:grpSpPr>
          <p:cxnSp>
            <p:nvCxnSpPr>
              <p:cNvPr id="3015" name="Google Shape;3015;p87"/>
              <p:cNvCxnSpPr>
                <a:stCxn id="2985" idx="2"/>
                <a:endCxn id="2998" idx="0"/>
              </p:cNvCxnSpPr>
              <p:nvPr/>
            </p:nvCxnSpPr>
            <p:spPr>
              <a:xfrm flipH="1">
                <a:off x="7758512" y="3814787"/>
                <a:ext cx="900" cy="448200"/>
              </a:xfrm>
              <a:prstGeom prst="straightConnector1">
                <a:avLst/>
              </a:prstGeom>
              <a:noFill/>
              <a:ln cap="flat" cmpd="sng" w="12700">
                <a:solidFill>
                  <a:srgbClr val="193EB0"/>
                </a:solidFill>
                <a:prstDash val="solid"/>
                <a:miter lim="800000"/>
                <a:headEnd len="sm" w="sm" type="none"/>
                <a:tailEnd len="sm" w="sm" type="none"/>
              </a:ln>
            </p:spPr>
          </p:cxnSp>
          <p:cxnSp>
            <p:nvCxnSpPr>
              <p:cNvPr id="3016" name="Google Shape;3016;p87"/>
              <p:cNvCxnSpPr>
                <a:stCxn id="2985" idx="2"/>
                <a:endCxn id="2989" idx="0"/>
              </p:cNvCxnSpPr>
              <p:nvPr/>
            </p:nvCxnSpPr>
            <p:spPr>
              <a:xfrm flipH="1">
                <a:off x="6458912" y="3814787"/>
                <a:ext cx="1300500" cy="448200"/>
              </a:xfrm>
              <a:prstGeom prst="straightConnector1">
                <a:avLst/>
              </a:prstGeom>
              <a:noFill/>
              <a:ln cap="flat" cmpd="sng" w="12700">
                <a:solidFill>
                  <a:srgbClr val="193EB0"/>
                </a:solidFill>
                <a:prstDash val="solid"/>
                <a:miter lim="800000"/>
                <a:headEnd len="sm" w="sm" type="none"/>
                <a:tailEnd len="sm" w="sm" type="none"/>
              </a:ln>
            </p:spPr>
          </p:cxnSp>
          <p:cxnSp>
            <p:nvCxnSpPr>
              <p:cNvPr id="3017" name="Google Shape;3017;p87"/>
              <p:cNvCxnSpPr>
                <a:stCxn id="2985" idx="2"/>
                <a:endCxn id="3007" idx="0"/>
              </p:cNvCxnSpPr>
              <p:nvPr/>
            </p:nvCxnSpPr>
            <p:spPr>
              <a:xfrm>
                <a:off x="7759412" y="3814787"/>
                <a:ext cx="1290300" cy="448200"/>
              </a:xfrm>
              <a:prstGeom prst="straightConnector1">
                <a:avLst/>
              </a:prstGeom>
              <a:noFill/>
              <a:ln cap="flat" cmpd="sng" w="12700">
                <a:solidFill>
                  <a:srgbClr val="193EB0"/>
                </a:solidFill>
                <a:prstDash val="solid"/>
                <a:miter lim="800000"/>
                <a:headEnd len="sm" w="sm" type="none"/>
                <a:tailEnd len="sm" w="sm" type="none"/>
              </a:ln>
            </p:spPr>
          </p:cxnSp>
        </p:gr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2" name="Shape 3022"/>
        <p:cNvGrpSpPr/>
        <p:nvPr/>
      </p:nvGrpSpPr>
      <p:grpSpPr>
        <a:xfrm>
          <a:off x="0" y="0"/>
          <a:ext cx="0" cy="0"/>
          <a:chOff x="0" y="0"/>
          <a:chExt cx="0" cy="0"/>
        </a:xfrm>
      </p:grpSpPr>
      <p:sp>
        <p:nvSpPr>
          <p:cNvPr id="3023" name="Google Shape;3023;p88"/>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3024" name="Google Shape;3024;p8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Nhân rộng và Rack-Awareness</a:t>
            </a:r>
            <a:endParaRPr/>
          </a:p>
        </p:txBody>
      </p:sp>
      <p:sp>
        <p:nvSpPr>
          <p:cNvPr id="3025" name="Google Shape;3025;p8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026" name="Google Shape;3026;p88"/>
          <p:cNvSpPr txBox="1"/>
          <p:nvPr>
            <p:ph idx="4" type="body"/>
          </p:nvPr>
        </p:nvSpPr>
        <p:spPr>
          <a:xfrm>
            <a:off x="535872" y="2226568"/>
            <a:ext cx="51120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HDFS phân vùng các tệp lớn thành các khối và sao chép các khối này</a:t>
            </a:r>
            <a:endParaRPr/>
          </a:p>
          <a:p>
            <a:pPr indent="-182563" lvl="1" marL="360363" rtl="0" algn="l">
              <a:lnSpc>
                <a:spcPct val="138461"/>
              </a:lnSpc>
              <a:spcBef>
                <a:spcPts val="500"/>
              </a:spcBef>
              <a:spcAft>
                <a:spcPts val="0"/>
              </a:spcAft>
              <a:buClr>
                <a:srgbClr val="262626"/>
              </a:buClr>
              <a:buSzPts val="1040"/>
              <a:buChar char="•"/>
            </a:pPr>
            <a:r>
              <a:rPr lang="en-US"/>
              <a:t>Số lượng khối được sao chép có thể định cấu hình - hệ số sao chép</a:t>
            </a:r>
            <a:endParaRPr/>
          </a:p>
          <a:p>
            <a:pPr indent="-182563" lvl="1" marL="360363" rtl="0" algn="l">
              <a:lnSpc>
                <a:spcPct val="138461"/>
              </a:lnSpc>
              <a:spcBef>
                <a:spcPts val="500"/>
              </a:spcBef>
              <a:spcAft>
                <a:spcPts val="0"/>
              </a:spcAft>
              <a:buClr>
                <a:srgbClr val="262626"/>
              </a:buClr>
              <a:buSzPts val="1040"/>
              <a:buChar char="•"/>
            </a:pPr>
            <a:r>
              <a:rPr lang="en-US"/>
              <a:t>Hệ số sao chép mặc định là 3</a:t>
            </a:r>
            <a:endParaRPr/>
          </a:p>
          <a:p>
            <a:pPr indent="-182563" lvl="1" marL="360363" rtl="0" algn="l">
              <a:lnSpc>
                <a:spcPct val="138461"/>
              </a:lnSpc>
              <a:spcBef>
                <a:spcPts val="500"/>
              </a:spcBef>
              <a:spcAft>
                <a:spcPts val="0"/>
              </a:spcAft>
              <a:buClr>
                <a:srgbClr val="262626"/>
              </a:buClr>
              <a:buSzPts val="1040"/>
              <a:buChar char="•"/>
            </a:pPr>
            <a:r>
              <a:rPr lang="en-US"/>
              <a:t>Tăng tính khả dụng - 3 vị trí để bắt đầu đọc</a:t>
            </a:r>
            <a:endParaRPr/>
          </a:p>
          <a:p>
            <a:pPr indent="-182563" lvl="1" marL="360363" rtl="0" algn="l">
              <a:lnSpc>
                <a:spcPct val="138461"/>
              </a:lnSpc>
              <a:spcBef>
                <a:spcPts val="500"/>
              </a:spcBef>
              <a:spcAft>
                <a:spcPts val="0"/>
              </a:spcAft>
              <a:buClr>
                <a:srgbClr val="262626"/>
              </a:buClr>
              <a:buSzPts val="1040"/>
              <a:buChar char="•"/>
            </a:pPr>
            <a:r>
              <a:rPr lang="en-US"/>
              <a:t>Tăng độ tin cậy – Có thể bị tổn thất 66% và vẫn phục hồi</a:t>
            </a:r>
            <a:endParaRPr/>
          </a:p>
          <a:p>
            <a:pPr indent="-177800" lvl="0" marL="177800" rtl="0" algn="l">
              <a:lnSpc>
                <a:spcPct val="128571"/>
              </a:lnSpc>
              <a:spcBef>
                <a:spcPts val="1000"/>
              </a:spcBef>
              <a:spcAft>
                <a:spcPts val="0"/>
              </a:spcAft>
              <a:buClr>
                <a:srgbClr val="262626"/>
              </a:buClr>
              <a:buSzPts val="1400"/>
              <a:buFont typeface="Arial"/>
              <a:buChar char="•"/>
            </a:pPr>
            <a:r>
              <a:rPr lang="en-US"/>
              <a:t>Vị trí của các khối được sao chép, ảnh hưởng lớn đến mức độ chịu lỗi</a:t>
            </a:r>
            <a:endParaRPr/>
          </a:p>
          <a:p>
            <a:pPr indent="-182563" lvl="1" marL="360363" rtl="0" algn="l">
              <a:lnSpc>
                <a:spcPct val="138461"/>
              </a:lnSpc>
              <a:spcBef>
                <a:spcPts val="500"/>
              </a:spcBef>
              <a:spcAft>
                <a:spcPts val="0"/>
              </a:spcAft>
              <a:buClr>
                <a:srgbClr val="262626"/>
              </a:buClr>
              <a:buSzPts val="1040"/>
              <a:buChar char="•"/>
            </a:pPr>
            <a:r>
              <a:rPr lang="en-US"/>
              <a:t>Tất cả các khối trên cùng một đĩa – thực sự không tăng độ tin cậy</a:t>
            </a:r>
            <a:endParaRPr/>
          </a:p>
          <a:p>
            <a:pPr indent="-182563" lvl="1" marL="360363" rtl="0" algn="l">
              <a:lnSpc>
                <a:spcPct val="138461"/>
              </a:lnSpc>
              <a:spcBef>
                <a:spcPts val="500"/>
              </a:spcBef>
              <a:spcAft>
                <a:spcPts val="0"/>
              </a:spcAft>
              <a:buClr>
                <a:srgbClr val="262626"/>
              </a:buClr>
              <a:buSzPts val="1040"/>
              <a:buChar char="•"/>
            </a:pPr>
            <a:r>
              <a:rPr lang="en-US"/>
              <a:t>Tất cả các khối trên cùng một giá – lỗi công tắc giá có thể khiến tất cả các bản sao không thể truy cập được</a:t>
            </a:r>
            <a:endParaRPr/>
          </a:p>
        </p:txBody>
      </p:sp>
      <p:grpSp>
        <p:nvGrpSpPr>
          <p:cNvPr id="3027" name="Google Shape;3027;p88"/>
          <p:cNvGrpSpPr/>
          <p:nvPr/>
        </p:nvGrpSpPr>
        <p:grpSpPr>
          <a:xfrm>
            <a:off x="5647872" y="2153599"/>
            <a:ext cx="3697741" cy="3705989"/>
            <a:chOff x="5854254" y="2153599"/>
            <a:chExt cx="3821489" cy="3705989"/>
          </a:xfrm>
        </p:grpSpPr>
        <p:grpSp>
          <p:nvGrpSpPr>
            <p:cNvPr id="3028" name="Google Shape;3028;p88"/>
            <p:cNvGrpSpPr/>
            <p:nvPr/>
          </p:nvGrpSpPr>
          <p:grpSpPr>
            <a:xfrm>
              <a:off x="5854254" y="2153599"/>
              <a:ext cx="3799975" cy="2711538"/>
              <a:chOff x="5854254" y="2153599"/>
              <a:chExt cx="3799975" cy="2711538"/>
            </a:xfrm>
          </p:grpSpPr>
          <p:sp>
            <p:nvSpPr>
              <p:cNvPr id="3029" name="Google Shape;3029;p88"/>
              <p:cNvSpPr/>
              <p:nvPr/>
            </p:nvSpPr>
            <p:spPr>
              <a:xfrm>
                <a:off x="7317499" y="2153599"/>
                <a:ext cx="899077" cy="361001"/>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grpSp>
            <p:nvGrpSpPr>
              <p:cNvPr id="3030" name="Google Shape;3030;p88"/>
              <p:cNvGrpSpPr/>
              <p:nvPr/>
            </p:nvGrpSpPr>
            <p:grpSpPr>
              <a:xfrm>
                <a:off x="8445199" y="2905076"/>
                <a:ext cx="1209030" cy="1945772"/>
                <a:chOff x="8445199" y="2905076"/>
                <a:chExt cx="1209030" cy="1945772"/>
              </a:xfrm>
            </p:grpSpPr>
            <p:sp>
              <p:nvSpPr>
                <p:cNvPr id="3031" name="Google Shape;3031;p88"/>
                <p:cNvSpPr/>
                <p:nvPr/>
              </p:nvSpPr>
              <p:spPr>
                <a:xfrm>
                  <a:off x="8445199" y="3104047"/>
                  <a:ext cx="1209030" cy="1734213"/>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0043B2"/>
                    </a:solidFill>
                    <a:latin typeface="Arial"/>
                    <a:ea typeface="Arial"/>
                    <a:cs typeface="Arial"/>
                    <a:sym typeface="Arial"/>
                  </a:endParaRPr>
                </a:p>
              </p:txBody>
            </p:sp>
            <p:sp>
              <p:nvSpPr>
                <p:cNvPr id="3032" name="Google Shape;3032;p88"/>
                <p:cNvSpPr/>
                <p:nvPr/>
              </p:nvSpPr>
              <p:spPr>
                <a:xfrm>
                  <a:off x="8603324" y="2905076"/>
                  <a:ext cx="892780" cy="350232"/>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3033" name="Google Shape;3033;p88"/>
                <p:cNvSpPr/>
                <p:nvPr/>
              </p:nvSpPr>
              <p:spPr>
                <a:xfrm>
                  <a:off x="8631990" y="4612349"/>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Rack 3</a:t>
                  </a:r>
                  <a:endParaRPr sz="1050">
                    <a:solidFill>
                      <a:srgbClr val="0043B2"/>
                    </a:solidFill>
                    <a:latin typeface="Arial"/>
                    <a:ea typeface="Arial"/>
                    <a:cs typeface="Arial"/>
                    <a:sym typeface="Arial"/>
                  </a:endParaRPr>
                </a:p>
              </p:txBody>
            </p:sp>
            <p:sp>
              <p:nvSpPr>
                <p:cNvPr id="3034" name="Google Shape;3034;p88"/>
                <p:cNvSpPr/>
                <p:nvPr/>
              </p:nvSpPr>
              <p:spPr>
                <a:xfrm>
                  <a:off x="8562317" y="3366324"/>
                  <a:ext cx="996389"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DN 30</a:t>
                  </a:r>
                  <a:endParaRPr sz="1050">
                    <a:solidFill>
                      <a:srgbClr val="0043B2"/>
                    </a:solidFill>
                    <a:latin typeface="Arial"/>
                    <a:ea typeface="Arial"/>
                    <a:cs typeface="Arial"/>
                    <a:sym typeface="Arial"/>
                  </a:endParaRPr>
                </a:p>
              </p:txBody>
            </p:sp>
            <p:sp>
              <p:nvSpPr>
                <p:cNvPr id="3035" name="Google Shape;3035;p88"/>
                <p:cNvSpPr/>
                <p:nvPr/>
              </p:nvSpPr>
              <p:spPr>
                <a:xfrm>
                  <a:off x="8562317" y="3645047"/>
                  <a:ext cx="996389"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DN 31</a:t>
                  </a:r>
                  <a:endParaRPr sz="1050">
                    <a:solidFill>
                      <a:srgbClr val="0043B2"/>
                    </a:solidFill>
                    <a:latin typeface="Arial"/>
                    <a:ea typeface="Arial"/>
                    <a:cs typeface="Arial"/>
                    <a:sym typeface="Arial"/>
                  </a:endParaRPr>
                </a:p>
              </p:txBody>
            </p:sp>
            <p:sp>
              <p:nvSpPr>
                <p:cNvPr id="3036" name="Google Shape;3036;p88"/>
                <p:cNvSpPr/>
                <p:nvPr/>
              </p:nvSpPr>
              <p:spPr>
                <a:xfrm>
                  <a:off x="8568668" y="4231554"/>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DataNode N</a:t>
                  </a:r>
                  <a:endParaRPr sz="1050">
                    <a:solidFill>
                      <a:srgbClr val="0043B2"/>
                    </a:solidFill>
                    <a:latin typeface="Arial"/>
                    <a:ea typeface="Arial"/>
                    <a:cs typeface="Arial"/>
                    <a:sym typeface="Arial"/>
                  </a:endParaRPr>
                </a:p>
              </p:txBody>
            </p:sp>
            <p:cxnSp>
              <p:nvCxnSpPr>
                <p:cNvPr id="3037" name="Google Shape;3037;p88"/>
                <p:cNvCxnSpPr/>
                <p:nvPr/>
              </p:nvCxnSpPr>
              <p:spPr>
                <a:xfrm>
                  <a:off x="9049714" y="3930135"/>
                  <a:ext cx="0" cy="244895"/>
                </a:xfrm>
                <a:prstGeom prst="straightConnector1">
                  <a:avLst/>
                </a:prstGeom>
                <a:noFill/>
                <a:ln cap="flat" cmpd="sng" w="38100">
                  <a:solidFill>
                    <a:srgbClr val="0043B2"/>
                  </a:solidFill>
                  <a:prstDash val="dot"/>
                  <a:miter lim="800000"/>
                  <a:headEnd len="sm" w="sm" type="none"/>
                  <a:tailEnd len="sm" w="sm" type="none"/>
                </a:ln>
              </p:spPr>
            </p:cxnSp>
          </p:grpSp>
          <p:grpSp>
            <p:nvGrpSpPr>
              <p:cNvPr id="3038" name="Google Shape;3038;p88"/>
              <p:cNvGrpSpPr/>
              <p:nvPr/>
            </p:nvGrpSpPr>
            <p:grpSpPr>
              <a:xfrm>
                <a:off x="6456338" y="2514600"/>
                <a:ext cx="2593500" cy="390600"/>
                <a:chOff x="6456338" y="3880389"/>
                <a:chExt cx="2593500" cy="390600"/>
              </a:xfrm>
            </p:grpSpPr>
            <p:cxnSp>
              <p:nvCxnSpPr>
                <p:cNvPr id="3039" name="Google Shape;3039;p88"/>
                <p:cNvCxnSpPr>
                  <a:stCxn id="3029" idx="2"/>
                  <a:endCxn id="3040" idx="0"/>
                </p:cNvCxnSpPr>
                <p:nvPr/>
              </p:nvCxnSpPr>
              <p:spPr>
                <a:xfrm flipH="1">
                  <a:off x="7760738" y="3880389"/>
                  <a:ext cx="6300" cy="390600"/>
                </a:xfrm>
                <a:prstGeom prst="straightConnector1">
                  <a:avLst/>
                </a:prstGeom>
                <a:noFill/>
                <a:ln cap="flat" cmpd="sng" w="12700">
                  <a:solidFill>
                    <a:srgbClr val="193EB0"/>
                  </a:solidFill>
                  <a:prstDash val="solid"/>
                  <a:miter lim="800000"/>
                  <a:headEnd len="sm" w="sm" type="none"/>
                  <a:tailEnd len="sm" w="sm" type="none"/>
                </a:ln>
              </p:spPr>
            </p:cxnSp>
            <p:cxnSp>
              <p:nvCxnSpPr>
                <p:cNvPr id="3041" name="Google Shape;3041;p88"/>
                <p:cNvCxnSpPr>
                  <a:stCxn id="3029" idx="2"/>
                  <a:endCxn id="3042" idx="0"/>
                </p:cNvCxnSpPr>
                <p:nvPr/>
              </p:nvCxnSpPr>
              <p:spPr>
                <a:xfrm flipH="1">
                  <a:off x="6456338" y="3880389"/>
                  <a:ext cx="1310700" cy="379800"/>
                </a:xfrm>
                <a:prstGeom prst="straightConnector1">
                  <a:avLst/>
                </a:prstGeom>
                <a:noFill/>
                <a:ln cap="flat" cmpd="sng" w="12700">
                  <a:solidFill>
                    <a:srgbClr val="193EB0"/>
                  </a:solidFill>
                  <a:prstDash val="solid"/>
                  <a:miter lim="800000"/>
                  <a:headEnd len="sm" w="sm" type="none"/>
                  <a:tailEnd len="sm" w="sm" type="none"/>
                </a:ln>
              </p:spPr>
            </p:cxnSp>
            <p:cxnSp>
              <p:nvCxnSpPr>
                <p:cNvPr id="3043" name="Google Shape;3043;p88"/>
                <p:cNvCxnSpPr>
                  <a:stCxn id="3029" idx="2"/>
                  <a:endCxn id="3032" idx="0"/>
                </p:cNvCxnSpPr>
                <p:nvPr/>
              </p:nvCxnSpPr>
              <p:spPr>
                <a:xfrm>
                  <a:off x="7767038" y="3880389"/>
                  <a:ext cx="1282800" cy="390600"/>
                </a:xfrm>
                <a:prstGeom prst="straightConnector1">
                  <a:avLst/>
                </a:prstGeom>
                <a:noFill/>
                <a:ln cap="flat" cmpd="sng" w="12700">
                  <a:solidFill>
                    <a:srgbClr val="193EB0"/>
                  </a:solidFill>
                  <a:prstDash val="solid"/>
                  <a:miter lim="800000"/>
                  <a:headEnd len="sm" w="sm" type="none"/>
                  <a:tailEnd len="sm" w="sm" type="none"/>
                </a:ln>
              </p:spPr>
            </p:cxnSp>
          </p:grpSp>
          <p:grpSp>
            <p:nvGrpSpPr>
              <p:cNvPr id="3044" name="Google Shape;3044;p88"/>
              <p:cNvGrpSpPr/>
              <p:nvPr/>
            </p:nvGrpSpPr>
            <p:grpSpPr>
              <a:xfrm>
                <a:off x="5854254" y="2894307"/>
                <a:ext cx="1209030" cy="1970830"/>
                <a:chOff x="5854254" y="2894307"/>
                <a:chExt cx="1209030" cy="1970830"/>
              </a:xfrm>
            </p:grpSpPr>
            <p:sp>
              <p:nvSpPr>
                <p:cNvPr id="3045" name="Google Shape;3045;p88"/>
                <p:cNvSpPr/>
                <p:nvPr/>
              </p:nvSpPr>
              <p:spPr>
                <a:xfrm>
                  <a:off x="5854254" y="3104047"/>
                  <a:ext cx="1209030" cy="1734213"/>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0043B2"/>
                    </a:solidFill>
                    <a:latin typeface="Arial"/>
                    <a:ea typeface="Arial"/>
                    <a:cs typeface="Arial"/>
                    <a:sym typeface="Arial"/>
                  </a:endParaRPr>
                </a:p>
              </p:txBody>
            </p:sp>
            <p:sp>
              <p:nvSpPr>
                <p:cNvPr id="3042" name="Google Shape;3042;p88"/>
                <p:cNvSpPr/>
                <p:nvPr/>
              </p:nvSpPr>
              <p:spPr>
                <a:xfrm>
                  <a:off x="6012980" y="2894307"/>
                  <a:ext cx="886428" cy="335246"/>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3046" name="Google Shape;3046;p88"/>
                <p:cNvSpPr/>
                <p:nvPr/>
              </p:nvSpPr>
              <p:spPr>
                <a:xfrm>
                  <a:off x="6041045" y="4626638"/>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Rack 1</a:t>
                  </a:r>
                  <a:endParaRPr sz="1050">
                    <a:solidFill>
                      <a:srgbClr val="0043B2"/>
                    </a:solidFill>
                    <a:latin typeface="Arial"/>
                    <a:ea typeface="Arial"/>
                    <a:cs typeface="Arial"/>
                    <a:sym typeface="Arial"/>
                  </a:endParaRPr>
                </a:p>
              </p:txBody>
            </p:sp>
            <p:sp>
              <p:nvSpPr>
                <p:cNvPr id="3047" name="Google Shape;3047;p88"/>
                <p:cNvSpPr/>
                <p:nvPr/>
              </p:nvSpPr>
              <p:spPr>
                <a:xfrm>
                  <a:off x="5977723" y="3366324"/>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   DN 1</a:t>
                  </a:r>
                  <a:endParaRPr sz="1050">
                    <a:solidFill>
                      <a:srgbClr val="0043B2"/>
                    </a:solidFill>
                    <a:latin typeface="Arial"/>
                    <a:ea typeface="Arial"/>
                    <a:cs typeface="Arial"/>
                    <a:sym typeface="Arial"/>
                  </a:endParaRPr>
                </a:p>
              </p:txBody>
            </p:sp>
            <p:sp>
              <p:nvSpPr>
                <p:cNvPr id="3048" name="Google Shape;3048;p88"/>
                <p:cNvSpPr/>
                <p:nvPr/>
              </p:nvSpPr>
              <p:spPr>
                <a:xfrm>
                  <a:off x="5977723" y="3645047"/>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   DN 2</a:t>
                  </a:r>
                  <a:endParaRPr sz="1050">
                    <a:solidFill>
                      <a:srgbClr val="0043B2"/>
                    </a:solidFill>
                    <a:latin typeface="Arial"/>
                    <a:ea typeface="Arial"/>
                    <a:cs typeface="Arial"/>
                    <a:sym typeface="Arial"/>
                  </a:endParaRPr>
                </a:p>
              </p:txBody>
            </p:sp>
            <p:sp>
              <p:nvSpPr>
                <p:cNvPr id="3049" name="Google Shape;3049;p88"/>
                <p:cNvSpPr/>
                <p:nvPr/>
              </p:nvSpPr>
              <p:spPr>
                <a:xfrm>
                  <a:off x="5977723" y="4231554"/>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DataNode N</a:t>
                  </a:r>
                  <a:endParaRPr sz="1050">
                    <a:solidFill>
                      <a:srgbClr val="0043B2"/>
                    </a:solidFill>
                    <a:latin typeface="Arial"/>
                    <a:ea typeface="Arial"/>
                    <a:cs typeface="Arial"/>
                    <a:sym typeface="Arial"/>
                  </a:endParaRPr>
                </a:p>
              </p:txBody>
            </p:sp>
            <p:sp>
              <p:nvSpPr>
                <p:cNvPr id="3050" name="Google Shape;3050;p88"/>
                <p:cNvSpPr/>
                <p:nvPr/>
              </p:nvSpPr>
              <p:spPr>
                <a:xfrm>
                  <a:off x="5977723" y="3917375"/>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   DN 3</a:t>
                  </a:r>
                  <a:endParaRPr/>
                </a:p>
              </p:txBody>
            </p:sp>
          </p:grpSp>
          <p:grpSp>
            <p:nvGrpSpPr>
              <p:cNvPr id="3051" name="Google Shape;3051;p88"/>
              <p:cNvGrpSpPr/>
              <p:nvPr/>
            </p:nvGrpSpPr>
            <p:grpSpPr>
              <a:xfrm>
                <a:off x="7158592" y="2905076"/>
                <a:ext cx="1209030" cy="1945772"/>
                <a:chOff x="7158592" y="2905076"/>
                <a:chExt cx="1209030" cy="1945772"/>
              </a:xfrm>
            </p:grpSpPr>
            <p:sp>
              <p:nvSpPr>
                <p:cNvPr id="3052" name="Google Shape;3052;p88"/>
                <p:cNvSpPr/>
                <p:nvPr/>
              </p:nvSpPr>
              <p:spPr>
                <a:xfrm>
                  <a:off x="7158592" y="3104047"/>
                  <a:ext cx="1209030" cy="1734213"/>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0043B2"/>
                    </a:solidFill>
                    <a:latin typeface="Arial"/>
                    <a:ea typeface="Arial"/>
                    <a:cs typeface="Arial"/>
                    <a:sym typeface="Arial"/>
                  </a:endParaRPr>
                </a:p>
              </p:txBody>
            </p:sp>
            <p:sp>
              <p:nvSpPr>
                <p:cNvPr id="3040" name="Google Shape;3040;p88"/>
                <p:cNvSpPr/>
                <p:nvPr/>
              </p:nvSpPr>
              <p:spPr>
                <a:xfrm>
                  <a:off x="7317499" y="2905076"/>
                  <a:ext cx="886428" cy="350232"/>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3053" name="Google Shape;3053;p88"/>
                <p:cNvSpPr/>
                <p:nvPr/>
              </p:nvSpPr>
              <p:spPr>
                <a:xfrm>
                  <a:off x="7345383" y="4612349"/>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Rack 2</a:t>
                  </a:r>
                  <a:endParaRPr sz="1050">
                    <a:solidFill>
                      <a:srgbClr val="0043B2"/>
                    </a:solidFill>
                    <a:latin typeface="Arial"/>
                    <a:ea typeface="Arial"/>
                    <a:cs typeface="Arial"/>
                    <a:sym typeface="Arial"/>
                  </a:endParaRPr>
                </a:p>
              </p:txBody>
            </p:sp>
            <p:sp>
              <p:nvSpPr>
                <p:cNvPr id="3054" name="Google Shape;3054;p88"/>
                <p:cNvSpPr/>
                <p:nvPr/>
              </p:nvSpPr>
              <p:spPr>
                <a:xfrm>
                  <a:off x="7282061" y="3366324"/>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   DN 20</a:t>
                  </a:r>
                  <a:endParaRPr sz="1050">
                    <a:solidFill>
                      <a:srgbClr val="0043B2"/>
                    </a:solidFill>
                    <a:latin typeface="Arial"/>
                    <a:ea typeface="Arial"/>
                    <a:cs typeface="Arial"/>
                    <a:sym typeface="Arial"/>
                  </a:endParaRPr>
                </a:p>
              </p:txBody>
            </p:sp>
            <p:sp>
              <p:nvSpPr>
                <p:cNvPr id="3055" name="Google Shape;3055;p88"/>
                <p:cNvSpPr/>
                <p:nvPr/>
              </p:nvSpPr>
              <p:spPr>
                <a:xfrm>
                  <a:off x="7282061" y="3645047"/>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   DN 21</a:t>
                  </a:r>
                  <a:endParaRPr sz="1050">
                    <a:solidFill>
                      <a:srgbClr val="0043B2"/>
                    </a:solidFill>
                    <a:latin typeface="Arial"/>
                    <a:ea typeface="Arial"/>
                    <a:cs typeface="Arial"/>
                    <a:sym typeface="Arial"/>
                  </a:endParaRPr>
                </a:p>
              </p:txBody>
            </p:sp>
            <p:sp>
              <p:nvSpPr>
                <p:cNvPr id="3056" name="Google Shape;3056;p88"/>
                <p:cNvSpPr/>
                <p:nvPr/>
              </p:nvSpPr>
              <p:spPr>
                <a:xfrm>
                  <a:off x="7282061" y="4231554"/>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DataNode N</a:t>
                  </a:r>
                  <a:endParaRPr sz="1050">
                    <a:solidFill>
                      <a:srgbClr val="0043B2"/>
                    </a:solidFill>
                    <a:latin typeface="Arial"/>
                    <a:ea typeface="Arial"/>
                    <a:cs typeface="Arial"/>
                    <a:sym typeface="Arial"/>
                  </a:endParaRPr>
                </a:p>
              </p:txBody>
            </p:sp>
            <p:sp>
              <p:nvSpPr>
                <p:cNvPr id="3057" name="Google Shape;3057;p88"/>
                <p:cNvSpPr/>
                <p:nvPr/>
              </p:nvSpPr>
              <p:spPr>
                <a:xfrm>
                  <a:off x="7284450" y="3917375"/>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   DN 23</a:t>
                  </a:r>
                  <a:endParaRPr/>
                </a:p>
              </p:txBody>
            </p:sp>
          </p:grpSp>
        </p:grpSp>
        <p:grpSp>
          <p:nvGrpSpPr>
            <p:cNvPr id="3058" name="Google Shape;3058;p88"/>
            <p:cNvGrpSpPr/>
            <p:nvPr/>
          </p:nvGrpSpPr>
          <p:grpSpPr>
            <a:xfrm>
              <a:off x="5875768" y="5112104"/>
              <a:ext cx="3799975" cy="747484"/>
              <a:chOff x="5875768" y="5269173"/>
              <a:chExt cx="3799975" cy="747484"/>
            </a:xfrm>
          </p:grpSpPr>
          <p:sp>
            <p:nvSpPr>
              <p:cNvPr id="3059" name="Google Shape;3059;p88"/>
              <p:cNvSpPr/>
              <p:nvPr/>
            </p:nvSpPr>
            <p:spPr>
              <a:xfrm>
                <a:off x="5875768" y="5269173"/>
                <a:ext cx="3799975" cy="747484"/>
              </a:xfrm>
              <a:prstGeom prst="roundRect">
                <a:avLst>
                  <a:gd fmla="val 755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050"/>
                  <a:buFont typeface="Arial"/>
                  <a:buNone/>
                </a:pPr>
                <a:r>
                  <a:t/>
                </a:r>
                <a:endParaRPr sz="1050">
                  <a:solidFill>
                    <a:srgbClr val="193EB0"/>
                  </a:solidFill>
                  <a:latin typeface="Arial"/>
                  <a:ea typeface="Arial"/>
                  <a:cs typeface="Arial"/>
                  <a:sym typeface="Arial"/>
                </a:endParaRPr>
              </a:p>
            </p:txBody>
          </p:sp>
          <p:grpSp>
            <p:nvGrpSpPr>
              <p:cNvPr id="3060" name="Google Shape;3060;p88"/>
              <p:cNvGrpSpPr/>
              <p:nvPr/>
            </p:nvGrpSpPr>
            <p:grpSpPr>
              <a:xfrm>
                <a:off x="6325255" y="5343947"/>
                <a:ext cx="2849406" cy="595306"/>
                <a:chOff x="6344058" y="5343947"/>
                <a:chExt cx="2849406" cy="595306"/>
              </a:xfrm>
            </p:grpSpPr>
            <p:grpSp>
              <p:nvGrpSpPr>
                <p:cNvPr id="3061" name="Google Shape;3061;p88"/>
                <p:cNvGrpSpPr/>
                <p:nvPr/>
              </p:nvGrpSpPr>
              <p:grpSpPr>
                <a:xfrm>
                  <a:off x="6344058" y="5343947"/>
                  <a:ext cx="790118" cy="595306"/>
                  <a:chOff x="3936263" y="5676878"/>
                  <a:chExt cx="790118" cy="595306"/>
                </a:xfrm>
              </p:grpSpPr>
              <p:sp>
                <p:nvSpPr>
                  <p:cNvPr id="3062" name="Google Shape;3062;p88"/>
                  <p:cNvSpPr/>
                  <p:nvPr/>
                </p:nvSpPr>
                <p:spPr>
                  <a:xfrm>
                    <a:off x="3936263" y="5676878"/>
                    <a:ext cx="790118" cy="595306"/>
                  </a:xfrm>
                  <a:prstGeom prst="roundRect">
                    <a:avLst>
                      <a:gd fmla="val 7557" name="adj"/>
                    </a:avLst>
                  </a:prstGeom>
                  <a:noFill/>
                  <a:ln cap="flat" cmpd="sng" w="952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193EB0"/>
                      </a:buClr>
                      <a:buSzPts val="1050"/>
                      <a:buFont typeface="Arial"/>
                      <a:buNone/>
                    </a:pPr>
                    <a:r>
                      <a:rPr lang="en-US" sz="1050">
                        <a:solidFill>
                          <a:srgbClr val="193EB0"/>
                        </a:solidFill>
                        <a:latin typeface="Arial"/>
                        <a:ea typeface="Arial"/>
                        <a:cs typeface="Arial"/>
                        <a:sym typeface="Arial"/>
                      </a:rPr>
                      <a:t>Bản sao 1</a:t>
                    </a:r>
                    <a:endParaRPr/>
                  </a:p>
                  <a:p>
                    <a:pPr indent="0" lvl="0" marL="0" marR="0" rtl="0" algn="ctr">
                      <a:spcBef>
                        <a:spcPts val="0"/>
                      </a:spcBef>
                      <a:spcAft>
                        <a:spcPts val="0"/>
                      </a:spcAft>
                      <a:buClr>
                        <a:schemeClr val="dk1"/>
                      </a:buClr>
                      <a:buSzPts val="1050"/>
                      <a:buFont typeface="Arial"/>
                      <a:buNone/>
                    </a:pPr>
                    <a:r>
                      <a:t/>
                    </a:r>
                    <a:endParaRPr sz="1050">
                      <a:solidFill>
                        <a:srgbClr val="193EB0"/>
                      </a:solidFill>
                      <a:latin typeface="Arial"/>
                      <a:ea typeface="Arial"/>
                      <a:cs typeface="Arial"/>
                      <a:sym typeface="Arial"/>
                    </a:endParaRPr>
                  </a:p>
                  <a:p>
                    <a:pPr indent="0" lvl="0" marL="0" marR="0" rtl="0" algn="ctr">
                      <a:spcBef>
                        <a:spcPts val="0"/>
                      </a:spcBef>
                      <a:spcAft>
                        <a:spcPts val="0"/>
                      </a:spcAft>
                      <a:buClr>
                        <a:schemeClr val="dk1"/>
                      </a:buClr>
                      <a:buSzPts val="1050"/>
                      <a:buFont typeface="Arial"/>
                      <a:buNone/>
                    </a:pPr>
                    <a:r>
                      <a:t/>
                    </a:r>
                    <a:endParaRPr sz="1050">
                      <a:solidFill>
                        <a:srgbClr val="193EB0"/>
                      </a:solidFill>
                      <a:latin typeface="Arial"/>
                      <a:ea typeface="Arial"/>
                      <a:cs typeface="Arial"/>
                      <a:sym typeface="Arial"/>
                    </a:endParaRPr>
                  </a:p>
                </p:txBody>
              </p:sp>
              <p:sp>
                <p:nvSpPr>
                  <p:cNvPr id="3063" name="Google Shape;3063;p88"/>
                  <p:cNvSpPr/>
                  <p:nvPr/>
                </p:nvSpPr>
                <p:spPr>
                  <a:xfrm>
                    <a:off x="4211240" y="5948983"/>
                    <a:ext cx="244507" cy="238499"/>
                  </a:xfrm>
                  <a:prstGeom prst="rect">
                    <a:avLst/>
                  </a:prstGeom>
                  <a:solidFill>
                    <a:schemeClr val="accen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grpSp>
              <p:nvGrpSpPr>
                <p:cNvPr id="3064" name="Google Shape;3064;p88"/>
                <p:cNvGrpSpPr/>
                <p:nvPr/>
              </p:nvGrpSpPr>
              <p:grpSpPr>
                <a:xfrm>
                  <a:off x="8394027" y="5343947"/>
                  <a:ext cx="799437" cy="595306"/>
                  <a:chOff x="8136867" y="5349696"/>
                  <a:chExt cx="799437" cy="595306"/>
                </a:xfrm>
              </p:grpSpPr>
              <p:sp>
                <p:nvSpPr>
                  <p:cNvPr id="3065" name="Google Shape;3065;p88"/>
                  <p:cNvSpPr/>
                  <p:nvPr/>
                </p:nvSpPr>
                <p:spPr>
                  <a:xfrm>
                    <a:off x="8136867" y="5349696"/>
                    <a:ext cx="799437" cy="595306"/>
                  </a:xfrm>
                  <a:prstGeom prst="roundRect">
                    <a:avLst>
                      <a:gd fmla="val 7557" name="adj"/>
                    </a:avLst>
                  </a:prstGeom>
                  <a:noFill/>
                  <a:ln cap="flat" cmpd="sng" w="952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193EB0"/>
                      </a:buClr>
                      <a:buSzPts val="1050"/>
                      <a:buFont typeface="Arial"/>
                      <a:buNone/>
                    </a:pPr>
                    <a:r>
                      <a:rPr lang="en-US" sz="1050">
                        <a:solidFill>
                          <a:srgbClr val="193EB0"/>
                        </a:solidFill>
                        <a:latin typeface="Arial"/>
                        <a:ea typeface="Arial"/>
                        <a:cs typeface="Arial"/>
                        <a:sym typeface="Arial"/>
                      </a:rPr>
                      <a:t>Bản sao 3</a:t>
                    </a:r>
                    <a:endParaRPr/>
                  </a:p>
                  <a:p>
                    <a:pPr indent="0" lvl="0" marL="0" marR="0" rtl="0" algn="ctr">
                      <a:spcBef>
                        <a:spcPts val="0"/>
                      </a:spcBef>
                      <a:spcAft>
                        <a:spcPts val="0"/>
                      </a:spcAft>
                      <a:buClr>
                        <a:schemeClr val="dk1"/>
                      </a:buClr>
                      <a:buSzPts val="1050"/>
                      <a:buFont typeface="Arial"/>
                      <a:buNone/>
                    </a:pPr>
                    <a:r>
                      <a:t/>
                    </a:r>
                    <a:endParaRPr sz="1050">
                      <a:solidFill>
                        <a:srgbClr val="193EB0"/>
                      </a:solidFill>
                      <a:latin typeface="Arial"/>
                      <a:ea typeface="Arial"/>
                      <a:cs typeface="Arial"/>
                      <a:sym typeface="Arial"/>
                    </a:endParaRPr>
                  </a:p>
                  <a:p>
                    <a:pPr indent="0" lvl="0" marL="0" marR="0" rtl="0" algn="ctr">
                      <a:spcBef>
                        <a:spcPts val="0"/>
                      </a:spcBef>
                      <a:spcAft>
                        <a:spcPts val="0"/>
                      </a:spcAft>
                      <a:buClr>
                        <a:schemeClr val="dk1"/>
                      </a:buClr>
                      <a:buSzPts val="1050"/>
                      <a:buFont typeface="Arial"/>
                      <a:buNone/>
                    </a:pPr>
                    <a:r>
                      <a:t/>
                    </a:r>
                    <a:endParaRPr sz="1050">
                      <a:solidFill>
                        <a:srgbClr val="193EB0"/>
                      </a:solidFill>
                      <a:latin typeface="Arial"/>
                      <a:ea typeface="Arial"/>
                      <a:cs typeface="Arial"/>
                      <a:sym typeface="Arial"/>
                    </a:endParaRPr>
                  </a:p>
                </p:txBody>
              </p:sp>
              <p:sp>
                <p:nvSpPr>
                  <p:cNvPr id="3066" name="Google Shape;3066;p88"/>
                  <p:cNvSpPr/>
                  <p:nvPr/>
                </p:nvSpPr>
                <p:spPr>
                  <a:xfrm>
                    <a:off x="8422789" y="5633822"/>
                    <a:ext cx="244507" cy="238499"/>
                  </a:xfrm>
                  <a:prstGeom prst="rect">
                    <a:avLst/>
                  </a:prstGeom>
                  <a:solidFill>
                    <a:schemeClr val="accent4"/>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grpSp>
              <p:nvGrpSpPr>
                <p:cNvPr id="3067" name="Google Shape;3067;p88"/>
                <p:cNvGrpSpPr/>
                <p:nvPr/>
              </p:nvGrpSpPr>
              <p:grpSpPr>
                <a:xfrm>
                  <a:off x="7364186" y="5343947"/>
                  <a:ext cx="799831" cy="595306"/>
                  <a:chOff x="7107026" y="5361323"/>
                  <a:chExt cx="799831" cy="595306"/>
                </a:xfrm>
              </p:grpSpPr>
              <p:sp>
                <p:nvSpPr>
                  <p:cNvPr id="3068" name="Google Shape;3068;p88"/>
                  <p:cNvSpPr/>
                  <p:nvPr/>
                </p:nvSpPr>
                <p:spPr>
                  <a:xfrm>
                    <a:off x="7107026" y="5361323"/>
                    <a:ext cx="799831" cy="595306"/>
                  </a:xfrm>
                  <a:prstGeom prst="roundRect">
                    <a:avLst>
                      <a:gd fmla="val 7557" name="adj"/>
                    </a:avLst>
                  </a:prstGeom>
                  <a:noFill/>
                  <a:ln cap="flat" cmpd="sng" w="952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193EB0"/>
                      </a:buClr>
                      <a:buSzPts val="1050"/>
                      <a:buFont typeface="Arial"/>
                      <a:buNone/>
                    </a:pPr>
                    <a:r>
                      <a:rPr lang="en-US" sz="1050">
                        <a:solidFill>
                          <a:srgbClr val="193EB0"/>
                        </a:solidFill>
                        <a:latin typeface="Arial"/>
                        <a:ea typeface="Arial"/>
                        <a:cs typeface="Arial"/>
                        <a:sym typeface="Arial"/>
                      </a:rPr>
                      <a:t>Bản sao 2</a:t>
                    </a:r>
                    <a:endParaRPr/>
                  </a:p>
                  <a:p>
                    <a:pPr indent="0" lvl="0" marL="0" marR="0" rtl="0" algn="ctr">
                      <a:spcBef>
                        <a:spcPts val="0"/>
                      </a:spcBef>
                      <a:spcAft>
                        <a:spcPts val="0"/>
                      </a:spcAft>
                      <a:buClr>
                        <a:schemeClr val="dk1"/>
                      </a:buClr>
                      <a:buSzPts val="1050"/>
                      <a:buFont typeface="Arial"/>
                      <a:buNone/>
                    </a:pPr>
                    <a:r>
                      <a:t/>
                    </a:r>
                    <a:endParaRPr sz="1050">
                      <a:solidFill>
                        <a:srgbClr val="193EB0"/>
                      </a:solidFill>
                      <a:latin typeface="Arial"/>
                      <a:ea typeface="Arial"/>
                      <a:cs typeface="Arial"/>
                      <a:sym typeface="Arial"/>
                    </a:endParaRPr>
                  </a:p>
                  <a:p>
                    <a:pPr indent="0" lvl="0" marL="0" marR="0" rtl="0" algn="ctr">
                      <a:spcBef>
                        <a:spcPts val="0"/>
                      </a:spcBef>
                      <a:spcAft>
                        <a:spcPts val="0"/>
                      </a:spcAft>
                      <a:buClr>
                        <a:schemeClr val="dk1"/>
                      </a:buClr>
                      <a:buSzPts val="1050"/>
                      <a:buFont typeface="Arial"/>
                      <a:buNone/>
                    </a:pPr>
                    <a:r>
                      <a:t/>
                    </a:r>
                    <a:endParaRPr sz="1050">
                      <a:solidFill>
                        <a:srgbClr val="193EB0"/>
                      </a:solidFill>
                      <a:latin typeface="Arial"/>
                      <a:ea typeface="Arial"/>
                      <a:cs typeface="Arial"/>
                      <a:sym typeface="Arial"/>
                    </a:endParaRPr>
                  </a:p>
                </p:txBody>
              </p:sp>
              <p:sp>
                <p:nvSpPr>
                  <p:cNvPr id="3069" name="Google Shape;3069;p88"/>
                  <p:cNvSpPr/>
                  <p:nvPr/>
                </p:nvSpPr>
                <p:spPr>
                  <a:xfrm>
                    <a:off x="7391717" y="5647281"/>
                    <a:ext cx="244507" cy="238499"/>
                  </a:xfrm>
                  <a:prstGeom prst="rect">
                    <a:avLst/>
                  </a:prstGeom>
                  <a:solidFill>
                    <a:schemeClr val="accent2"/>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grpSp>
        </p:grpSp>
        <p:sp>
          <p:nvSpPr>
            <p:cNvPr id="3070" name="Google Shape;3070;p88"/>
            <p:cNvSpPr/>
            <p:nvPr/>
          </p:nvSpPr>
          <p:spPr>
            <a:xfrm>
              <a:off x="7883917" y="3958892"/>
              <a:ext cx="168360" cy="164223"/>
            </a:xfrm>
            <a:prstGeom prst="rect">
              <a:avLst/>
            </a:prstGeom>
            <a:solidFill>
              <a:schemeClr val="accent4"/>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3071" name="Google Shape;3071;p88"/>
            <p:cNvSpPr/>
            <p:nvPr/>
          </p:nvSpPr>
          <p:spPr>
            <a:xfrm>
              <a:off x="6573128" y="3957710"/>
              <a:ext cx="168360" cy="164223"/>
            </a:xfrm>
            <a:prstGeom prst="rect">
              <a:avLst/>
            </a:prstGeom>
            <a:solidFill>
              <a:schemeClr val="accen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3072" name="Google Shape;3072;p88"/>
            <p:cNvSpPr/>
            <p:nvPr/>
          </p:nvSpPr>
          <p:spPr>
            <a:xfrm>
              <a:off x="7883917" y="3683584"/>
              <a:ext cx="168360" cy="164223"/>
            </a:xfrm>
            <a:prstGeom prst="rect">
              <a:avLst/>
            </a:prstGeom>
            <a:solidFill>
              <a:schemeClr val="accent2"/>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7" name="Shape 3077"/>
        <p:cNvGrpSpPr/>
        <p:nvPr/>
      </p:nvGrpSpPr>
      <p:grpSpPr>
        <a:xfrm>
          <a:off x="0" y="0"/>
          <a:ext cx="0" cy="0"/>
          <a:chOff x="0" y="0"/>
          <a:chExt cx="0" cy="0"/>
        </a:xfrm>
      </p:grpSpPr>
      <p:sp>
        <p:nvSpPr>
          <p:cNvPr id="3078" name="Google Shape;3078;p89"/>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3079" name="Google Shape;3079;p8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Chính sách Rack-Awareness</a:t>
            </a:r>
            <a:endParaRPr/>
          </a:p>
        </p:txBody>
      </p:sp>
      <p:sp>
        <p:nvSpPr>
          <p:cNvPr id="3080" name="Google Shape;3080;p8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081" name="Google Shape;3081;p89"/>
          <p:cNvSpPr txBox="1"/>
          <p:nvPr>
            <p:ph idx="4" type="body"/>
          </p:nvPr>
        </p:nvSpPr>
        <p:spPr>
          <a:xfrm>
            <a:off x="535872" y="2226568"/>
            <a:ext cx="51120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Không có nhiều hơn một bản sao được đặt trên một nút</a:t>
            </a:r>
            <a:endParaRPr/>
          </a:p>
          <a:p>
            <a:pPr indent="-177800" lvl="0" marL="177800" rtl="0" algn="l">
              <a:lnSpc>
                <a:spcPct val="128571"/>
              </a:lnSpc>
              <a:spcBef>
                <a:spcPts val="1000"/>
              </a:spcBef>
              <a:spcAft>
                <a:spcPts val="0"/>
              </a:spcAft>
              <a:buClr>
                <a:srgbClr val="262626"/>
              </a:buClr>
              <a:buSzPts val="1400"/>
              <a:buFont typeface="Arial"/>
              <a:buChar char="•"/>
            </a:pPr>
            <a:r>
              <a:rPr lang="en-US"/>
              <a:t>Không quá hai bản sao được đặt trên cùng một giá đỡ</a:t>
            </a:r>
            <a:endParaRPr/>
          </a:p>
          <a:p>
            <a:pPr indent="-177800" lvl="0" marL="177800" rtl="0" algn="l">
              <a:lnSpc>
                <a:spcPct val="128571"/>
              </a:lnSpc>
              <a:spcBef>
                <a:spcPts val="1000"/>
              </a:spcBef>
              <a:spcAft>
                <a:spcPts val="0"/>
              </a:spcAft>
              <a:buClr>
                <a:srgbClr val="262626"/>
              </a:buClr>
              <a:buSzPts val="1400"/>
              <a:buFont typeface="Arial"/>
              <a:buChar char="•"/>
            </a:pPr>
            <a:r>
              <a:rPr lang="en-US"/>
              <a:t>Số lượng giá đỡ được sử dụng để sao chép khối phải ít hơn số lần sao chép</a:t>
            </a:r>
            <a:endParaRPr/>
          </a:p>
          <a:p>
            <a:pPr indent="-177800" lvl="0" marL="177800" rtl="0" algn="l">
              <a:lnSpc>
                <a:spcPct val="128571"/>
              </a:lnSpc>
              <a:spcBef>
                <a:spcPts val="1000"/>
              </a:spcBef>
              <a:spcAft>
                <a:spcPts val="0"/>
              </a:spcAft>
              <a:buClr>
                <a:srgbClr val="262626"/>
              </a:buClr>
              <a:buSzPts val="1400"/>
              <a:buFont typeface="Arial"/>
              <a:buChar char="•"/>
            </a:pPr>
            <a:r>
              <a:rPr lang="en-US"/>
              <a:t>Ví dụ: Hệ số nhân rộng = 3</a:t>
            </a:r>
            <a:endParaRPr/>
          </a:p>
          <a:p>
            <a:pPr indent="-182563" lvl="1" marL="360363" rtl="0" algn="l">
              <a:lnSpc>
                <a:spcPct val="138461"/>
              </a:lnSpc>
              <a:spcBef>
                <a:spcPts val="500"/>
              </a:spcBef>
              <a:spcAft>
                <a:spcPts val="0"/>
              </a:spcAft>
              <a:buClr>
                <a:srgbClr val="262626"/>
              </a:buClr>
              <a:buSzPts val="1040"/>
              <a:buChar char="•"/>
            </a:pPr>
            <a:r>
              <a:rPr lang="en-US"/>
              <a:t>Sử dụng ít hơn 3 rack– nên 1 hoặc 2 rack</a:t>
            </a:r>
            <a:endParaRPr/>
          </a:p>
          <a:p>
            <a:pPr indent="-182563" lvl="1" marL="360363" rtl="0" algn="l">
              <a:lnSpc>
                <a:spcPct val="138461"/>
              </a:lnSpc>
              <a:spcBef>
                <a:spcPts val="500"/>
              </a:spcBef>
              <a:spcAft>
                <a:spcPts val="0"/>
              </a:spcAft>
              <a:buClr>
                <a:srgbClr val="262626"/>
              </a:buClr>
              <a:buSzPts val="1040"/>
              <a:buChar char="•"/>
            </a:pPr>
            <a:r>
              <a:rPr lang="en-US"/>
              <a:t>Không quá 2 bản sao trên cùng một rack nên không thể trên 1 rack</a:t>
            </a:r>
            <a:endParaRPr/>
          </a:p>
          <a:p>
            <a:pPr indent="-182563" lvl="1" marL="360363" rtl="0" algn="l">
              <a:lnSpc>
                <a:spcPct val="138461"/>
              </a:lnSpc>
              <a:spcBef>
                <a:spcPts val="500"/>
              </a:spcBef>
              <a:spcAft>
                <a:spcPts val="0"/>
              </a:spcAft>
              <a:buClr>
                <a:srgbClr val="262626"/>
              </a:buClr>
              <a:buSzPts val="1040"/>
              <a:buChar char="•"/>
            </a:pPr>
            <a:r>
              <a:rPr lang="en-US"/>
              <a:t>Đặt một bản sao trên 1 rack</a:t>
            </a:r>
            <a:endParaRPr/>
          </a:p>
          <a:p>
            <a:pPr indent="-182563" lvl="1" marL="360363" rtl="0" algn="l">
              <a:lnSpc>
                <a:spcPct val="138461"/>
              </a:lnSpc>
              <a:spcBef>
                <a:spcPts val="500"/>
              </a:spcBef>
              <a:spcAft>
                <a:spcPts val="0"/>
              </a:spcAft>
              <a:buClr>
                <a:srgbClr val="262626"/>
              </a:buClr>
              <a:buSzPts val="1040"/>
              <a:buChar char="•"/>
            </a:pPr>
            <a:r>
              <a:rPr lang="en-US"/>
              <a:t>Đặt 2 bản sao còn lại trên rack thứ hai</a:t>
            </a:r>
            <a:endParaRPr/>
          </a:p>
        </p:txBody>
      </p:sp>
      <p:grpSp>
        <p:nvGrpSpPr>
          <p:cNvPr id="3082" name="Google Shape;3082;p89"/>
          <p:cNvGrpSpPr/>
          <p:nvPr/>
        </p:nvGrpSpPr>
        <p:grpSpPr>
          <a:xfrm>
            <a:off x="5647872" y="2089348"/>
            <a:ext cx="3697741" cy="3770240"/>
            <a:chOff x="5854254" y="2089348"/>
            <a:chExt cx="3821489" cy="3770240"/>
          </a:xfrm>
        </p:grpSpPr>
        <p:grpSp>
          <p:nvGrpSpPr>
            <p:cNvPr id="3083" name="Google Shape;3083;p89"/>
            <p:cNvGrpSpPr/>
            <p:nvPr/>
          </p:nvGrpSpPr>
          <p:grpSpPr>
            <a:xfrm>
              <a:off x="5854254" y="2089348"/>
              <a:ext cx="3799975" cy="2775789"/>
              <a:chOff x="5854254" y="2089348"/>
              <a:chExt cx="3799975" cy="2775789"/>
            </a:xfrm>
          </p:grpSpPr>
          <p:sp>
            <p:nvSpPr>
              <p:cNvPr id="3084" name="Google Shape;3084;p89"/>
              <p:cNvSpPr/>
              <p:nvPr/>
            </p:nvSpPr>
            <p:spPr>
              <a:xfrm>
                <a:off x="7317999" y="2089348"/>
                <a:ext cx="899077" cy="335473"/>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grpSp>
            <p:nvGrpSpPr>
              <p:cNvPr id="3085" name="Google Shape;3085;p89"/>
              <p:cNvGrpSpPr/>
              <p:nvPr/>
            </p:nvGrpSpPr>
            <p:grpSpPr>
              <a:xfrm>
                <a:off x="8445199" y="2894307"/>
                <a:ext cx="1209030" cy="1956541"/>
                <a:chOff x="8445199" y="2894307"/>
                <a:chExt cx="1209030" cy="1956541"/>
              </a:xfrm>
            </p:grpSpPr>
            <p:sp>
              <p:nvSpPr>
                <p:cNvPr id="3086" name="Google Shape;3086;p89"/>
                <p:cNvSpPr/>
                <p:nvPr/>
              </p:nvSpPr>
              <p:spPr>
                <a:xfrm>
                  <a:off x="8445199" y="3104047"/>
                  <a:ext cx="1209030" cy="1734213"/>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0043B2"/>
                    </a:solidFill>
                    <a:latin typeface="Arial"/>
                    <a:ea typeface="Arial"/>
                    <a:cs typeface="Arial"/>
                    <a:sym typeface="Arial"/>
                  </a:endParaRPr>
                </a:p>
              </p:txBody>
            </p:sp>
            <p:sp>
              <p:nvSpPr>
                <p:cNvPr id="3087" name="Google Shape;3087;p89"/>
                <p:cNvSpPr/>
                <p:nvPr/>
              </p:nvSpPr>
              <p:spPr>
                <a:xfrm>
                  <a:off x="8610622" y="2894307"/>
                  <a:ext cx="856816" cy="332881"/>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3088" name="Google Shape;3088;p89"/>
                <p:cNvSpPr/>
                <p:nvPr/>
              </p:nvSpPr>
              <p:spPr>
                <a:xfrm>
                  <a:off x="8631990" y="4612349"/>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Rack 3</a:t>
                  </a:r>
                  <a:endParaRPr sz="1050">
                    <a:solidFill>
                      <a:srgbClr val="0043B2"/>
                    </a:solidFill>
                    <a:latin typeface="Arial"/>
                    <a:ea typeface="Arial"/>
                    <a:cs typeface="Arial"/>
                    <a:sym typeface="Arial"/>
                  </a:endParaRPr>
                </a:p>
              </p:txBody>
            </p:sp>
            <p:sp>
              <p:nvSpPr>
                <p:cNvPr id="3089" name="Google Shape;3089;p89"/>
                <p:cNvSpPr/>
                <p:nvPr/>
              </p:nvSpPr>
              <p:spPr>
                <a:xfrm>
                  <a:off x="8562317" y="3366324"/>
                  <a:ext cx="996389"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DN 30</a:t>
                  </a:r>
                  <a:endParaRPr sz="1050">
                    <a:solidFill>
                      <a:srgbClr val="0043B2"/>
                    </a:solidFill>
                    <a:latin typeface="Arial"/>
                    <a:ea typeface="Arial"/>
                    <a:cs typeface="Arial"/>
                    <a:sym typeface="Arial"/>
                  </a:endParaRPr>
                </a:p>
              </p:txBody>
            </p:sp>
            <p:sp>
              <p:nvSpPr>
                <p:cNvPr id="3090" name="Google Shape;3090;p89"/>
                <p:cNvSpPr/>
                <p:nvPr/>
              </p:nvSpPr>
              <p:spPr>
                <a:xfrm>
                  <a:off x="8562317" y="3645047"/>
                  <a:ext cx="996389"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DN 31</a:t>
                  </a:r>
                  <a:endParaRPr sz="1050">
                    <a:solidFill>
                      <a:srgbClr val="0043B2"/>
                    </a:solidFill>
                    <a:latin typeface="Arial"/>
                    <a:ea typeface="Arial"/>
                    <a:cs typeface="Arial"/>
                    <a:sym typeface="Arial"/>
                  </a:endParaRPr>
                </a:p>
              </p:txBody>
            </p:sp>
            <p:sp>
              <p:nvSpPr>
                <p:cNvPr id="3091" name="Google Shape;3091;p89"/>
                <p:cNvSpPr/>
                <p:nvPr/>
              </p:nvSpPr>
              <p:spPr>
                <a:xfrm>
                  <a:off x="8568668" y="4231554"/>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DataNode N</a:t>
                  </a:r>
                  <a:endParaRPr sz="1050">
                    <a:solidFill>
                      <a:srgbClr val="0043B2"/>
                    </a:solidFill>
                    <a:latin typeface="Arial"/>
                    <a:ea typeface="Arial"/>
                    <a:cs typeface="Arial"/>
                    <a:sym typeface="Arial"/>
                  </a:endParaRPr>
                </a:p>
              </p:txBody>
            </p:sp>
            <p:cxnSp>
              <p:nvCxnSpPr>
                <p:cNvPr id="3092" name="Google Shape;3092;p89"/>
                <p:cNvCxnSpPr/>
                <p:nvPr/>
              </p:nvCxnSpPr>
              <p:spPr>
                <a:xfrm>
                  <a:off x="9049714" y="3930135"/>
                  <a:ext cx="0" cy="244895"/>
                </a:xfrm>
                <a:prstGeom prst="straightConnector1">
                  <a:avLst/>
                </a:prstGeom>
                <a:noFill/>
                <a:ln cap="flat" cmpd="sng" w="38100">
                  <a:solidFill>
                    <a:srgbClr val="0043B2"/>
                  </a:solidFill>
                  <a:prstDash val="dot"/>
                  <a:miter lim="800000"/>
                  <a:headEnd len="sm" w="sm" type="none"/>
                  <a:tailEnd len="sm" w="sm" type="none"/>
                </a:ln>
              </p:spPr>
            </p:cxnSp>
          </p:grpSp>
          <p:grpSp>
            <p:nvGrpSpPr>
              <p:cNvPr id="3093" name="Google Shape;3093;p89"/>
              <p:cNvGrpSpPr/>
              <p:nvPr/>
            </p:nvGrpSpPr>
            <p:grpSpPr>
              <a:xfrm>
                <a:off x="6480838" y="2424821"/>
                <a:ext cx="2558100" cy="469500"/>
                <a:chOff x="6480838" y="3790610"/>
                <a:chExt cx="2558100" cy="469500"/>
              </a:xfrm>
            </p:grpSpPr>
            <p:cxnSp>
              <p:nvCxnSpPr>
                <p:cNvPr id="3094" name="Google Shape;3094;p89"/>
                <p:cNvCxnSpPr>
                  <a:stCxn id="3084" idx="2"/>
                  <a:endCxn id="3095" idx="0"/>
                </p:cNvCxnSpPr>
                <p:nvPr/>
              </p:nvCxnSpPr>
              <p:spPr>
                <a:xfrm flipH="1">
                  <a:off x="7761238" y="3790610"/>
                  <a:ext cx="6300" cy="469500"/>
                </a:xfrm>
                <a:prstGeom prst="straightConnector1">
                  <a:avLst/>
                </a:prstGeom>
                <a:noFill/>
                <a:ln cap="flat" cmpd="sng" w="12700">
                  <a:solidFill>
                    <a:srgbClr val="193EB0"/>
                  </a:solidFill>
                  <a:prstDash val="solid"/>
                  <a:miter lim="800000"/>
                  <a:headEnd len="sm" w="sm" type="none"/>
                  <a:tailEnd len="sm" w="sm" type="none"/>
                </a:ln>
              </p:spPr>
            </p:cxnSp>
            <p:cxnSp>
              <p:nvCxnSpPr>
                <p:cNvPr id="3096" name="Google Shape;3096;p89"/>
                <p:cNvCxnSpPr>
                  <a:stCxn id="3084" idx="2"/>
                  <a:endCxn id="3097" idx="0"/>
                </p:cNvCxnSpPr>
                <p:nvPr/>
              </p:nvCxnSpPr>
              <p:spPr>
                <a:xfrm flipH="1">
                  <a:off x="6480838" y="3790610"/>
                  <a:ext cx="1286700" cy="469500"/>
                </a:xfrm>
                <a:prstGeom prst="straightConnector1">
                  <a:avLst/>
                </a:prstGeom>
                <a:noFill/>
                <a:ln cap="flat" cmpd="sng" w="12700">
                  <a:solidFill>
                    <a:srgbClr val="193EB0"/>
                  </a:solidFill>
                  <a:prstDash val="solid"/>
                  <a:miter lim="800000"/>
                  <a:headEnd len="sm" w="sm" type="none"/>
                  <a:tailEnd len="sm" w="sm" type="none"/>
                </a:ln>
              </p:spPr>
            </p:cxnSp>
            <p:cxnSp>
              <p:nvCxnSpPr>
                <p:cNvPr id="3098" name="Google Shape;3098;p89"/>
                <p:cNvCxnSpPr>
                  <a:stCxn id="3084" idx="2"/>
                  <a:endCxn id="3087" idx="0"/>
                </p:cNvCxnSpPr>
                <p:nvPr/>
              </p:nvCxnSpPr>
              <p:spPr>
                <a:xfrm>
                  <a:off x="7767538" y="3790610"/>
                  <a:ext cx="1271400" cy="469500"/>
                </a:xfrm>
                <a:prstGeom prst="straightConnector1">
                  <a:avLst/>
                </a:prstGeom>
                <a:noFill/>
                <a:ln cap="flat" cmpd="sng" w="12700">
                  <a:solidFill>
                    <a:srgbClr val="193EB0"/>
                  </a:solidFill>
                  <a:prstDash val="solid"/>
                  <a:miter lim="800000"/>
                  <a:headEnd len="sm" w="sm" type="none"/>
                  <a:tailEnd len="sm" w="sm" type="none"/>
                </a:ln>
              </p:spPr>
            </p:cxnSp>
          </p:grpSp>
          <p:grpSp>
            <p:nvGrpSpPr>
              <p:cNvPr id="3099" name="Google Shape;3099;p89"/>
              <p:cNvGrpSpPr/>
              <p:nvPr/>
            </p:nvGrpSpPr>
            <p:grpSpPr>
              <a:xfrm>
                <a:off x="5854254" y="2894307"/>
                <a:ext cx="1209030" cy="1970830"/>
                <a:chOff x="5854254" y="2894307"/>
                <a:chExt cx="1209030" cy="1970830"/>
              </a:xfrm>
            </p:grpSpPr>
            <p:sp>
              <p:nvSpPr>
                <p:cNvPr id="3100" name="Google Shape;3100;p89"/>
                <p:cNvSpPr/>
                <p:nvPr/>
              </p:nvSpPr>
              <p:spPr>
                <a:xfrm>
                  <a:off x="5854254" y="3104047"/>
                  <a:ext cx="1209030" cy="1734213"/>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0043B2"/>
                    </a:solidFill>
                    <a:latin typeface="Arial"/>
                    <a:ea typeface="Arial"/>
                    <a:cs typeface="Arial"/>
                    <a:sym typeface="Arial"/>
                  </a:endParaRPr>
                </a:p>
              </p:txBody>
            </p:sp>
            <p:sp>
              <p:nvSpPr>
                <p:cNvPr id="3097" name="Google Shape;3097;p89"/>
                <p:cNvSpPr/>
                <p:nvPr/>
              </p:nvSpPr>
              <p:spPr>
                <a:xfrm>
                  <a:off x="6037717" y="2894307"/>
                  <a:ext cx="886428" cy="335246"/>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3101" name="Google Shape;3101;p89"/>
                <p:cNvSpPr/>
                <p:nvPr/>
              </p:nvSpPr>
              <p:spPr>
                <a:xfrm>
                  <a:off x="6041045" y="4626638"/>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Rack 1</a:t>
                  </a:r>
                  <a:endParaRPr sz="1050">
                    <a:solidFill>
                      <a:srgbClr val="0043B2"/>
                    </a:solidFill>
                    <a:latin typeface="Arial"/>
                    <a:ea typeface="Arial"/>
                    <a:cs typeface="Arial"/>
                    <a:sym typeface="Arial"/>
                  </a:endParaRPr>
                </a:p>
              </p:txBody>
            </p:sp>
            <p:sp>
              <p:nvSpPr>
                <p:cNvPr id="3102" name="Google Shape;3102;p89"/>
                <p:cNvSpPr/>
                <p:nvPr/>
              </p:nvSpPr>
              <p:spPr>
                <a:xfrm>
                  <a:off x="5977723" y="3366324"/>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   DN 1</a:t>
                  </a:r>
                  <a:endParaRPr sz="1050">
                    <a:solidFill>
                      <a:srgbClr val="0043B2"/>
                    </a:solidFill>
                    <a:latin typeface="Arial"/>
                    <a:ea typeface="Arial"/>
                    <a:cs typeface="Arial"/>
                    <a:sym typeface="Arial"/>
                  </a:endParaRPr>
                </a:p>
              </p:txBody>
            </p:sp>
            <p:sp>
              <p:nvSpPr>
                <p:cNvPr id="3103" name="Google Shape;3103;p89"/>
                <p:cNvSpPr/>
                <p:nvPr/>
              </p:nvSpPr>
              <p:spPr>
                <a:xfrm>
                  <a:off x="5977723" y="3645047"/>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   DN 2</a:t>
                  </a:r>
                  <a:endParaRPr sz="1050">
                    <a:solidFill>
                      <a:srgbClr val="0043B2"/>
                    </a:solidFill>
                    <a:latin typeface="Arial"/>
                    <a:ea typeface="Arial"/>
                    <a:cs typeface="Arial"/>
                    <a:sym typeface="Arial"/>
                  </a:endParaRPr>
                </a:p>
              </p:txBody>
            </p:sp>
            <p:sp>
              <p:nvSpPr>
                <p:cNvPr id="3104" name="Google Shape;3104;p89"/>
                <p:cNvSpPr/>
                <p:nvPr/>
              </p:nvSpPr>
              <p:spPr>
                <a:xfrm>
                  <a:off x="5977723" y="4231554"/>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DataNode N</a:t>
                  </a:r>
                  <a:endParaRPr sz="1050">
                    <a:solidFill>
                      <a:srgbClr val="0043B2"/>
                    </a:solidFill>
                    <a:latin typeface="Arial"/>
                    <a:ea typeface="Arial"/>
                    <a:cs typeface="Arial"/>
                    <a:sym typeface="Arial"/>
                  </a:endParaRPr>
                </a:p>
              </p:txBody>
            </p:sp>
            <p:sp>
              <p:nvSpPr>
                <p:cNvPr id="3105" name="Google Shape;3105;p89"/>
                <p:cNvSpPr/>
                <p:nvPr/>
              </p:nvSpPr>
              <p:spPr>
                <a:xfrm>
                  <a:off x="5977723" y="3917375"/>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   DN 3</a:t>
                  </a:r>
                  <a:endParaRPr/>
                </a:p>
              </p:txBody>
            </p:sp>
          </p:grpSp>
          <p:grpSp>
            <p:nvGrpSpPr>
              <p:cNvPr id="3106" name="Google Shape;3106;p89"/>
              <p:cNvGrpSpPr/>
              <p:nvPr/>
            </p:nvGrpSpPr>
            <p:grpSpPr>
              <a:xfrm>
                <a:off x="7158592" y="2894307"/>
                <a:ext cx="1209030" cy="1956541"/>
                <a:chOff x="7158592" y="2894307"/>
                <a:chExt cx="1209030" cy="1956541"/>
              </a:xfrm>
            </p:grpSpPr>
            <p:sp>
              <p:nvSpPr>
                <p:cNvPr id="3107" name="Google Shape;3107;p89"/>
                <p:cNvSpPr/>
                <p:nvPr/>
              </p:nvSpPr>
              <p:spPr>
                <a:xfrm>
                  <a:off x="7158592" y="3104047"/>
                  <a:ext cx="1209030" cy="1734213"/>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0043B2"/>
                    </a:solidFill>
                    <a:latin typeface="Arial"/>
                    <a:ea typeface="Arial"/>
                    <a:cs typeface="Arial"/>
                    <a:sym typeface="Arial"/>
                  </a:endParaRPr>
                </a:p>
              </p:txBody>
            </p:sp>
            <p:sp>
              <p:nvSpPr>
                <p:cNvPr id="3095" name="Google Shape;3095;p89"/>
                <p:cNvSpPr/>
                <p:nvPr/>
              </p:nvSpPr>
              <p:spPr>
                <a:xfrm>
                  <a:off x="7317999" y="2894307"/>
                  <a:ext cx="886428" cy="350232"/>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Bộ chuyển mạch</a:t>
                  </a:r>
                  <a:endParaRPr sz="1000">
                    <a:solidFill>
                      <a:schemeClr val="lt1"/>
                    </a:solidFill>
                    <a:latin typeface="Arial"/>
                    <a:ea typeface="Arial"/>
                    <a:cs typeface="Arial"/>
                    <a:sym typeface="Arial"/>
                  </a:endParaRPr>
                </a:p>
              </p:txBody>
            </p:sp>
            <p:sp>
              <p:nvSpPr>
                <p:cNvPr id="3108" name="Google Shape;3108;p89"/>
                <p:cNvSpPr/>
                <p:nvPr/>
              </p:nvSpPr>
              <p:spPr>
                <a:xfrm>
                  <a:off x="7345383" y="4612349"/>
                  <a:ext cx="835448" cy="238499"/>
                </a:xfrm>
                <a:prstGeom prst="roundRect">
                  <a:avLst>
                    <a:gd fmla="val 190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Rack 2</a:t>
                  </a:r>
                  <a:endParaRPr sz="1050">
                    <a:solidFill>
                      <a:srgbClr val="0043B2"/>
                    </a:solidFill>
                    <a:latin typeface="Arial"/>
                    <a:ea typeface="Arial"/>
                    <a:cs typeface="Arial"/>
                    <a:sym typeface="Arial"/>
                  </a:endParaRPr>
                </a:p>
              </p:txBody>
            </p:sp>
            <p:sp>
              <p:nvSpPr>
                <p:cNvPr id="3109" name="Google Shape;3109;p89"/>
                <p:cNvSpPr/>
                <p:nvPr/>
              </p:nvSpPr>
              <p:spPr>
                <a:xfrm>
                  <a:off x="7282061" y="3366324"/>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   DN 20</a:t>
                  </a:r>
                  <a:endParaRPr sz="1050">
                    <a:solidFill>
                      <a:srgbClr val="0043B2"/>
                    </a:solidFill>
                    <a:latin typeface="Arial"/>
                    <a:ea typeface="Arial"/>
                    <a:cs typeface="Arial"/>
                    <a:sym typeface="Arial"/>
                  </a:endParaRPr>
                </a:p>
              </p:txBody>
            </p:sp>
            <p:sp>
              <p:nvSpPr>
                <p:cNvPr id="3110" name="Google Shape;3110;p89"/>
                <p:cNvSpPr/>
                <p:nvPr/>
              </p:nvSpPr>
              <p:spPr>
                <a:xfrm>
                  <a:off x="7282061" y="3645047"/>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   DN 21</a:t>
                  </a:r>
                  <a:endParaRPr sz="1050">
                    <a:solidFill>
                      <a:srgbClr val="0043B2"/>
                    </a:solidFill>
                    <a:latin typeface="Arial"/>
                    <a:ea typeface="Arial"/>
                    <a:cs typeface="Arial"/>
                    <a:sym typeface="Arial"/>
                  </a:endParaRPr>
                </a:p>
              </p:txBody>
            </p:sp>
            <p:sp>
              <p:nvSpPr>
                <p:cNvPr id="3111" name="Google Shape;3111;p89"/>
                <p:cNvSpPr/>
                <p:nvPr/>
              </p:nvSpPr>
              <p:spPr>
                <a:xfrm>
                  <a:off x="7282061" y="4231554"/>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DataNode N</a:t>
                  </a:r>
                  <a:endParaRPr sz="1050">
                    <a:solidFill>
                      <a:srgbClr val="0043B2"/>
                    </a:solidFill>
                    <a:latin typeface="Arial"/>
                    <a:ea typeface="Arial"/>
                    <a:cs typeface="Arial"/>
                    <a:sym typeface="Arial"/>
                  </a:endParaRPr>
                </a:p>
              </p:txBody>
            </p:sp>
            <p:sp>
              <p:nvSpPr>
                <p:cNvPr id="3112" name="Google Shape;3112;p89"/>
                <p:cNvSpPr/>
                <p:nvPr/>
              </p:nvSpPr>
              <p:spPr>
                <a:xfrm>
                  <a:off x="7284450" y="3917375"/>
                  <a:ext cx="962092" cy="241659"/>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   DN 23</a:t>
                  </a:r>
                  <a:endParaRPr/>
                </a:p>
              </p:txBody>
            </p:sp>
          </p:grpSp>
        </p:grpSp>
        <p:grpSp>
          <p:nvGrpSpPr>
            <p:cNvPr id="3113" name="Google Shape;3113;p89"/>
            <p:cNvGrpSpPr/>
            <p:nvPr/>
          </p:nvGrpSpPr>
          <p:grpSpPr>
            <a:xfrm>
              <a:off x="5875768" y="5112104"/>
              <a:ext cx="3799975" cy="747484"/>
              <a:chOff x="5875768" y="5269173"/>
              <a:chExt cx="3799975" cy="747484"/>
            </a:xfrm>
          </p:grpSpPr>
          <p:sp>
            <p:nvSpPr>
              <p:cNvPr id="3114" name="Google Shape;3114;p89"/>
              <p:cNvSpPr/>
              <p:nvPr/>
            </p:nvSpPr>
            <p:spPr>
              <a:xfrm>
                <a:off x="5875768" y="5269173"/>
                <a:ext cx="3799975" cy="747484"/>
              </a:xfrm>
              <a:prstGeom prst="roundRect">
                <a:avLst>
                  <a:gd fmla="val 755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050"/>
                  <a:buFont typeface="Arial"/>
                  <a:buNone/>
                </a:pPr>
                <a:r>
                  <a:t/>
                </a:r>
                <a:endParaRPr sz="1050">
                  <a:solidFill>
                    <a:srgbClr val="193EB0"/>
                  </a:solidFill>
                  <a:latin typeface="Arial"/>
                  <a:ea typeface="Arial"/>
                  <a:cs typeface="Arial"/>
                  <a:sym typeface="Arial"/>
                </a:endParaRPr>
              </a:p>
            </p:txBody>
          </p:sp>
          <p:grpSp>
            <p:nvGrpSpPr>
              <p:cNvPr id="3115" name="Google Shape;3115;p89"/>
              <p:cNvGrpSpPr/>
              <p:nvPr/>
            </p:nvGrpSpPr>
            <p:grpSpPr>
              <a:xfrm>
                <a:off x="6325255" y="5343947"/>
                <a:ext cx="2849406" cy="595306"/>
                <a:chOff x="6344058" y="5343947"/>
                <a:chExt cx="2849406" cy="595306"/>
              </a:xfrm>
            </p:grpSpPr>
            <p:grpSp>
              <p:nvGrpSpPr>
                <p:cNvPr id="3116" name="Google Shape;3116;p89"/>
                <p:cNvGrpSpPr/>
                <p:nvPr/>
              </p:nvGrpSpPr>
              <p:grpSpPr>
                <a:xfrm>
                  <a:off x="6344058" y="5343947"/>
                  <a:ext cx="790118" cy="595306"/>
                  <a:chOff x="3936263" y="5676878"/>
                  <a:chExt cx="790118" cy="595306"/>
                </a:xfrm>
              </p:grpSpPr>
              <p:sp>
                <p:nvSpPr>
                  <p:cNvPr id="3117" name="Google Shape;3117;p89"/>
                  <p:cNvSpPr/>
                  <p:nvPr/>
                </p:nvSpPr>
                <p:spPr>
                  <a:xfrm>
                    <a:off x="3936263" y="5676878"/>
                    <a:ext cx="790118" cy="595306"/>
                  </a:xfrm>
                  <a:prstGeom prst="roundRect">
                    <a:avLst>
                      <a:gd fmla="val 7557" name="adj"/>
                    </a:avLst>
                  </a:prstGeom>
                  <a:noFill/>
                  <a:ln cap="flat" cmpd="sng" w="952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193EB0"/>
                      </a:buClr>
                      <a:buSzPts val="1050"/>
                      <a:buFont typeface="Arial"/>
                      <a:buNone/>
                    </a:pPr>
                    <a:r>
                      <a:rPr lang="en-US" sz="1050">
                        <a:solidFill>
                          <a:srgbClr val="193EB0"/>
                        </a:solidFill>
                        <a:latin typeface="Arial"/>
                        <a:ea typeface="Arial"/>
                        <a:cs typeface="Arial"/>
                        <a:sym typeface="Arial"/>
                      </a:rPr>
                      <a:t>Bản sao 1</a:t>
                    </a:r>
                    <a:endParaRPr/>
                  </a:p>
                  <a:p>
                    <a:pPr indent="0" lvl="0" marL="0" marR="0" rtl="0" algn="ctr">
                      <a:spcBef>
                        <a:spcPts val="0"/>
                      </a:spcBef>
                      <a:spcAft>
                        <a:spcPts val="0"/>
                      </a:spcAft>
                      <a:buClr>
                        <a:schemeClr val="dk1"/>
                      </a:buClr>
                      <a:buSzPts val="1050"/>
                      <a:buFont typeface="Arial"/>
                      <a:buNone/>
                    </a:pPr>
                    <a:r>
                      <a:t/>
                    </a:r>
                    <a:endParaRPr sz="1050">
                      <a:solidFill>
                        <a:srgbClr val="193EB0"/>
                      </a:solidFill>
                      <a:latin typeface="Arial"/>
                      <a:ea typeface="Arial"/>
                      <a:cs typeface="Arial"/>
                      <a:sym typeface="Arial"/>
                    </a:endParaRPr>
                  </a:p>
                  <a:p>
                    <a:pPr indent="0" lvl="0" marL="0" marR="0" rtl="0" algn="ctr">
                      <a:spcBef>
                        <a:spcPts val="0"/>
                      </a:spcBef>
                      <a:spcAft>
                        <a:spcPts val="0"/>
                      </a:spcAft>
                      <a:buClr>
                        <a:schemeClr val="dk1"/>
                      </a:buClr>
                      <a:buSzPts val="1050"/>
                      <a:buFont typeface="Arial"/>
                      <a:buNone/>
                    </a:pPr>
                    <a:r>
                      <a:t/>
                    </a:r>
                    <a:endParaRPr sz="1050">
                      <a:solidFill>
                        <a:srgbClr val="193EB0"/>
                      </a:solidFill>
                      <a:latin typeface="Arial"/>
                      <a:ea typeface="Arial"/>
                      <a:cs typeface="Arial"/>
                      <a:sym typeface="Arial"/>
                    </a:endParaRPr>
                  </a:p>
                </p:txBody>
              </p:sp>
              <p:sp>
                <p:nvSpPr>
                  <p:cNvPr id="3118" name="Google Shape;3118;p89"/>
                  <p:cNvSpPr/>
                  <p:nvPr/>
                </p:nvSpPr>
                <p:spPr>
                  <a:xfrm>
                    <a:off x="4211240" y="5948983"/>
                    <a:ext cx="244507" cy="238499"/>
                  </a:xfrm>
                  <a:prstGeom prst="rect">
                    <a:avLst/>
                  </a:prstGeom>
                  <a:solidFill>
                    <a:schemeClr val="accen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grpSp>
              <p:nvGrpSpPr>
                <p:cNvPr id="3119" name="Google Shape;3119;p89"/>
                <p:cNvGrpSpPr/>
                <p:nvPr/>
              </p:nvGrpSpPr>
              <p:grpSpPr>
                <a:xfrm>
                  <a:off x="8394027" y="5343947"/>
                  <a:ext cx="799437" cy="595306"/>
                  <a:chOff x="8136867" y="5349696"/>
                  <a:chExt cx="799437" cy="595306"/>
                </a:xfrm>
              </p:grpSpPr>
              <p:sp>
                <p:nvSpPr>
                  <p:cNvPr id="3120" name="Google Shape;3120;p89"/>
                  <p:cNvSpPr/>
                  <p:nvPr/>
                </p:nvSpPr>
                <p:spPr>
                  <a:xfrm>
                    <a:off x="8136867" y="5349696"/>
                    <a:ext cx="799437" cy="595306"/>
                  </a:xfrm>
                  <a:prstGeom prst="roundRect">
                    <a:avLst>
                      <a:gd fmla="val 7557" name="adj"/>
                    </a:avLst>
                  </a:prstGeom>
                  <a:noFill/>
                  <a:ln cap="flat" cmpd="sng" w="952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193EB0"/>
                      </a:buClr>
                      <a:buSzPts val="1050"/>
                      <a:buFont typeface="Arial"/>
                      <a:buNone/>
                    </a:pPr>
                    <a:r>
                      <a:rPr lang="en-US" sz="1050">
                        <a:solidFill>
                          <a:srgbClr val="193EB0"/>
                        </a:solidFill>
                        <a:latin typeface="Arial"/>
                        <a:ea typeface="Arial"/>
                        <a:cs typeface="Arial"/>
                        <a:sym typeface="Arial"/>
                      </a:rPr>
                      <a:t>Bản sao 3</a:t>
                    </a:r>
                    <a:endParaRPr/>
                  </a:p>
                  <a:p>
                    <a:pPr indent="0" lvl="0" marL="0" marR="0" rtl="0" algn="ctr">
                      <a:spcBef>
                        <a:spcPts val="0"/>
                      </a:spcBef>
                      <a:spcAft>
                        <a:spcPts val="0"/>
                      </a:spcAft>
                      <a:buClr>
                        <a:schemeClr val="dk1"/>
                      </a:buClr>
                      <a:buSzPts val="1050"/>
                      <a:buFont typeface="Arial"/>
                      <a:buNone/>
                    </a:pPr>
                    <a:r>
                      <a:t/>
                    </a:r>
                    <a:endParaRPr sz="1050">
                      <a:solidFill>
                        <a:srgbClr val="193EB0"/>
                      </a:solidFill>
                      <a:latin typeface="Arial"/>
                      <a:ea typeface="Arial"/>
                      <a:cs typeface="Arial"/>
                      <a:sym typeface="Arial"/>
                    </a:endParaRPr>
                  </a:p>
                  <a:p>
                    <a:pPr indent="0" lvl="0" marL="0" marR="0" rtl="0" algn="ctr">
                      <a:spcBef>
                        <a:spcPts val="0"/>
                      </a:spcBef>
                      <a:spcAft>
                        <a:spcPts val="0"/>
                      </a:spcAft>
                      <a:buClr>
                        <a:schemeClr val="dk1"/>
                      </a:buClr>
                      <a:buSzPts val="1050"/>
                      <a:buFont typeface="Arial"/>
                      <a:buNone/>
                    </a:pPr>
                    <a:r>
                      <a:t/>
                    </a:r>
                    <a:endParaRPr sz="1050">
                      <a:solidFill>
                        <a:srgbClr val="193EB0"/>
                      </a:solidFill>
                      <a:latin typeface="Arial"/>
                      <a:ea typeface="Arial"/>
                      <a:cs typeface="Arial"/>
                      <a:sym typeface="Arial"/>
                    </a:endParaRPr>
                  </a:p>
                </p:txBody>
              </p:sp>
              <p:sp>
                <p:nvSpPr>
                  <p:cNvPr id="3121" name="Google Shape;3121;p89"/>
                  <p:cNvSpPr/>
                  <p:nvPr/>
                </p:nvSpPr>
                <p:spPr>
                  <a:xfrm>
                    <a:off x="8422789" y="5633822"/>
                    <a:ext cx="244507" cy="238499"/>
                  </a:xfrm>
                  <a:prstGeom prst="rect">
                    <a:avLst/>
                  </a:prstGeom>
                  <a:solidFill>
                    <a:schemeClr val="accent4"/>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grpSp>
              <p:nvGrpSpPr>
                <p:cNvPr id="3122" name="Google Shape;3122;p89"/>
                <p:cNvGrpSpPr/>
                <p:nvPr/>
              </p:nvGrpSpPr>
              <p:grpSpPr>
                <a:xfrm>
                  <a:off x="7364186" y="5343947"/>
                  <a:ext cx="799831" cy="595306"/>
                  <a:chOff x="7107026" y="5361323"/>
                  <a:chExt cx="799831" cy="595306"/>
                </a:xfrm>
              </p:grpSpPr>
              <p:sp>
                <p:nvSpPr>
                  <p:cNvPr id="3123" name="Google Shape;3123;p89"/>
                  <p:cNvSpPr/>
                  <p:nvPr/>
                </p:nvSpPr>
                <p:spPr>
                  <a:xfrm>
                    <a:off x="7107026" y="5361323"/>
                    <a:ext cx="799831" cy="595306"/>
                  </a:xfrm>
                  <a:prstGeom prst="roundRect">
                    <a:avLst>
                      <a:gd fmla="val 7557" name="adj"/>
                    </a:avLst>
                  </a:prstGeom>
                  <a:noFill/>
                  <a:ln cap="flat" cmpd="sng" w="952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193EB0"/>
                      </a:buClr>
                      <a:buSzPts val="1050"/>
                      <a:buFont typeface="Arial"/>
                      <a:buNone/>
                    </a:pPr>
                    <a:r>
                      <a:rPr lang="en-US" sz="1050">
                        <a:solidFill>
                          <a:srgbClr val="193EB0"/>
                        </a:solidFill>
                        <a:latin typeface="Arial"/>
                        <a:ea typeface="Arial"/>
                        <a:cs typeface="Arial"/>
                        <a:sym typeface="Arial"/>
                      </a:rPr>
                      <a:t>Bản sao 2</a:t>
                    </a:r>
                    <a:endParaRPr/>
                  </a:p>
                  <a:p>
                    <a:pPr indent="0" lvl="0" marL="0" marR="0" rtl="0" algn="ctr">
                      <a:spcBef>
                        <a:spcPts val="0"/>
                      </a:spcBef>
                      <a:spcAft>
                        <a:spcPts val="0"/>
                      </a:spcAft>
                      <a:buClr>
                        <a:schemeClr val="dk1"/>
                      </a:buClr>
                      <a:buSzPts val="1050"/>
                      <a:buFont typeface="Arial"/>
                      <a:buNone/>
                    </a:pPr>
                    <a:r>
                      <a:t/>
                    </a:r>
                    <a:endParaRPr sz="1050">
                      <a:solidFill>
                        <a:srgbClr val="193EB0"/>
                      </a:solidFill>
                      <a:latin typeface="Arial"/>
                      <a:ea typeface="Arial"/>
                      <a:cs typeface="Arial"/>
                      <a:sym typeface="Arial"/>
                    </a:endParaRPr>
                  </a:p>
                  <a:p>
                    <a:pPr indent="0" lvl="0" marL="0" marR="0" rtl="0" algn="ctr">
                      <a:spcBef>
                        <a:spcPts val="0"/>
                      </a:spcBef>
                      <a:spcAft>
                        <a:spcPts val="0"/>
                      </a:spcAft>
                      <a:buClr>
                        <a:schemeClr val="dk1"/>
                      </a:buClr>
                      <a:buSzPts val="1050"/>
                      <a:buFont typeface="Arial"/>
                      <a:buNone/>
                    </a:pPr>
                    <a:r>
                      <a:t/>
                    </a:r>
                    <a:endParaRPr sz="1050">
                      <a:solidFill>
                        <a:srgbClr val="193EB0"/>
                      </a:solidFill>
                      <a:latin typeface="Arial"/>
                      <a:ea typeface="Arial"/>
                      <a:cs typeface="Arial"/>
                      <a:sym typeface="Arial"/>
                    </a:endParaRPr>
                  </a:p>
                </p:txBody>
              </p:sp>
              <p:sp>
                <p:nvSpPr>
                  <p:cNvPr id="3124" name="Google Shape;3124;p89"/>
                  <p:cNvSpPr/>
                  <p:nvPr/>
                </p:nvSpPr>
                <p:spPr>
                  <a:xfrm>
                    <a:off x="7391717" y="5647281"/>
                    <a:ext cx="244507" cy="238499"/>
                  </a:xfrm>
                  <a:prstGeom prst="rect">
                    <a:avLst/>
                  </a:prstGeom>
                  <a:solidFill>
                    <a:schemeClr val="accent2"/>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grpSp>
        </p:grpSp>
        <p:sp>
          <p:nvSpPr>
            <p:cNvPr id="3125" name="Google Shape;3125;p89"/>
            <p:cNvSpPr/>
            <p:nvPr/>
          </p:nvSpPr>
          <p:spPr>
            <a:xfrm>
              <a:off x="7883917" y="3958892"/>
              <a:ext cx="168360" cy="164223"/>
            </a:xfrm>
            <a:prstGeom prst="rect">
              <a:avLst/>
            </a:prstGeom>
            <a:solidFill>
              <a:schemeClr val="accent4"/>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3126" name="Google Shape;3126;p89"/>
            <p:cNvSpPr/>
            <p:nvPr/>
          </p:nvSpPr>
          <p:spPr>
            <a:xfrm>
              <a:off x="6573128" y="3957710"/>
              <a:ext cx="168360" cy="164223"/>
            </a:xfrm>
            <a:prstGeom prst="rect">
              <a:avLst/>
            </a:prstGeom>
            <a:solidFill>
              <a:schemeClr val="accen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3127" name="Google Shape;3127;p89"/>
            <p:cNvSpPr/>
            <p:nvPr/>
          </p:nvSpPr>
          <p:spPr>
            <a:xfrm>
              <a:off x="7883917" y="3683584"/>
              <a:ext cx="168360" cy="164223"/>
            </a:xfrm>
            <a:prstGeom prst="rect">
              <a:avLst/>
            </a:prstGeom>
            <a:solidFill>
              <a:schemeClr val="accent2"/>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9"/>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Ứng dụng và xử lý Big Data</a:t>
            </a:r>
            <a:endParaRPr/>
          </a:p>
        </p:txBody>
      </p:sp>
      <p:sp>
        <p:nvSpPr>
          <p:cNvPr id="224" name="Google Shape;224;p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Trường hợp sử dụng Big Data - Đề xuất</a:t>
            </a:r>
            <a:endParaRPr/>
          </a:p>
        </p:txBody>
      </p:sp>
      <p:sp>
        <p:nvSpPr>
          <p:cNvPr id="225" name="Google Shape;225;p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226" name="Google Shape;226;p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Dự đoán sở thích của người dùng và đưa ra các đề xuất tùy chỉnh</a:t>
            </a:r>
            <a:endParaRPr/>
          </a:p>
          <a:p>
            <a:pPr indent="-177800" lvl="0" marL="177800" rtl="0" algn="l">
              <a:lnSpc>
                <a:spcPct val="128571"/>
              </a:lnSpc>
              <a:spcBef>
                <a:spcPts val="1000"/>
              </a:spcBef>
              <a:spcAft>
                <a:spcPts val="0"/>
              </a:spcAft>
              <a:buClr>
                <a:srgbClr val="262626"/>
              </a:buClr>
              <a:buSzPts val="1400"/>
              <a:buFont typeface="Arial"/>
              <a:buChar char="•"/>
            </a:pPr>
            <a:r>
              <a:rPr lang="en-US"/>
              <a:t>Có tính ứng dụng cao trong nhiều ngành</a:t>
            </a:r>
            <a:endParaRPr/>
          </a:p>
          <a:p>
            <a:pPr indent="-182563" lvl="1" marL="360363" rtl="0" algn="l">
              <a:lnSpc>
                <a:spcPct val="138461"/>
              </a:lnSpc>
              <a:spcBef>
                <a:spcPts val="500"/>
              </a:spcBef>
              <a:spcAft>
                <a:spcPts val="0"/>
              </a:spcAft>
              <a:buClr>
                <a:srgbClr val="262626"/>
              </a:buClr>
              <a:buSzPts val="1040"/>
              <a:buChar char="•"/>
            </a:pPr>
            <a:r>
              <a:rPr lang="en-US"/>
              <a:t>mua sắm trực tuyến</a:t>
            </a:r>
            <a:endParaRPr/>
          </a:p>
          <a:p>
            <a:pPr indent="-182563" lvl="1" marL="360363" rtl="0" algn="l">
              <a:lnSpc>
                <a:spcPct val="138461"/>
              </a:lnSpc>
              <a:spcBef>
                <a:spcPts val="500"/>
              </a:spcBef>
              <a:spcAft>
                <a:spcPts val="0"/>
              </a:spcAft>
              <a:buClr>
                <a:srgbClr val="262626"/>
              </a:buClr>
              <a:buSzPts val="1040"/>
              <a:buChar char="•"/>
            </a:pPr>
            <a:r>
              <a:rPr lang="en-US"/>
              <a:t>Dịch vụ phát trực tuyến</a:t>
            </a:r>
            <a:endParaRPr/>
          </a:p>
          <a:p>
            <a:pPr indent="-177800" lvl="0" marL="177800" rtl="0" algn="l">
              <a:lnSpc>
                <a:spcPct val="128571"/>
              </a:lnSpc>
              <a:spcBef>
                <a:spcPts val="1000"/>
              </a:spcBef>
              <a:spcAft>
                <a:spcPts val="0"/>
              </a:spcAft>
              <a:buClr>
                <a:srgbClr val="262626"/>
              </a:buClr>
              <a:buSzPts val="1400"/>
              <a:buFont typeface="Arial"/>
              <a:buChar char="•"/>
            </a:pPr>
            <a:r>
              <a:rPr lang="en-US"/>
              <a:t>Collaborative Filtering (Lọc cộng tác) và Content Filtering (Lọc nội dung) là các kỹ thuật chính được triển khai</a:t>
            </a:r>
            <a:endParaRPr/>
          </a:p>
          <a:p>
            <a:pPr indent="-177800" lvl="0" marL="177800" rtl="0" algn="l">
              <a:lnSpc>
                <a:spcPct val="128571"/>
              </a:lnSpc>
              <a:spcBef>
                <a:spcPts val="1000"/>
              </a:spcBef>
              <a:spcAft>
                <a:spcPts val="0"/>
              </a:spcAft>
              <a:buClr>
                <a:srgbClr val="262626"/>
              </a:buClr>
              <a:buSzPts val="1400"/>
              <a:buFont typeface="Arial"/>
              <a:buChar char="•"/>
            </a:pPr>
            <a:r>
              <a:rPr lang="en-US"/>
              <a:t>Các công ty áp dụng</a:t>
            </a:r>
            <a:endParaRPr/>
          </a:p>
          <a:p>
            <a:pPr indent="-182563" lvl="1" marL="360363" rtl="0" algn="l">
              <a:lnSpc>
                <a:spcPct val="138461"/>
              </a:lnSpc>
              <a:spcBef>
                <a:spcPts val="500"/>
              </a:spcBef>
              <a:spcAft>
                <a:spcPts val="0"/>
              </a:spcAft>
              <a:buClr>
                <a:srgbClr val="262626"/>
              </a:buClr>
              <a:buSzPts val="1040"/>
              <a:buChar char="•"/>
            </a:pPr>
            <a:r>
              <a:rPr lang="en-US"/>
              <a:t>Netflix</a:t>
            </a:r>
            <a:endParaRPr/>
          </a:p>
          <a:p>
            <a:pPr indent="-182563" lvl="1" marL="360363" rtl="0" algn="l">
              <a:lnSpc>
                <a:spcPct val="138461"/>
              </a:lnSpc>
              <a:spcBef>
                <a:spcPts val="500"/>
              </a:spcBef>
              <a:spcAft>
                <a:spcPts val="0"/>
              </a:spcAft>
              <a:buClr>
                <a:srgbClr val="262626"/>
              </a:buClr>
              <a:buSzPts val="1040"/>
              <a:buChar char="•"/>
            </a:pPr>
            <a:r>
              <a:rPr lang="en-US"/>
              <a:t>Amazon</a:t>
            </a:r>
            <a:endParaRPr/>
          </a:p>
        </p:txBody>
      </p:sp>
      <p:grpSp>
        <p:nvGrpSpPr>
          <p:cNvPr id="227" name="Google Shape;227;p9"/>
          <p:cNvGrpSpPr/>
          <p:nvPr/>
        </p:nvGrpSpPr>
        <p:grpSpPr>
          <a:xfrm>
            <a:off x="2715520" y="3967365"/>
            <a:ext cx="6071319" cy="2406624"/>
            <a:chOff x="2733808" y="3985653"/>
            <a:chExt cx="6071319" cy="2406624"/>
          </a:xfrm>
        </p:grpSpPr>
        <p:grpSp>
          <p:nvGrpSpPr>
            <p:cNvPr id="228" name="Google Shape;228;p9"/>
            <p:cNvGrpSpPr/>
            <p:nvPr/>
          </p:nvGrpSpPr>
          <p:grpSpPr>
            <a:xfrm>
              <a:off x="5888040" y="3985653"/>
              <a:ext cx="2917087" cy="2406624"/>
              <a:chOff x="5911384" y="3901691"/>
              <a:chExt cx="3006338" cy="2487413"/>
            </a:xfrm>
          </p:grpSpPr>
          <p:grpSp>
            <p:nvGrpSpPr>
              <p:cNvPr id="229" name="Google Shape;229;p9"/>
              <p:cNvGrpSpPr/>
              <p:nvPr/>
            </p:nvGrpSpPr>
            <p:grpSpPr>
              <a:xfrm>
                <a:off x="5911384" y="3901691"/>
                <a:ext cx="3006338" cy="2487413"/>
                <a:chOff x="6200637" y="3901691"/>
                <a:chExt cx="3006338" cy="2487413"/>
              </a:xfrm>
            </p:grpSpPr>
            <p:sp>
              <p:nvSpPr>
                <p:cNvPr id="230" name="Google Shape;230;p9"/>
                <p:cNvSpPr/>
                <p:nvPr/>
              </p:nvSpPr>
              <p:spPr>
                <a:xfrm>
                  <a:off x="6200637" y="4058123"/>
                  <a:ext cx="3006338" cy="2280315"/>
                </a:xfrm>
                <a:prstGeom prst="roundRect">
                  <a:avLst>
                    <a:gd fmla="val 10120"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31" name="Google Shape;231;p9"/>
                <p:cNvPicPr preferRelativeResize="0"/>
                <p:nvPr/>
              </p:nvPicPr>
              <p:blipFill rotWithShape="1">
                <a:blip r:embed="rId3">
                  <a:alphaModFix/>
                </a:blip>
                <a:srcRect b="0" l="0" r="0" t="0"/>
                <a:stretch/>
              </p:blipFill>
              <p:spPr>
                <a:xfrm>
                  <a:off x="8458864" y="5644321"/>
                  <a:ext cx="320027" cy="324950"/>
                </a:xfrm>
                <a:prstGeom prst="rect">
                  <a:avLst/>
                </a:prstGeom>
                <a:noFill/>
                <a:ln>
                  <a:noFill/>
                </a:ln>
              </p:spPr>
            </p:pic>
            <p:pic>
              <p:nvPicPr>
                <p:cNvPr id="232" name="Google Shape;232;p9"/>
                <p:cNvPicPr preferRelativeResize="0"/>
                <p:nvPr/>
              </p:nvPicPr>
              <p:blipFill rotWithShape="1">
                <a:blip r:embed="rId4">
                  <a:alphaModFix/>
                </a:blip>
                <a:srcRect b="0" l="0" r="0" t="0"/>
                <a:stretch/>
              </p:blipFill>
              <p:spPr>
                <a:xfrm>
                  <a:off x="6859881" y="5652803"/>
                  <a:ext cx="315712" cy="320568"/>
                </a:xfrm>
                <a:prstGeom prst="rect">
                  <a:avLst/>
                </a:prstGeom>
                <a:noFill/>
                <a:ln>
                  <a:noFill/>
                </a:ln>
              </p:spPr>
            </p:pic>
            <p:sp>
              <p:nvSpPr>
                <p:cNvPr id="233" name="Google Shape;233;p9"/>
                <p:cNvSpPr/>
                <p:nvPr/>
              </p:nvSpPr>
              <p:spPr>
                <a:xfrm>
                  <a:off x="7225535" y="3901691"/>
                  <a:ext cx="1067554" cy="25448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LỌC NỘI DUNG</a:t>
                  </a:r>
                  <a:endParaRPr sz="1000">
                    <a:solidFill>
                      <a:srgbClr val="0043B2"/>
                    </a:solidFill>
                    <a:latin typeface="Arial"/>
                    <a:ea typeface="Arial"/>
                    <a:cs typeface="Arial"/>
                    <a:sym typeface="Arial"/>
                  </a:endParaRPr>
                </a:p>
              </p:txBody>
            </p:sp>
            <p:sp>
              <p:nvSpPr>
                <p:cNvPr id="234" name="Google Shape;234;p9"/>
                <p:cNvSpPr txBox="1"/>
                <p:nvPr/>
              </p:nvSpPr>
              <p:spPr>
                <a:xfrm>
                  <a:off x="7394543" y="5399302"/>
                  <a:ext cx="729538" cy="4135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Bài viết tương tự</a:t>
                  </a:r>
                  <a:endParaRPr sz="1000">
                    <a:solidFill>
                      <a:srgbClr val="0043B2"/>
                    </a:solidFill>
                    <a:latin typeface="Arial"/>
                    <a:ea typeface="Arial"/>
                    <a:cs typeface="Arial"/>
                    <a:sym typeface="Arial"/>
                  </a:endParaRPr>
                </a:p>
              </p:txBody>
            </p:sp>
            <p:sp>
              <p:nvSpPr>
                <p:cNvPr id="235" name="Google Shape;235;p9"/>
                <p:cNvSpPr txBox="1"/>
                <p:nvPr/>
              </p:nvSpPr>
              <p:spPr>
                <a:xfrm>
                  <a:off x="8045219" y="5975563"/>
                  <a:ext cx="1147317" cy="4135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Bài viết được đọc bởi A</a:t>
                  </a:r>
                  <a:endParaRPr sz="1000">
                    <a:solidFill>
                      <a:srgbClr val="0043B2"/>
                    </a:solidFill>
                    <a:latin typeface="Arial"/>
                    <a:ea typeface="Arial"/>
                    <a:cs typeface="Arial"/>
                    <a:sym typeface="Arial"/>
                  </a:endParaRPr>
                </a:p>
              </p:txBody>
            </p:sp>
            <p:sp>
              <p:nvSpPr>
                <p:cNvPr id="236" name="Google Shape;236;p9"/>
                <p:cNvSpPr txBox="1"/>
                <p:nvPr/>
              </p:nvSpPr>
              <p:spPr>
                <a:xfrm>
                  <a:off x="6291019" y="5969271"/>
                  <a:ext cx="1364153" cy="2544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Được đề xuất cho A</a:t>
                  </a:r>
                  <a:endParaRPr sz="1000">
                    <a:solidFill>
                      <a:srgbClr val="0043B2"/>
                    </a:solidFill>
                    <a:latin typeface="Arial"/>
                    <a:ea typeface="Arial"/>
                    <a:cs typeface="Arial"/>
                    <a:sym typeface="Arial"/>
                  </a:endParaRPr>
                </a:p>
              </p:txBody>
            </p:sp>
            <p:cxnSp>
              <p:nvCxnSpPr>
                <p:cNvPr id="237" name="Google Shape;237;p9"/>
                <p:cNvCxnSpPr/>
                <p:nvPr/>
              </p:nvCxnSpPr>
              <p:spPr>
                <a:xfrm rot="10800000">
                  <a:off x="7269630" y="5825764"/>
                  <a:ext cx="1060743" cy="12962"/>
                </a:xfrm>
                <a:prstGeom prst="straightConnector1">
                  <a:avLst/>
                </a:prstGeom>
                <a:noFill/>
                <a:ln cap="flat" cmpd="sng" w="28575">
                  <a:solidFill>
                    <a:srgbClr val="0043B2"/>
                  </a:solidFill>
                  <a:prstDash val="solid"/>
                  <a:miter lim="800000"/>
                  <a:headEnd len="med" w="med" type="triangle"/>
                  <a:tailEnd len="med" w="med" type="triangle"/>
                </a:ln>
              </p:spPr>
            </p:cxnSp>
            <p:cxnSp>
              <p:nvCxnSpPr>
                <p:cNvPr id="238" name="Google Shape;238;p9"/>
                <p:cNvCxnSpPr/>
                <p:nvPr/>
              </p:nvCxnSpPr>
              <p:spPr>
                <a:xfrm>
                  <a:off x="7946460" y="4863973"/>
                  <a:ext cx="512404" cy="698280"/>
                </a:xfrm>
                <a:prstGeom prst="straightConnector1">
                  <a:avLst/>
                </a:prstGeom>
                <a:noFill/>
                <a:ln cap="flat" cmpd="sng" w="9525">
                  <a:solidFill>
                    <a:srgbClr val="0043B2"/>
                  </a:solidFill>
                  <a:prstDash val="solid"/>
                  <a:miter lim="800000"/>
                  <a:headEnd len="sm" w="sm" type="none"/>
                  <a:tailEnd len="med" w="med" type="triangle"/>
                </a:ln>
              </p:spPr>
            </p:cxnSp>
            <p:cxnSp>
              <p:nvCxnSpPr>
                <p:cNvPr id="239" name="Google Shape;239;p9"/>
                <p:cNvCxnSpPr/>
                <p:nvPr/>
              </p:nvCxnSpPr>
              <p:spPr>
                <a:xfrm flipH="1" rot="10800000">
                  <a:off x="7017737" y="4893404"/>
                  <a:ext cx="505345" cy="668848"/>
                </a:xfrm>
                <a:prstGeom prst="straightConnector1">
                  <a:avLst/>
                </a:prstGeom>
                <a:noFill/>
                <a:ln cap="flat" cmpd="sng" w="9525">
                  <a:solidFill>
                    <a:srgbClr val="0043B2"/>
                  </a:solidFill>
                  <a:prstDash val="solid"/>
                  <a:miter lim="800000"/>
                  <a:headEnd len="sm" w="sm" type="none"/>
                  <a:tailEnd len="med" w="med" type="triangle"/>
                </a:ln>
              </p:spPr>
            </p:cxnSp>
            <p:sp>
              <p:nvSpPr>
                <p:cNvPr id="240" name="Google Shape;240;p9"/>
                <p:cNvSpPr/>
                <p:nvPr/>
              </p:nvSpPr>
              <p:spPr>
                <a:xfrm>
                  <a:off x="7375929" y="4464612"/>
                  <a:ext cx="294396" cy="2862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1429A0"/>
                      </a:solidFill>
                      <a:latin typeface="Arial"/>
                      <a:ea typeface="Arial"/>
                      <a:cs typeface="Arial"/>
                      <a:sym typeface="Arial"/>
                    </a:rPr>
                    <a:t>A</a:t>
                  </a:r>
                  <a:endParaRPr sz="1200">
                    <a:solidFill>
                      <a:schemeClr val="dk1"/>
                    </a:solidFill>
                    <a:latin typeface="Arial"/>
                    <a:ea typeface="Arial"/>
                    <a:cs typeface="Arial"/>
                    <a:sym typeface="Arial"/>
                  </a:endParaRPr>
                </a:p>
              </p:txBody>
            </p:sp>
          </p:grpSp>
          <p:pic>
            <p:nvPicPr>
              <p:cNvPr id="241" name="Google Shape;241;p9"/>
              <p:cNvPicPr preferRelativeResize="0"/>
              <p:nvPr/>
            </p:nvPicPr>
            <p:blipFill rotWithShape="1">
              <a:blip r:embed="rId5">
                <a:alphaModFix/>
              </a:blip>
              <a:srcRect b="0" l="0" r="0" t="0"/>
              <a:stretch/>
            </p:blipFill>
            <p:spPr>
              <a:xfrm>
                <a:off x="7289336" y="4394936"/>
                <a:ext cx="361446" cy="420550"/>
              </a:xfrm>
              <a:prstGeom prst="rect">
                <a:avLst/>
              </a:prstGeom>
              <a:noFill/>
              <a:ln>
                <a:noFill/>
              </a:ln>
            </p:spPr>
          </p:pic>
        </p:grpSp>
        <p:grpSp>
          <p:nvGrpSpPr>
            <p:cNvPr id="242" name="Google Shape;242;p9"/>
            <p:cNvGrpSpPr/>
            <p:nvPr/>
          </p:nvGrpSpPr>
          <p:grpSpPr>
            <a:xfrm>
              <a:off x="2733808" y="3985754"/>
              <a:ext cx="2917087" cy="2363607"/>
              <a:chOff x="2733808" y="3985754"/>
              <a:chExt cx="2917087" cy="2363607"/>
            </a:xfrm>
          </p:grpSpPr>
          <p:sp>
            <p:nvSpPr>
              <p:cNvPr id="243" name="Google Shape;243;p9"/>
              <p:cNvSpPr/>
              <p:nvPr/>
            </p:nvSpPr>
            <p:spPr>
              <a:xfrm>
                <a:off x="2733808" y="4136742"/>
                <a:ext cx="2917087" cy="2212619"/>
              </a:xfrm>
              <a:prstGeom prst="roundRect">
                <a:avLst>
                  <a:gd fmla="val 10120"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44" name="Google Shape;244;p9"/>
              <p:cNvPicPr preferRelativeResize="0"/>
              <p:nvPr/>
            </p:nvPicPr>
            <p:blipFill rotWithShape="1">
              <a:blip r:embed="rId4">
                <a:alphaModFix/>
              </a:blip>
              <a:srcRect b="0" l="0" r="0" t="0"/>
              <a:stretch/>
            </p:blipFill>
            <p:spPr>
              <a:xfrm>
                <a:off x="3171996" y="4940078"/>
                <a:ext cx="298384" cy="302974"/>
              </a:xfrm>
              <a:prstGeom prst="rect">
                <a:avLst/>
              </a:prstGeom>
              <a:noFill/>
              <a:ln>
                <a:noFill/>
              </a:ln>
            </p:spPr>
          </p:pic>
          <p:grpSp>
            <p:nvGrpSpPr>
              <p:cNvPr id="245" name="Google Shape;245;p9"/>
              <p:cNvGrpSpPr/>
              <p:nvPr/>
            </p:nvGrpSpPr>
            <p:grpSpPr>
              <a:xfrm>
                <a:off x="4863238" y="4958754"/>
                <a:ext cx="621048" cy="302975"/>
                <a:chOff x="3554344" y="4175624"/>
                <a:chExt cx="890964" cy="434652"/>
              </a:xfrm>
            </p:grpSpPr>
            <p:pic>
              <p:nvPicPr>
                <p:cNvPr id="246" name="Google Shape;246;p9"/>
                <p:cNvPicPr preferRelativeResize="0"/>
                <p:nvPr/>
              </p:nvPicPr>
              <p:blipFill rotWithShape="1">
                <a:blip r:embed="rId6">
                  <a:alphaModFix/>
                </a:blip>
                <a:srcRect b="0" l="0" r="0" t="0"/>
                <a:stretch/>
              </p:blipFill>
              <p:spPr>
                <a:xfrm>
                  <a:off x="4017242" y="4175624"/>
                  <a:ext cx="428066" cy="434652"/>
                </a:xfrm>
                <a:prstGeom prst="rect">
                  <a:avLst/>
                </a:prstGeom>
                <a:noFill/>
                <a:ln>
                  <a:noFill/>
                </a:ln>
              </p:spPr>
            </p:pic>
            <p:pic>
              <p:nvPicPr>
                <p:cNvPr id="247" name="Google Shape;247;p9"/>
                <p:cNvPicPr preferRelativeResize="0"/>
                <p:nvPr/>
              </p:nvPicPr>
              <p:blipFill rotWithShape="1">
                <a:blip r:embed="rId7">
                  <a:alphaModFix/>
                </a:blip>
                <a:srcRect b="0" l="0" r="0" t="0"/>
                <a:stretch/>
              </p:blipFill>
              <p:spPr>
                <a:xfrm>
                  <a:off x="3554344" y="4175624"/>
                  <a:ext cx="428066" cy="434652"/>
                </a:xfrm>
                <a:prstGeom prst="rect">
                  <a:avLst/>
                </a:prstGeom>
                <a:noFill/>
                <a:ln>
                  <a:noFill/>
                </a:ln>
              </p:spPr>
            </p:pic>
          </p:grpSp>
          <p:sp>
            <p:nvSpPr>
              <p:cNvPr id="248" name="Google Shape;248;p9"/>
              <p:cNvSpPr/>
              <p:nvPr/>
            </p:nvSpPr>
            <p:spPr>
              <a:xfrm>
                <a:off x="3675221" y="3985754"/>
                <a:ext cx="1034257"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LỌC CỘNG TÁC</a:t>
                </a:r>
                <a:endParaRPr sz="1000">
                  <a:solidFill>
                    <a:srgbClr val="0043B2"/>
                  </a:solidFill>
                  <a:latin typeface="Arial"/>
                  <a:ea typeface="Arial"/>
                  <a:cs typeface="Arial"/>
                  <a:sym typeface="Arial"/>
                </a:endParaRPr>
              </a:p>
            </p:txBody>
          </p:sp>
          <p:sp>
            <p:nvSpPr>
              <p:cNvPr id="249" name="Google Shape;249;p9"/>
              <p:cNvSpPr/>
              <p:nvPr/>
            </p:nvSpPr>
            <p:spPr>
              <a:xfrm>
                <a:off x="2753627" y="5976441"/>
                <a:ext cx="2877447"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Các bài báo được đọc bởi A🡪 được đề xuất cho B</a:t>
                </a:r>
                <a:endParaRPr sz="1000">
                  <a:solidFill>
                    <a:srgbClr val="0043B2"/>
                  </a:solidFill>
                  <a:latin typeface="Arial"/>
                  <a:ea typeface="Arial"/>
                  <a:cs typeface="Arial"/>
                  <a:sym typeface="Arial"/>
                </a:endParaRPr>
              </a:p>
            </p:txBody>
          </p:sp>
          <p:sp>
            <p:nvSpPr>
              <p:cNvPr id="250" name="Google Shape;250;p9"/>
              <p:cNvSpPr/>
              <p:nvPr/>
            </p:nvSpPr>
            <p:spPr>
              <a:xfrm>
                <a:off x="3454917" y="4958680"/>
                <a:ext cx="1361271"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Người dùng tương tự</a:t>
                </a:r>
                <a:endParaRPr sz="1000">
                  <a:solidFill>
                    <a:srgbClr val="0043B2"/>
                  </a:solidFill>
                  <a:latin typeface="Arial"/>
                  <a:ea typeface="Arial"/>
                  <a:cs typeface="Arial"/>
                  <a:sym typeface="Arial"/>
                </a:endParaRPr>
              </a:p>
            </p:txBody>
          </p:sp>
          <p:cxnSp>
            <p:nvCxnSpPr>
              <p:cNvPr id="251" name="Google Shape;251;p9"/>
              <p:cNvCxnSpPr/>
              <p:nvPr/>
            </p:nvCxnSpPr>
            <p:spPr>
              <a:xfrm>
                <a:off x="4462102" y="4569315"/>
                <a:ext cx="372772" cy="339051"/>
              </a:xfrm>
              <a:prstGeom prst="straightConnector1">
                <a:avLst/>
              </a:prstGeom>
              <a:noFill/>
              <a:ln cap="flat" cmpd="sng" w="12700">
                <a:solidFill>
                  <a:srgbClr val="0043B2"/>
                </a:solidFill>
                <a:prstDash val="solid"/>
                <a:miter lim="800000"/>
                <a:headEnd len="sm" w="sm" type="none"/>
                <a:tailEnd len="med" w="med" type="triangle"/>
              </a:ln>
            </p:spPr>
          </p:cxnSp>
          <p:cxnSp>
            <p:nvCxnSpPr>
              <p:cNvPr id="252" name="Google Shape;252;p9"/>
              <p:cNvCxnSpPr/>
              <p:nvPr/>
            </p:nvCxnSpPr>
            <p:spPr>
              <a:xfrm>
                <a:off x="3531439" y="5249012"/>
                <a:ext cx="393271" cy="339411"/>
              </a:xfrm>
              <a:prstGeom prst="straightConnector1">
                <a:avLst/>
              </a:prstGeom>
              <a:noFill/>
              <a:ln cap="flat" cmpd="sng" w="12700">
                <a:solidFill>
                  <a:srgbClr val="0043B2"/>
                </a:solidFill>
                <a:prstDash val="solid"/>
                <a:miter lim="800000"/>
                <a:headEnd len="sm" w="sm" type="none"/>
                <a:tailEnd len="med" w="med" type="triangle"/>
              </a:ln>
            </p:spPr>
          </p:cxnSp>
          <p:cxnSp>
            <p:nvCxnSpPr>
              <p:cNvPr id="253" name="Google Shape;253;p9"/>
              <p:cNvCxnSpPr/>
              <p:nvPr/>
            </p:nvCxnSpPr>
            <p:spPr>
              <a:xfrm flipH="1" rot="10800000">
                <a:off x="4462102" y="5305099"/>
                <a:ext cx="372772" cy="283325"/>
              </a:xfrm>
              <a:prstGeom prst="straightConnector1">
                <a:avLst/>
              </a:prstGeom>
              <a:noFill/>
              <a:ln cap="flat" cmpd="sng" w="12700">
                <a:solidFill>
                  <a:srgbClr val="0043B2"/>
                </a:solidFill>
                <a:prstDash val="solid"/>
                <a:miter lim="800000"/>
                <a:headEnd len="sm" w="sm" type="none"/>
                <a:tailEnd len="med" w="med" type="triangle"/>
              </a:ln>
            </p:spPr>
          </p:cxnSp>
          <p:cxnSp>
            <p:nvCxnSpPr>
              <p:cNvPr id="254" name="Google Shape;254;p9"/>
              <p:cNvCxnSpPr/>
              <p:nvPr/>
            </p:nvCxnSpPr>
            <p:spPr>
              <a:xfrm flipH="1">
                <a:off x="3482160" y="4637578"/>
                <a:ext cx="383220" cy="284661"/>
              </a:xfrm>
              <a:prstGeom prst="straightConnector1">
                <a:avLst/>
              </a:prstGeom>
              <a:noFill/>
              <a:ln cap="flat" cmpd="sng" w="12700">
                <a:solidFill>
                  <a:srgbClr val="0043B2"/>
                </a:solidFill>
                <a:prstDash val="solid"/>
                <a:miter lim="800000"/>
                <a:headEnd len="sm" w="sm" type="none"/>
                <a:tailEnd len="med" w="med" type="triangle"/>
              </a:ln>
            </p:spPr>
          </p:cxnSp>
          <p:cxnSp>
            <p:nvCxnSpPr>
              <p:cNvPr id="255" name="Google Shape;255;p9"/>
              <p:cNvCxnSpPr/>
              <p:nvPr/>
            </p:nvCxnSpPr>
            <p:spPr>
              <a:xfrm>
                <a:off x="4206920" y="4811194"/>
                <a:ext cx="0" cy="534033"/>
              </a:xfrm>
              <a:prstGeom prst="straightConnector1">
                <a:avLst/>
              </a:prstGeom>
              <a:noFill/>
              <a:ln cap="flat" cmpd="sng" w="28575">
                <a:solidFill>
                  <a:srgbClr val="0043B2"/>
                </a:solidFill>
                <a:prstDash val="solid"/>
                <a:miter lim="800000"/>
                <a:headEnd len="med" w="med" type="triangle"/>
                <a:tailEnd len="med" w="med" type="triangle"/>
              </a:ln>
            </p:spPr>
          </p:cxnSp>
          <p:sp>
            <p:nvSpPr>
              <p:cNvPr id="256" name="Google Shape;256;p9"/>
              <p:cNvSpPr/>
              <p:nvPr/>
            </p:nvSpPr>
            <p:spPr>
              <a:xfrm>
                <a:off x="3828161" y="4332173"/>
                <a:ext cx="28565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A</a:t>
                </a:r>
                <a:endParaRPr sz="1200">
                  <a:solidFill>
                    <a:srgbClr val="0043B2"/>
                  </a:solidFill>
                  <a:latin typeface="Arial"/>
                  <a:ea typeface="Arial"/>
                  <a:cs typeface="Arial"/>
                  <a:sym typeface="Arial"/>
                </a:endParaRPr>
              </a:p>
            </p:txBody>
          </p:sp>
          <p:sp>
            <p:nvSpPr>
              <p:cNvPr id="257" name="Google Shape;257;p9"/>
              <p:cNvSpPr/>
              <p:nvPr/>
            </p:nvSpPr>
            <p:spPr>
              <a:xfrm>
                <a:off x="3816244" y="5532183"/>
                <a:ext cx="28245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B</a:t>
                </a:r>
                <a:endParaRPr sz="1200">
                  <a:solidFill>
                    <a:srgbClr val="0043B2"/>
                  </a:solidFill>
                  <a:latin typeface="Arial"/>
                  <a:ea typeface="Arial"/>
                  <a:cs typeface="Arial"/>
                  <a:sym typeface="Arial"/>
                </a:endParaRPr>
              </a:p>
            </p:txBody>
          </p:sp>
          <p:grpSp>
            <p:nvGrpSpPr>
              <p:cNvPr id="258" name="Google Shape;258;p9"/>
              <p:cNvGrpSpPr/>
              <p:nvPr/>
            </p:nvGrpSpPr>
            <p:grpSpPr>
              <a:xfrm>
                <a:off x="4029348" y="4265999"/>
                <a:ext cx="352921" cy="1602850"/>
                <a:chOff x="6746322" y="3777467"/>
                <a:chExt cx="363719" cy="1651890"/>
              </a:xfrm>
            </p:grpSpPr>
            <p:pic>
              <p:nvPicPr>
                <p:cNvPr id="259" name="Google Shape;259;p9"/>
                <p:cNvPicPr preferRelativeResize="0"/>
                <p:nvPr/>
              </p:nvPicPr>
              <p:blipFill rotWithShape="1">
                <a:blip r:embed="rId8">
                  <a:alphaModFix/>
                </a:blip>
                <a:srcRect b="0" l="0" r="0" t="0"/>
                <a:stretch/>
              </p:blipFill>
              <p:spPr>
                <a:xfrm>
                  <a:off x="6746322" y="3777467"/>
                  <a:ext cx="363719" cy="420550"/>
                </a:xfrm>
                <a:prstGeom prst="rect">
                  <a:avLst/>
                </a:prstGeom>
                <a:noFill/>
                <a:ln>
                  <a:noFill/>
                </a:ln>
              </p:spPr>
            </p:pic>
            <p:pic>
              <p:nvPicPr>
                <p:cNvPr id="260" name="Google Shape;260;p9"/>
                <p:cNvPicPr preferRelativeResize="0"/>
                <p:nvPr/>
              </p:nvPicPr>
              <p:blipFill rotWithShape="1">
                <a:blip r:embed="rId9">
                  <a:alphaModFix/>
                </a:blip>
                <a:srcRect b="0" l="0" r="0" t="0"/>
                <a:stretch/>
              </p:blipFill>
              <p:spPr>
                <a:xfrm>
                  <a:off x="6748595" y="5008807"/>
                  <a:ext cx="361446" cy="420550"/>
                </a:xfrm>
                <a:prstGeom prst="rect">
                  <a:avLst/>
                </a:prstGeom>
                <a:noFill/>
                <a:ln>
                  <a:noFill/>
                </a:ln>
              </p:spPr>
            </p:pic>
          </p:grpSp>
        </p:gr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2" name="Shape 3132"/>
        <p:cNvGrpSpPr/>
        <p:nvPr/>
      </p:nvGrpSpPr>
      <p:grpSpPr>
        <a:xfrm>
          <a:off x="0" y="0"/>
          <a:ext cx="0" cy="0"/>
          <a:chOff x="0" y="0"/>
          <a:chExt cx="0" cy="0"/>
        </a:xfrm>
      </p:grpSpPr>
      <p:sp>
        <p:nvSpPr>
          <p:cNvPr id="3133" name="Google Shape;3133;p90"/>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3134" name="Google Shape;3134;p9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Thành phần HDFS</a:t>
            </a:r>
            <a:endParaRPr/>
          </a:p>
        </p:txBody>
      </p:sp>
      <p:sp>
        <p:nvSpPr>
          <p:cNvPr id="3135" name="Google Shape;3135;p9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136" name="Google Shape;3136;p9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Trình nền Master / Slave</a:t>
            </a:r>
            <a:endParaRPr/>
          </a:p>
          <a:p>
            <a:pPr indent="-182563" lvl="1" marL="360363" rtl="0" algn="l">
              <a:lnSpc>
                <a:spcPct val="138461"/>
              </a:lnSpc>
              <a:spcBef>
                <a:spcPts val="500"/>
              </a:spcBef>
              <a:spcAft>
                <a:spcPts val="0"/>
              </a:spcAft>
              <a:buClr>
                <a:srgbClr val="262626"/>
              </a:buClr>
              <a:buSzPts val="1040"/>
              <a:buChar char="•"/>
            </a:pPr>
            <a:r>
              <a:rPr lang="en-US"/>
              <a:t>Trình nền là các quy trình tồn tại lâu dài thường được kích hoạt khi bật máy chủ</a:t>
            </a:r>
            <a:endParaRPr/>
          </a:p>
          <a:p>
            <a:pPr indent="-177800" lvl="0" marL="177800" rtl="0" algn="l">
              <a:lnSpc>
                <a:spcPct val="128571"/>
              </a:lnSpc>
              <a:spcBef>
                <a:spcPts val="1000"/>
              </a:spcBef>
              <a:spcAft>
                <a:spcPts val="0"/>
              </a:spcAft>
              <a:buClr>
                <a:srgbClr val="262626"/>
              </a:buClr>
              <a:buSzPts val="1400"/>
              <a:buFont typeface="Arial"/>
              <a:buChar char="•"/>
            </a:pPr>
            <a:r>
              <a:rPr lang="en-US"/>
              <a:t>Name Node</a:t>
            </a:r>
            <a:endParaRPr/>
          </a:p>
          <a:p>
            <a:pPr indent="-182563" lvl="1" marL="360363" rtl="0" algn="l">
              <a:lnSpc>
                <a:spcPct val="138461"/>
              </a:lnSpc>
              <a:spcBef>
                <a:spcPts val="500"/>
              </a:spcBef>
              <a:spcAft>
                <a:spcPts val="0"/>
              </a:spcAft>
              <a:buClr>
                <a:srgbClr val="262626"/>
              </a:buClr>
              <a:buSzPts val="1040"/>
              <a:buChar char="•"/>
            </a:pPr>
            <a:r>
              <a:rPr lang="en-US"/>
              <a:t>Trình nền chủ đang hoạt động</a:t>
            </a:r>
            <a:endParaRPr/>
          </a:p>
          <a:p>
            <a:pPr indent="-182563" lvl="1" marL="360363" rtl="0" algn="l">
              <a:lnSpc>
                <a:spcPct val="138461"/>
              </a:lnSpc>
              <a:spcBef>
                <a:spcPts val="500"/>
              </a:spcBef>
              <a:spcAft>
                <a:spcPts val="0"/>
              </a:spcAft>
              <a:buClr>
                <a:srgbClr val="262626"/>
              </a:buClr>
              <a:buSzPts val="1040"/>
              <a:buChar char="•"/>
            </a:pPr>
            <a:r>
              <a:rPr lang="en-US"/>
              <a:t>Xác định và duy trì cách các khối dữ liệu được phân phối trên các DataNodes</a:t>
            </a:r>
            <a:endParaRPr/>
          </a:p>
          <a:p>
            <a:pPr indent="-182563" lvl="1" marL="360363" rtl="0" algn="l">
              <a:lnSpc>
                <a:spcPct val="138461"/>
              </a:lnSpc>
              <a:spcBef>
                <a:spcPts val="500"/>
              </a:spcBef>
              <a:spcAft>
                <a:spcPts val="0"/>
              </a:spcAft>
              <a:buClr>
                <a:srgbClr val="262626"/>
              </a:buClr>
              <a:buSzPts val="1040"/>
              <a:buChar char="•"/>
            </a:pPr>
            <a:r>
              <a:rPr lang="en-US"/>
              <a:t>Không tham gia vào hoạt động đọc/ghi thực tế</a:t>
            </a:r>
            <a:endParaRPr/>
          </a:p>
          <a:p>
            <a:pPr indent="-177800" lvl="0" marL="177800" rtl="0" algn="l">
              <a:lnSpc>
                <a:spcPct val="128571"/>
              </a:lnSpc>
              <a:spcBef>
                <a:spcPts val="1000"/>
              </a:spcBef>
              <a:spcAft>
                <a:spcPts val="0"/>
              </a:spcAft>
              <a:buClr>
                <a:srgbClr val="262626"/>
              </a:buClr>
              <a:buSzPts val="1400"/>
              <a:buFont typeface="Arial"/>
              <a:buChar char="•"/>
            </a:pPr>
            <a:r>
              <a:rPr lang="en-US"/>
              <a:t>Secondary / Standby Node</a:t>
            </a:r>
            <a:endParaRPr/>
          </a:p>
          <a:p>
            <a:pPr indent="-182563" lvl="1" marL="360363" rtl="0" algn="l">
              <a:lnSpc>
                <a:spcPct val="138461"/>
              </a:lnSpc>
              <a:spcBef>
                <a:spcPts val="500"/>
              </a:spcBef>
              <a:spcAft>
                <a:spcPts val="0"/>
              </a:spcAft>
              <a:buClr>
                <a:srgbClr val="262626"/>
              </a:buClr>
              <a:buSzPts val="1040"/>
              <a:buChar char="•"/>
            </a:pPr>
            <a:r>
              <a:rPr lang="en-US"/>
              <a:t>Trình nền chủ thụ động</a:t>
            </a:r>
            <a:endParaRPr/>
          </a:p>
          <a:p>
            <a:pPr indent="-182563" lvl="1" marL="360363" rtl="0" algn="l">
              <a:lnSpc>
                <a:spcPct val="138461"/>
              </a:lnSpc>
              <a:spcBef>
                <a:spcPts val="500"/>
              </a:spcBef>
              <a:spcAft>
                <a:spcPts val="0"/>
              </a:spcAft>
              <a:buClr>
                <a:srgbClr val="262626"/>
              </a:buClr>
              <a:buSzPts val="1040"/>
              <a:buChar char="•"/>
            </a:pPr>
            <a:r>
              <a:rPr lang="en-US"/>
              <a:t>Chịu trách nhiệm duy trì độ bền, </a:t>
            </a:r>
            <a:endParaRPr/>
          </a:p>
          <a:p>
            <a:pPr indent="0" lvl="1" marL="177800" rtl="0" algn="l">
              <a:lnSpc>
                <a:spcPct val="138461"/>
              </a:lnSpc>
              <a:spcBef>
                <a:spcPts val="500"/>
              </a:spcBef>
              <a:spcAft>
                <a:spcPts val="0"/>
              </a:spcAft>
              <a:buClr>
                <a:srgbClr val="262626"/>
              </a:buClr>
              <a:buSzPts val="1040"/>
              <a:buNone/>
            </a:pPr>
            <a:r>
              <a:rPr lang="en-US"/>
              <a:t>     siêu dữ liệu mà Name Node lưu trữ trong bộ nhớ</a:t>
            </a:r>
            <a:endParaRPr/>
          </a:p>
          <a:p>
            <a:pPr indent="-177800" lvl="0" marL="177800" rtl="0" algn="l">
              <a:lnSpc>
                <a:spcPct val="128571"/>
              </a:lnSpc>
              <a:spcBef>
                <a:spcPts val="1000"/>
              </a:spcBef>
              <a:spcAft>
                <a:spcPts val="0"/>
              </a:spcAft>
              <a:buClr>
                <a:srgbClr val="262626"/>
              </a:buClr>
              <a:buSzPts val="1400"/>
              <a:buFont typeface="Arial"/>
              <a:buChar char="•"/>
            </a:pPr>
            <a:r>
              <a:rPr lang="en-US"/>
              <a:t>DataNode</a:t>
            </a:r>
            <a:endParaRPr/>
          </a:p>
          <a:p>
            <a:pPr indent="-182563" lvl="1" marL="360363" rtl="0" algn="l">
              <a:lnSpc>
                <a:spcPct val="138461"/>
              </a:lnSpc>
              <a:spcBef>
                <a:spcPts val="500"/>
              </a:spcBef>
              <a:spcAft>
                <a:spcPts val="0"/>
              </a:spcAft>
              <a:buClr>
                <a:srgbClr val="262626"/>
              </a:buClr>
              <a:buSzPts val="1040"/>
              <a:buChar char="•"/>
            </a:pPr>
            <a:r>
              <a:rPr lang="en-US"/>
              <a:t>Đọc và ghi các khối dữ liệu</a:t>
            </a:r>
            <a:endParaRPr/>
          </a:p>
          <a:p>
            <a:pPr indent="-182563" lvl="1" marL="360363" rtl="0" algn="l">
              <a:lnSpc>
                <a:spcPct val="138461"/>
              </a:lnSpc>
              <a:spcBef>
                <a:spcPts val="500"/>
              </a:spcBef>
              <a:spcAft>
                <a:spcPts val="0"/>
              </a:spcAft>
              <a:buClr>
                <a:srgbClr val="262626"/>
              </a:buClr>
              <a:buSzPts val="1040"/>
              <a:buChar char="•"/>
            </a:pPr>
            <a:r>
              <a:rPr lang="en-US"/>
              <a:t>Chịu trách nhiệm sao chép các khối trên các DataNode khác</a:t>
            </a:r>
            <a:endParaRPr/>
          </a:p>
        </p:txBody>
      </p:sp>
      <p:grpSp>
        <p:nvGrpSpPr>
          <p:cNvPr id="3137" name="Google Shape;3137;p90"/>
          <p:cNvGrpSpPr/>
          <p:nvPr/>
        </p:nvGrpSpPr>
        <p:grpSpPr>
          <a:xfrm>
            <a:off x="6289223" y="3973130"/>
            <a:ext cx="3334728" cy="2153906"/>
            <a:chOff x="6289223" y="3973130"/>
            <a:chExt cx="3334728" cy="2153906"/>
          </a:xfrm>
        </p:grpSpPr>
        <p:grpSp>
          <p:nvGrpSpPr>
            <p:cNvPr id="3138" name="Google Shape;3138;p90"/>
            <p:cNvGrpSpPr/>
            <p:nvPr/>
          </p:nvGrpSpPr>
          <p:grpSpPr>
            <a:xfrm>
              <a:off x="6289223" y="3973130"/>
              <a:ext cx="3334728" cy="2153906"/>
              <a:chOff x="5535460" y="4321034"/>
              <a:chExt cx="2571330" cy="1657840"/>
            </a:xfrm>
          </p:grpSpPr>
          <p:sp>
            <p:nvSpPr>
              <p:cNvPr id="3139" name="Google Shape;3139;p90"/>
              <p:cNvSpPr/>
              <p:nvPr/>
            </p:nvSpPr>
            <p:spPr>
              <a:xfrm>
                <a:off x="5928411" y="4321034"/>
                <a:ext cx="810763" cy="246270"/>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HDFS</a:t>
                </a:r>
                <a:endParaRPr sz="1100">
                  <a:solidFill>
                    <a:schemeClr val="lt1"/>
                  </a:solidFill>
                  <a:latin typeface="Arial"/>
                  <a:ea typeface="Arial"/>
                  <a:cs typeface="Arial"/>
                  <a:sym typeface="Arial"/>
                </a:endParaRPr>
              </a:p>
            </p:txBody>
          </p:sp>
          <p:grpSp>
            <p:nvGrpSpPr>
              <p:cNvPr id="3140" name="Google Shape;3140;p90"/>
              <p:cNvGrpSpPr/>
              <p:nvPr/>
            </p:nvGrpSpPr>
            <p:grpSpPr>
              <a:xfrm>
                <a:off x="5535460" y="4761669"/>
                <a:ext cx="1596665" cy="1217205"/>
                <a:chOff x="6189032" y="4980473"/>
                <a:chExt cx="1122653" cy="1217205"/>
              </a:xfrm>
            </p:grpSpPr>
            <p:sp>
              <p:nvSpPr>
                <p:cNvPr id="3141" name="Google Shape;3141;p90"/>
                <p:cNvSpPr/>
                <p:nvPr/>
              </p:nvSpPr>
              <p:spPr>
                <a:xfrm>
                  <a:off x="6189032" y="4980473"/>
                  <a:ext cx="1122653" cy="1217205"/>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142" name="Google Shape;3142;p90"/>
                <p:cNvSpPr/>
                <p:nvPr/>
              </p:nvSpPr>
              <p:spPr>
                <a:xfrm>
                  <a:off x="6269312" y="5075645"/>
                  <a:ext cx="962092" cy="241659"/>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NAMENODE</a:t>
                  </a:r>
                  <a:endParaRPr sz="1000">
                    <a:solidFill>
                      <a:srgbClr val="0043B2"/>
                    </a:solidFill>
                    <a:latin typeface="Arial"/>
                    <a:ea typeface="Arial"/>
                    <a:cs typeface="Arial"/>
                    <a:sym typeface="Arial"/>
                  </a:endParaRPr>
                </a:p>
              </p:txBody>
            </p:sp>
            <p:sp>
              <p:nvSpPr>
                <p:cNvPr id="3143" name="Google Shape;3143;p90"/>
                <p:cNvSpPr/>
                <p:nvPr/>
              </p:nvSpPr>
              <p:spPr>
                <a:xfrm>
                  <a:off x="6269312" y="5384669"/>
                  <a:ext cx="962092" cy="411535"/>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SECONDARY</a:t>
                  </a:r>
                  <a:endParaRPr/>
                </a:p>
                <a:p>
                  <a:pPr indent="0" lvl="0" marL="0" marR="0" rtl="0" algn="ctr">
                    <a:spcBef>
                      <a:spcPts val="0"/>
                    </a:spcBef>
                    <a:spcAft>
                      <a:spcPts val="0"/>
                    </a:spcAft>
                    <a:buNone/>
                  </a:pPr>
                  <a:r>
                    <a:rPr lang="en-US" sz="1000">
                      <a:solidFill>
                        <a:srgbClr val="0043B2"/>
                      </a:solidFill>
                      <a:latin typeface="Arial"/>
                      <a:ea typeface="Arial"/>
                      <a:cs typeface="Arial"/>
                      <a:sym typeface="Arial"/>
                    </a:rPr>
                    <a:t>NAMENODE</a:t>
                  </a:r>
                  <a:endParaRPr sz="1000">
                    <a:solidFill>
                      <a:srgbClr val="0043B2"/>
                    </a:solidFill>
                    <a:latin typeface="Arial"/>
                    <a:ea typeface="Arial"/>
                    <a:cs typeface="Arial"/>
                    <a:sym typeface="Arial"/>
                  </a:endParaRPr>
                </a:p>
              </p:txBody>
            </p:sp>
            <p:sp>
              <p:nvSpPr>
                <p:cNvPr id="3144" name="Google Shape;3144;p90"/>
                <p:cNvSpPr/>
                <p:nvPr/>
              </p:nvSpPr>
              <p:spPr>
                <a:xfrm>
                  <a:off x="6269312" y="5863569"/>
                  <a:ext cx="962092" cy="241659"/>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DATANODE</a:t>
                  </a:r>
                  <a:endParaRPr sz="1000">
                    <a:solidFill>
                      <a:srgbClr val="0043B2"/>
                    </a:solidFill>
                    <a:latin typeface="Arial"/>
                    <a:ea typeface="Arial"/>
                    <a:cs typeface="Arial"/>
                    <a:sym typeface="Arial"/>
                  </a:endParaRPr>
                </a:p>
              </p:txBody>
            </p:sp>
          </p:grpSp>
          <p:sp>
            <p:nvSpPr>
              <p:cNvPr id="3145" name="Google Shape;3145;p90"/>
              <p:cNvSpPr/>
              <p:nvPr/>
            </p:nvSpPr>
            <p:spPr>
              <a:xfrm>
                <a:off x="7400590" y="5117524"/>
                <a:ext cx="706200" cy="189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MASTER</a:t>
                </a:r>
                <a:endParaRPr sz="1000">
                  <a:solidFill>
                    <a:schemeClr val="dk1"/>
                  </a:solidFill>
                  <a:latin typeface="Arial"/>
                  <a:ea typeface="Arial"/>
                  <a:cs typeface="Arial"/>
                  <a:sym typeface="Arial"/>
                </a:endParaRPr>
              </a:p>
            </p:txBody>
          </p:sp>
          <p:sp>
            <p:nvSpPr>
              <p:cNvPr id="3146" name="Google Shape;3146;p90"/>
              <p:cNvSpPr/>
              <p:nvPr/>
            </p:nvSpPr>
            <p:spPr>
              <a:xfrm>
                <a:off x="7416358" y="5675675"/>
                <a:ext cx="475800" cy="189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SLAVE</a:t>
                </a:r>
                <a:endParaRPr sz="1000">
                  <a:solidFill>
                    <a:schemeClr val="dk1"/>
                  </a:solidFill>
                  <a:latin typeface="Arial"/>
                  <a:ea typeface="Arial"/>
                  <a:cs typeface="Arial"/>
                  <a:sym typeface="Arial"/>
                </a:endParaRPr>
              </a:p>
            </p:txBody>
          </p:sp>
          <p:cxnSp>
            <p:nvCxnSpPr>
              <p:cNvPr id="3147" name="Google Shape;3147;p90"/>
              <p:cNvCxnSpPr>
                <a:stCxn id="3139" idx="2"/>
                <a:endCxn id="3141" idx="0"/>
              </p:cNvCxnSpPr>
              <p:nvPr/>
            </p:nvCxnSpPr>
            <p:spPr>
              <a:xfrm>
                <a:off x="6333793" y="4567304"/>
                <a:ext cx="0" cy="194400"/>
              </a:xfrm>
              <a:prstGeom prst="straightConnector1">
                <a:avLst/>
              </a:prstGeom>
              <a:noFill/>
              <a:ln cap="flat" cmpd="sng" w="12700">
                <a:solidFill>
                  <a:srgbClr val="193EB0"/>
                </a:solidFill>
                <a:prstDash val="solid"/>
                <a:miter lim="800000"/>
                <a:headEnd len="sm" w="sm" type="none"/>
                <a:tailEnd len="med" w="med" type="triangle"/>
              </a:ln>
            </p:spPr>
          </p:cxnSp>
        </p:grpSp>
        <p:sp>
          <p:nvSpPr>
            <p:cNvPr id="3148" name="Google Shape;3148;p90"/>
            <p:cNvSpPr/>
            <p:nvPr/>
          </p:nvSpPr>
          <p:spPr>
            <a:xfrm>
              <a:off x="8452022" y="4744995"/>
              <a:ext cx="198547" cy="753762"/>
            </a:xfrm>
            <a:prstGeom prst="righ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49" name="Google Shape;3149;p90"/>
            <p:cNvSpPr/>
            <p:nvPr/>
          </p:nvSpPr>
          <p:spPr>
            <a:xfrm>
              <a:off x="8452022" y="5692954"/>
              <a:ext cx="223978" cy="321435"/>
            </a:xfrm>
            <a:prstGeom prst="rightBrace">
              <a:avLst>
                <a:gd fmla="val 8333" name="adj1"/>
                <a:gd fmla="val 50000" name="adj2"/>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4" name="Shape 3154"/>
        <p:cNvGrpSpPr/>
        <p:nvPr/>
      </p:nvGrpSpPr>
      <p:grpSpPr>
        <a:xfrm>
          <a:off x="0" y="0"/>
          <a:ext cx="0" cy="0"/>
          <a:chOff x="0" y="0"/>
          <a:chExt cx="0" cy="0"/>
        </a:xfrm>
      </p:grpSpPr>
      <p:sp>
        <p:nvSpPr>
          <p:cNvPr id="3155" name="Google Shape;3155;p91"/>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3156" name="Google Shape;3156;p9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HDFS NameNode</a:t>
            </a:r>
            <a:endParaRPr/>
          </a:p>
        </p:txBody>
      </p:sp>
      <p:sp>
        <p:nvSpPr>
          <p:cNvPr id="3157" name="Google Shape;3157;p9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158" name="Google Shape;3158;p91"/>
          <p:cNvSpPr txBox="1"/>
          <p:nvPr>
            <p:ph idx="4" type="body"/>
          </p:nvPr>
        </p:nvSpPr>
        <p:spPr>
          <a:xfrm>
            <a:off x="535872" y="2226568"/>
            <a:ext cx="40320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NameNode chịu trách nhiệm giữ siêu dữ liệu namespace</a:t>
            </a:r>
            <a:endParaRPr/>
          </a:p>
          <a:p>
            <a:pPr indent="-182563" lvl="1" marL="360363" rtl="0" algn="l">
              <a:lnSpc>
                <a:spcPct val="138461"/>
              </a:lnSpc>
              <a:spcBef>
                <a:spcPts val="500"/>
              </a:spcBef>
              <a:spcAft>
                <a:spcPts val="0"/>
              </a:spcAft>
              <a:buClr>
                <a:srgbClr val="262626"/>
              </a:buClr>
              <a:buSzPts val="1040"/>
              <a:buChar char="•"/>
            </a:pPr>
            <a:r>
              <a:rPr lang="en-US"/>
              <a:t>Siêu dữ liệu namespace bao gồm liên kết giữa các tệp, đó là các khối và vị trí của các khối đó</a:t>
            </a:r>
            <a:endParaRPr/>
          </a:p>
          <a:p>
            <a:pPr indent="-182563" lvl="1" marL="360363" rtl="0" algn="l">
              <a:lnSpc>
                <a:spcPct val="138461"/>
              </a:lnSpc>
              <a:spcBef>
                <a:spcPts val="500"/>
              </a:spcBef>
              <a:spcAft>
                <a:spcPts val="0"/>
              </a:spcAft>
              <a:buClr>
                <a:srgbClr val="262626"/>
              </a:buClr>
              <a:buSzPts val="1040"/>
              <a:buChar char="•"/>
            </a:pPr>
            <a:r>
              <a:rPr lang="en-US"/>
              <a:t>Siêu dữ liệu được lưu trữ trong bộ nhớ để có hiệu suất nhanh hơn</a:t>
            </a:r>
            <a:endParaRPr/>
          </a:p>
          <a:p>
            <a:pPr indent="-177800" lvl="0" marL="177800" rtl="0" algn="l">
              <a:lnSpc>
                <a:spcPct val="128571"/>
              </a:lnSpc>
              <a:spcBef>
                <a:spcPts val="1000"/>
              </a:spcBef>
              <a:spcAft>
                <a:spcPts val="0"/>
              </a:spcAft>
              <a:buClr>
                <a:srgbClr val="262626"/>
              </a:buClr>
              <a:buSzPts val="1400"/>
              <a:buFont typeface="Arial"/>
              <a:buChar char="•"/>
            </a:pPr>
            <a:r>
              <a:rPr lang="en-US"/>
              <a:t>Siêu dữ liệu cũng được lưu trữ trên đĩa để đảm bảo độ bền</a:t>
            </a:r>
            <a:endParaRPr/>
          </a:p>
          <a:p>
            <a:pPr indent="-182563" lvl="1" marL="360363" rtl="0" algn="l">
              <a:lnSpc>
                <a:spcPct val="138461"/>
              </a:lnSpc>
              <a:spcBef>
                <a:spcPts val="500"/>
              </a:spcBef>
              <a:spcAft>
                <a:spcPts val="0"/>
              </a:spcAft>
              <a:buClr>
                <a:srgbClr val="262626"/>
              </a:buClr>
              <a:buSzPts val="1040"/>
              <a:buChar char="•"/>
            </a:pPr>
            <a:r>
              <a:rPr lang="en-US"/>
              <a:t>Được lưu trữ trong tệp fsimage</a:t>
            </a:r>
            <a:endParaRPr/>
          </a:p>
          <a:p>
            <a:pPr indent="-182563" lvl="1" marL="360363" rtl="0" algn="l">
              <a:lnSpc>
                <a:spcPct val="138461"/>
              </a:lnSpc>
              <a:spcBef>
                <a:spcPts val="500"/>
              </a:spcBef>
              <a:spcAft>
                <a:spcPts val="0"/>
              </a:spcAft>
              <a:buClr>
                <a:srgbClr val="262626"/>
              </a:buClr>
              <a:buSzPts val="1040"/>
              <a:buChar char="•"/>
            </a:pPr>
            <a:r>
              <a:rPr lang="en-US"/>
              <a:t>fsimage không lưu trữ vị trí khối</a:t>
            </a:r>
            <a:endParaRPr/>
          </a:p>
          <a:p>
            <a:pPr indent="-182563" lvl="1" marL="360363" rtl="0" algn="l">
              <a:lnSpc>
                <a:spcPct val="138461"/>
              </a:lnSpc>
              <a:spcBef>
                <a:spcPts val="500"/>
              </a:spcBef>
              <a:spcAft>
                <a:spcPts val="0"/>
              </a:spcAft>
              <a:buClr>
                <a:srgbClr val="262626"/>
              </a:buClr>
              <a:buSzPts val="1040"/>
              <a:buChar char="•"/>
            </a:pPr>
            <a:r>
              <a:rPr lang="en-US"/>
              <a:t>Các thay đổi đối với siêu dữ liệu được ghi vào tệp nhật ký chỉnh sửa</a:t>
            </a:r>
            <a:endParaRPr/>
          </a:p>
        </p:txBody>
      </p:sp>
      <p:grpSp>
        <p:nvGrpSpPr>
          <p:cNvPr id="3159" name="Google Shape;3159;p91"/>
          <p:cNvGrpSpPr/>
          <p:nvPr/>
        </p:nvGrpSpPr>
        <p:grpSpPr>
          <a:xfrm>
            <a:off x="4794038" y="2190277"/>
            <a:ext cx="4538361" cy="3934749"/>
            <a:chOff x="4794038" y="1566165"/>
            <a:chExt cx="5132582" cy="4449937"/>
          </a:xfrm>
        </p:grpSpPr>
        <p:grpSp>
          <p:nvGrpSpPr>
            <p:cNvPr id="3160" name="Google Shape;3160;p91"/>
            <p:cNvGrpSpPr/>
            <p:nvPr/>
          </p:nvGrpSpPr>
          <p:grpSpPr>
            <a:xfrm>
              <a:off x="4794038" y="1566165"/>
              <a:ext cx="5015128" cy="1783774"/>
              <a:chOff x="4794038" y="1566165"/>
              <a:chExt cx="5015128" cy="1783774"/>
            </a:xfrm>
          </p:grpSpPr>
          <p:sp>
            <p:nvSpPr>
              <p:cNvPr id="3161" name="Google Shape;3161;p91"/>
              <p:cNvSpPr/>
              <p:nvPr/>
            </p:nvSpPr>
            <p:spPr>
              <a:xfrm>
                <a:off x="4807805" y="1566165"/>
                <a:ext cx="5001361" cy="1783774"/>
              </a:xfrm>
              <a:prstGeom prst="roundRect">
                <a:avLst>
                  <a:gd fmla="val 20016"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p:txBody>
          </p:sp>
          <p:sp>
            <p:nvSpPr>
              <p:cNvPr id="3162" name="Google Shape;3162;p91"/>
              <p:cNvSpPr/>
              <p:nvPr/>
            </p:nvSpPr>
            <p:spPr>
              <a:xfrm>
                <a:off x="4794038" y="2294063"/>
                <a:ext cx="1224103" cy="327978"/>
              </a:xfrm>
              <a:prstGeom prst="roundRect">
                <a:avLst>
                  <a:gd fmla="val 322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NameNode</a:t>
                </a:r>
                <a:endParaRPr sz="1200">
                  <a:solidFill>
                    <a:schemeClr val="lt1"/>
                  </a:solidFill>
                  <a:latin typeface="Arial"/>
                  <a:ea typeface="Arial"/>
                  <a:cs typeface="Arial"/>
                  <a:sym typeface="Arial"/>
                </a:endParaRPr>
              </a:p>
            </p:txBody>
          </p:sp>
          <p:sp>
            <p:nvSpPr>
              <p:cNvPr id="3163" name="Google Shape;3163;p91"/>
              <p:cNvSpPr/>
              <p:nvPr/>
            </p:nvSpPr>
            <p:spPr>
              <a:xfrm>
                <a:off x="5930217" y="1643949"/>
                <a:ext cx="3650504" cy="162009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Siêu dữ liệu</a:t>
                </a:r>
                <a:endParaRPr sz="1200">
                  <a:solidFill>
                    <a:srgbClr val="193EB0"/>
                  </a:solidFill>
                  <a:latin typeface="Arial"/>
                  <a:ea typeface="Arial"/>
                  <a:cs typeface="Arial"/>
                  <a:sym typeface="Arial"/>
                </a:endParaRPr>
              </a:p>
              <a:p>
                <a:pPr indent="0" lvl="0" marL="0" marR="0" rtl="0" algn="ctr">
                  <a:spcBef>
                    <a:spcPts val="0"/>
                  </a:spcBef>
                  <a:spcAft>
                    <a:spcPts val="0"/>
                  </a:spcAft>
                  <a:buNone/>
                </a:pPr>
                <a:r>
                  <a:rPr lang="en-US" sz="1200">
                    <a:solidFill>
                      <a:srgbClr val="193EB0"/>
                    </a:solidFill>
                    <a:latin typeface="Arial"/>
                    <a:ea typeface="Arial"/>
                    <a:cs typeface="Arial"/>
                    <a:sym typeface="Arial"/>
                  </a:rPr>
                  <a:t>/logs/031519.log, r:3, {1, 2, 3, 4}</a:t>
                </a:r>
                <a:endParaRPr/>
              </a:p>
              <a:p>
                <a:pPr indent="0" lvl="0" marL="0" marR="0" rtl="0" algn="ctr">
                  <a:spcBef>
                    <a:spcPts val="0"/>
                  </a:spcBef>
                  <a:spcAft>
                    <a:spcPts val="0"/>
                  </a:spcAft>
                  <a:buNone/>
                </a:pPr>
                <a:r>
                  <a:rPr lang="en-US" sz="1200">
                    <a:solidFill>
                      <a:srgbClr val="193EB0"/>
                    </a:solidFill>
                    <a:latin typeface="Arial"/>
                    <a:ea typeface="Arial"/>
                    <a:cs typeface="Arial"/>
                    <a:sym typeface="Arial"/>
                  </a:rPr>
                  <a:t>Block 1 = {A, B, C}</a:t>
                </a:r>
                <a:endParaRPr/>
              </a:p>
              <a:p>
                <a:pPr indent="0" lvl="0" marL="0" marR="0" rtl="0" algn="ctr">
                  <a:spcBef>
                    <a:spcPts val="0"/>
                  </a:spcBef>
                  <a:spcAft>
                    <a:spcPts val="0"/>
                  </a:spcAft>
                  <a:buNone/>
                </a:pPr>
                <a:r>
                  <a:rPr lang="en-US" sz="1200">
                    <a:solidFill>
                      <a:srgbClr val="193EB0"/>
                    </a:solidFill>
                    <a:latin typeface="Arial"/>
                    <a:ea typeface="Arial"/>
                    <a:cs typeface="Arial"/>
                    <a:sym typeface="Arial"/>
                  </a:rPr>
                  <a:t>Block 2 = {C, D, E}</a:t>
                </a:r>
                <a:endParaRPr/>
              </a:p>
              <a:p>
                <a:pPr indent="0" lvl="0" marL="0" marR="0" rtl="0" algn="ctr">
                  <a:spcBef>
                    <a:spcPts val="0"/>
                  </a:spcBef>
                  <a:spcAft>
                    <a:spcPts val="0"/>
                  </a:spcAft>
                  <a:buNone/>
                </a:pPr>
                <a:r>
                  <a:rPr lang="en-US" sz="1200">
                    <a:solidFill>
                      <a:srgbClr val="193EB0"/>
                    </a:solidFill>
                    <a:latin typeface="Arial"/>
                    <a:ea typeface="Arial"/>
                    <a:cs typeface="Arial"/>
                    <a:sym typeface="Arial"/>
                  </a:rPr>
                  <a:t>Block 3 = {A, B, E}</a:t>
                </a:r>
                <a:endParaRPr/>
              </a:p>
              <a:p>
                <a:pPr indent="0" lvl="0" marL="0" marR="0" rtl="0" algn="ctr">
                  <a:spcBef>
                    <a:spcPts val="0"/>
                  </a:spcBef>
                  <a:spcAft>
                    <a:spcPts val="0"/>
                  </a:spcAft>
                  <a:buNone/>
                </a:pPr>
                <a:r>
                  <a:rPr lang="en-US" sz="1200">
                    <a:solidFill>
                      <a:srgbClr val="193EB0"/>
                    </a:solidFill>
                    <a:latin typeface="Arial"/>
                    <a:ea typeface="Arial"/>
                    <a:cs typeface="Arial"/>
                    <a:sym typeface="Arial"/>
                  </a:rPr>
                  <a:t>Block 4 = {A, D, E}</a:t>
                </a:r>
                <a:endParaRPr/>
              </a:p>
            </p:txBody>
          </p:sp>
        </p:grpSp>
        <p:grpSp>
          <p:nvGrpSpPr>
            <p:cNvPr id="3164" name="Google Shape;3164;p91"/>
            <p:cNvGrpSpPr/>
            <p:nvPr/>
          </p:nvGrpSpPr>
          <p:grpSpPr>
            <a:xfrm>
              <a:off x="4807805" y="3627631"/>
              <a:ext cx="5118815" cy="2388471"/>
              <a:chOff x="4807805" y="3627631"/>
              <a:chExt cx="5118815" cy="2388471"/>
            </a:xfrm>
          </p:grpSpPr>
          <p:grpSp>
            <p:nvGrpSpPr>
              <p:cNvPr id="3165" name="Google Shape;3165;p91"/>
              <p:cNvGrpSpPr/>
              <p:nvPr/>
            </p:nvGrpSpPr>
            <p:grpSpPr>
              <a:xfrm>
                <a:off x="4807805" y="3627631"/>
                <a:ext cx="1344251" cy="1266800"/>
                <a:chOff x="3139517" y="4638895"/>
                <a:chExt cx="1344251" cy="1266800"/>
              </a:xfrm>
            </p:grpSpPr>
            <p:sp>
              <p:nvSpPr>
                <p:cNvPr id="3166" name="Google Shape;3166;p91"/>
                <p:cNvSpPr/>
                <p:nvPr/>
              </p:nvSpPr>
              <p:spPr>
                <a:xfrm>
                  <a:off x="3139517" y="4738530"/>
                  <a:ext cx="1226622" cy="1076181"/>
                </a:xfrm>
                <a:prstGeom prst="roundRect">
                  <a:avLst>
                    <a:gd fmla="val 5746" name="adj"/>
                  </a:avLst>
                </a:prstGeom>
                <a:solidFill>
                  <a:srgbClr val="B3C6E7"/>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193EB0"/>
                      </a:solidFill>
                      <a:latin typeface="Arial"/>
                      <a:ea typeface="Arial"/>
                      <a:cs typeface="Arial"/>
                      <a:sym typeface="Arial"/>
                    </a:rPr>
                    <a:t>/logs/</a:t>
                  </a:r>
                  <a:endParaRPr/>
                </a:p>
                <a:p>
                  <a:pPr indent="0" lvl="0" marL="0" marR="0" rtl="0" algn="l">
                    <a:spcBef>
                      <a:spcPts val="0"/>
                    </a:spcBef>
                    <a:spcAft>
                      <a:spcPts val="0"/>
                    </a:spcAft>
                    <a:buNone/>
                  </a:pPr>
                  <a:r>
                    <a:rPr lang="en-US" sz="1200">
                      <a:solidFill>
                        <a:srgbClr val="193EB0"/>
                      </a:solidFill>
                      <a:latin typeface="Arial"/>
                      <a:ea typeface="Arial"/>
                      <a:cs typeface="Arial"/>
                      <a:sym typeface="Arial"/>
                    </a:rPr>
                    <a:t>031519.log</a:t>
                  </a:r>
                  <a:endParaRPr sz="1200">
                    <a:solidFill>
                      <a:srgbClr val="193EB0"/>
                    </a:solidFill>
                    <a:latin typeface="Arial"/>
                    <a:ea typeface="Arial"/>
                    <a:cs typeface="Arial"/>
                    <a:sym typeface="Arial"/>
                  </a:endParaRPr>
                </a:p>
              </p:txBody>
            </p:sp>
            <p:sp>
              <p:nvSpPr>
                <p:cNvPr id="3167" name="Google Shape;3167;p91"/>
                <p:cNvSpPr/>
                <p:nvPr/>
              </p:nvSpPr>
              <p:spPr>
                <a:xfrm>
                  <a:off x="4195736" y="4638895"/>
                  <a:ext cx="288032" cy="239057"/>
                </a:xfrm>
                <a:prstGeom prst="rect">
                  <a:avLst/>
                </a:prstGeom>
                <a:solidFill>
                  <a:srgbClr val="3C76C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1</a:t>
                  </a:r>
                  <a:endParaRPr sz="1200">
                    <a:solidFill>
                      <a:schemeClr val="lt1"/>
                    </a:solidFill>
                    <a:latin typeface="Arial"/>
                    <a:ea typeface="Arial"/>
                    <a:cs typeface="Arial"/>
                    <a:sym typeface="Arial"/>
                  </a:endParaRPr>
                </a:p>
              </p:txBody>
            </p:sp>
            <p:sp>
              <p:nvSpPr>
                <p:cNvPr id="3168" name="Google Shape;3168;p91"/>
                <p:cNvSpPr/>
                <p:nvPr/>
              </p:nvSpPr>
              <p:spPr>
                <a:xfrm>
                  <a:off x="4195736" y="4981476"/>
                  <a:ext cx="288032" cy="239057"/>
                </a:xfrm>
                <a:prstGeom prst="rect">
                  <a:avLst/>
                </a:prstGeom>
                <a:solidFill>
                  <a:srgbClr val="5B8EC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2</a:t>
                  </a:r>
                  <a:endParaRPr sz="1200">
                    <a:solidFill>
                      <a:schemeClr val="lt1"/>
                    </a:solidFill>
                    <a:latin typeface="Arial"/>
                    <a:ea typeface="Arial"/>
                    <a:cs typeface="Arial"/>
                    <a:sym typeface="Arial"/>
                  </a:endParaRPr>
                </a:p>
              </p:txBody>
            </p:sp>
            <p:sp>
              <p:nvSpPr>
                <p:cNvPr id="3169" name="Google Shape;3169;p91"/>
                <p:cNvSpPr/>
                <p:nvPr/>
              </p:nvSpPr>
              <p:spPr>
                <a:xfrm>
                  <a:off x="4192876" y="5324057"/>
                  <a:ext cx="288032" cy="239057"/>
                </a:xfrm>
                <a:prstGeom prst="rect">
                  <a:avLst/>
                </a:prstGeom>
                <a:solidFill>
                  <a:srgbClr val="A0B7D8"/>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3</a:t>
                  </a:r>
                  <a:endParaRPr sz="1200">
                    <a:solidFill>
                      <a:schemeClr val="lt1"/>
                    </a:solidFill>
                    <a:latin typeface="Arial"/>
                    <a:ea typeface="Arial"/>
                    <a:cs typeface="Arial"/>
                    <a:sym typeface="Arial"/>
                  </a:endParaRPr>
                </a:p>
              </p:txBody>
            </p:sp>
            <p:sp>
              <p:nvSpPr>
                <p:cNvPr id="3170" name="Google Shape;3170;p91"/>
                <p:cNvSpPr/>
                <p:nvPr/>
              </p:nvSpPr>
              <p:spPr>
                <a:xfrm>
                  <a:off x="4192876" y="5666638"/>
                  <a:ext cx="288032" cy="239057"/>
                </a:xfrm>
                <a:prstGeom prst="rect">
                  <a:avLst/>
                </a:prstGeom>
                <a:solidFill>
                  <a:srgbClr val="4057C8"/>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4</a:t>
                  </a:r>
                  <a:endParaRPr sz="1200">
                    <a:solidFill>
                      <a:schemeClr val="lt1"/>
                    </a:solidFill>
                    <a:latin typeface="Arial"/>
                    <a:ea typeface="Arial"/>
                    <a:cs typeface="Arial"/>
                    <a:sym typeface="Arial"/>
                  </a:endParaRPr>
                </a:p>
              </p:txBody>
            </p:sp>
          </p:grpSp>
          <p:grpSp>
            <p:nvGrpSpPr>
              <p:cNvPr id="3171" name="Google Shape;3171;p91"/>
              <p:cNvGrpSpPr/>
              <p:nvPr/>
            </p:nvGrpSpPr>
            <p:grpSpPr>
              <a:xfrm>
                <a:off x="4807805" y="5180774"/>
                <a:ext cx="1538015" cy="835328"/>
                <a:chOff x="4727364" y="5228990"/>
                <a:chExt cx="1538015" cy="835328"/>
              </a:xfrm>
            </p:grpSpPr>
            <p:sp>
              <p:nvSpPr>
                <p:cNvPr id="3172" name="Google Shape;3172;p91"/>
                <p:cNvSpPr/>
                <p:nvPr/>
              </p:nvSpPr>
              <p:spPr>
                <a:xfrm>
                  <a:off x="4727364" y="5228990"/>
                  <a:ext cx="1538015" cy="835328"/>
                </a:xfrm>
                <a:prstGeom prst="roundRect">
                  <a:avLst>
                    <a:gd fmla="val 14110"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DataNode (Node C)</a:t>
                  </a:r>
                  <a:endParaRPr/>
                </a:p>
                <a:p>
                  <a:pPr indent="0" lvl="0" marL="0" marR="0" rtl="0" algn="ctr">
                    <a:spcBef>
                      <a:spcPts val="0"/>
                    </a:spcBef>
                    <a:spcAft>
                      <a:spcPts val="0"/>
                    </a:spcAft>
                    <a:buNone/>
                  </a:pPr>
                  <a:r>
                    <a:t/>
                  </a:r>
                  <a:endParaRPr sz="1100">
                    <a:solidFill>
                      <a:srgbClr val="193EB0"/>
                    </a:solidFill>
                    <a:latin typeface="Arial"/>
                    <a:ea typeface="Arial"/>
                    <a:cs typeface="Arial"/>
                    <a:sym typeface="Arial"/>
                  </a:endParaRPr>
                </a:p>
                <a:p>
                  <a:pPr indent="0" lvl="0" marL="0" marR="0" rtl="0" algn="ctr">
                    <a:spcBef>
                      <a:spcPts val="0"/>
                    </a:spcBef>
                    <a:spcAft>
                      <a:spcPts val="0"/>
                    </a:spcAft>
                    <a:buNone/>
                  </a:pPr>
                  <a:r>
                    <a:t/>
                  </a:r>
                  <a:endParaRPr sz="1100">
                    <a:solidFill>
                      <a:srgbClr val="193EB0"/>
                    </a:solidFill>
                    <a:latin typeface="Arial"/>
                    <a:ea typeface="Arial"/>
                    <a:cs typeface="Arial"/>
                    <a:sym typeface="Arial"/>
                  </a:endParaRPr>
                </a:p>
              </p:txBody>
            </p:sp>
            <p:sp>
              <p:nvSpPr>
                <p:cNvPr id="3173" name="Google Shape;3173;p91"/>
                <p:cNvSpPr/>
                <p:nvPr/>
              </p:nvSpPr>
              <p:spPr>
                <a:xfrm>
                  <a:off x="4905604" y="5733329"/>
                  <a:ext cx="288032" cy="239057"/>
                </a:xfrm>
                <a:prstGeom prst="rect">
                  <a:avLst/>
                </a:prstGeom>
                <a:solidFill>
                  <a:srgbClr val="3C76C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1</a:t>
                  </a:r>
                  <a:endParaRPr sz="1200">
                    <a:solidFill>
                      <a:schemeClr val="lt1"/>
                    </a:solidFill>
                    <a:latin typeface="Arial"/>
                    <a:ea typeface="Arial"/>
                    <a:cs typeface="Arial"/>
                    <a:sym typeface="Arial"/>
                  </a:endParaRPr>
                </a:p>
              </p:txBody>
            </p:sp>
            <p:sp>
              <p:nvSpPr>
                <p:cNvPr id="3174" name="Google Shape;3174;p91"/>
                <p:cNvSpPr/>
                <p:nvPr/>
              </p:nvSpPr>
              <p:spPr>
                <a:xfrm>
                  <a:off x="5351638" y="5732458"/>
                  <a:ext cx="288032" cy="239057"/>
                </a:xfrm>
                <a:prstGeom prst="rect">
                  <a:avLst/>
                </a:prstGeom>
                <a:solidFill>
                  <a:srgbClr val="5B8EC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2</a:t>
                  </a:r>
                  <a:endParaRPr sz="1200">
                    <a:solidFill>
                      <a:schemeClr val="lt1"/>
                    </a:solidFill>
                    <a:latin typeface="Arial"/>
                    <a:ea typeface="Arial"/>
                    <a:cs typeface="Arial"/>
                    <a:sym typeface="Arial"/>
                  </a:endParaRPr>
                </a:p>
              </p:txBody>
            </p:sp>
          </p:grpSp>
          <p:grpSp>
            <p:nvGrpSpPr>
              <p:cNvPr id="3175" name="Google Shape;3175;p91"/>
              <p:cNvGrpSpPr/>
              <p:nvPr/>
            </p:nvGrpSpPr>
            <p:grpSpPr>
              <a:xfrm>
                <a:off x="8271150" y="4209269"/>
                <a:ext cx="1655470" cy="835677"/>
                <a:chOff x="6402309" y="4419827"/>
                <a:chExt cx="1655470" cy="835677"/>
              </a:xfrm>
            </p:grpSpPr>
            <p:sp>
              <p:nvSpPr>
                <p:cNvPr id="3176" name="Google Shape;3176;p91"/>
                <p:cNvSpPr/>
                <p:nvPr/>
              </p:nvSpPr>
              <p:spPr>
                <a:xfrm>
                  <a:off x="6402309" y="4419827"/>
                  <a:ext cx="1655470" cy="835677"/>
                </a:xfrm>
                <a:prstGeom prst="roundRect">
                  <a:avLst>
                    <a:gd fmla="val 14110"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DataNode (Node B)</a:t>
                  </a:r>
                  <a:endParaRPr/>
                </a:p>
                <a:p>
                  <a:pPr indent="0" lvl="0" marL="0" marR="0" rtl="0" algn="ctr">
                    <a:spcBef>
                      <a:spcPts val="0"/>
                    </a:spcBef>
                    <a:spcAft>
                      <a:spcPts val="0"/>
                    </a:spcAft>
                    <a:buNone/>
                  </a:pPr>
                  <a:r>
                    <a:t/>
                  </a:r>
                  <a:endParaRPr sz="1100">
                    <a:solidFill>
                      <a:srgbClr val="193EB0"/>
                    </a:solidFill>
                    <a:latin typeface="Arial"/>
                    <a:ea typeface="Arial"/>
                    <a:cs typeface="Arial"/>
                    <a:sym typeface="Arial"/>
                  </a:endParaRPr>
                </a:p>
                <a:p>
                  <a:pPr indent="0" lvl="0" marL="0" marR="0" rtl="0" algn="ctr">
                    <a:spcBef>
                      <a:spcPts val="0"/>
                    </a:spcBef>
                    <a:spcAft>
                      <a:spcPts val="0"/>
                    </a:spcAft>
                    <a:buNone/>
                  </a:pPr>
                  <a:r>
                    <a:t/>
                  </a:r>
                  <a:endParaRPr sz="1100">
                    <a:solidFill>
                      <a:srgbClr val="193EB0"/>
                    </a:solidFill>
                    <a:latin typeface="Arial"/>
                    <a:ea typeface="Arial"/>
                    <a:cs typeface="Arial"/>
                    <a:sym typeface="Arial"/>
                  </a:endParaRPr>
                </a:p>
              </p:txBody>
            </p:sp>
            <p:sp>
              <p:nvSpPr>
                <p:cNvPr id="3177" name="Google Shape;3177;p91"/>
                <p:cNvSpPr/>
                <p:nvPr/>
              </p:nvSpPr>
              <p:spPr>
                <a:xfrm>
                  <a:off x="6580550" y="4924516"/>
                  <a:ext cx="288032" cy="239057"/>
                </a:xfrm>
                <a:prstGeom prst="rect">
                  <a:avLst/>
                </a:prstGeom>
                <a:solidFill>
                  <a:srgbClr val="3C76C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1</a:t>
                  </a:r>
                  <a:endParaRPr sz="1200">
                    <a:solidFill>
                      <a:schemeClr val="lt1"/>
                    </a:solidFill>
                    <a:latin typeface="Arial"/>
                    <a:ea typeface="Arial"/>
                    <a:cs typeface="Arial"/>
                    <a:sym typeface="Arial"/>
                  </a:endParaRPr>
                </a:p>
              </p:txBody>
            </p:sp>
            <p:sp>
              <p:nvSpPr>
                <p:cNvPr id="3178" name="Google Shape;3178;p91"/>
                <p:cNvSpPr/>
                <p:nvPr/>
              </p:nvSpPr>
              <p:spPr>
                <a:xfrm>
                  <a:off x="7028954" y="4918664"/>
                  <a:ext cx="288032" cy="239057"/>
                </a:xfrm>
                <a:prstGeom prst="rect">
                  <a:avLst/>
                </a:prstGeom>
                <a:solidFill>
                  <a:srgbClr val="A0B7D8"/>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3</a:t>
                  </a:r>
                  <a:endParaRPr sz="1200">
                    <a:solidFill>
                      <a:schemeClr val="lt1"/>
                    </a:solidFill>
                    <a:latin typeface="Arial"/>
                    <a:ea typeface="Arial"/>
                    <a:cs typeface="Arial"/>
                    <a:sym typeface="Arial"/>
                  </a:endParaRPr>
                </a:p>
              </p:txBody>
            </p:sp>
          </p:grpSp>
          <p:grpSp>
            <p:nvGrpSpPr>
              <p:cNvPr id="3179" name="Google Shape;3179;p91"/>
              <p:cNvGrpSpPr/>
              <p:nvPr/>
            </p:nvGrpSpPr>
            <p:grpSpPr>
              <a:xfrm>
                <a:off x="6471590" y="4209270"/>
                <a:ext cx="1597499" cy="846439"/>
                <a:chOff x="4674196" y="4408877"/>
                <a:chExt cx="1597499" cy="846439"/>
              </a:xfrm>
            </p:grpSpPr>
            <p:sp>
              <p:nvSpPr>
                <p:cNvPr id="3180" name="Google Shape;3180;p91"/>
                <p:cNvSpPr/>
                <p:nvPr/>
              </p:nvSpPr>
              <p:spPr>
                <a:xfrm>
                  <a:off x="4674196" y="4408877"/>
                  <a:ext cx="1597499" cy="846439"/>
                </a:xfrm>
                <a:prstGeom prst="roundRect">
                  <a:avLst>
                    <a:gd fmla="val 14110"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DataNode (Node A)</a:t>
                  </a:r>
                  <a:endParaRPr/>
                </a:p>
                <a:p>
                  <a:pPr indent="0" lvl="0" marL="0" marR="0" rtl="0" algn="ctr">
                    <a:spcBef>
                      <a:spcPts val="0"/>
                    </a:spcBef>
                    <a:spcAft>
                      <a:spcPts val="0"/>
                    </a:spcAft>
                    <a:buNone/>
                  </a:pPr>
                  <a:r>
                    <a:t/>
                  </a:r>
                  <a:endParaRPr sz="1100">
                    <a:solidFill>
                      <a:srgbClr val="193EB0"/>
                    </a:solidFill>
                    <a:latin typeface="Arial"/>
                    <a:ea typeface="Arial"/>
                    <a:cs typeface="Arial"/>
                    <a:sym typeface="Arial"/>
                  </a:endParaRPr>
                </a:p>
                <a:p>
                  <a:pPr indent="0" lvl="0" marL="0" marR="0" rtl="0" algn="ctr">
                    <a:spcBef>
                      <a:spcPts val="0"/>
                    </a:spcBef>
                    <a:spcAft>
                      <a:spcPts val="0"/>
                    </a:spcAft>
                    <a:buNone/>
                  </a:pPr>
                  <a:r>
                    <a:t/>
                  </a:r>
                  <a:endParaRPr sz="1100">
                    <a:solidFill>
                      <a:srgbClr val="193EB0"/>
                    </a:solidFill>
                    <a:latin typeface="Arial"/>
                    <a:ea typeface="Arial"/>
                    <a:cs typeface="Arial"/>
                    <a:sym typeface="Arial"/>
                  </a:endParaRPr>
                </a:p>
              </p:txBody>
            </p:sp>
            <p:sp>
              <p:nvSpPr>
                <p:cNvPr id="3181" name="Google Shape;3181;p91"/>
                <p:cNvSpPr/>
                <p:nvPr/>
              </p:nvSpPr>
              <p:spPr>
                <a:xfrm>
                  <a:off x="4847287" y="4924326"/>
                  <a:ext cx="288032" cy="239057"/>
                </a:xfrm>
                <a:prstGeom prst="rect">
                  <a:avLst/>
                </a:prstGeom>
                <a:solidFill>
                  <a:srgbClr val="3C76C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1</a:t>
                  </a:r>
                  <a:endParaRPr sz="1200">
                    <a:solidFill>
                      <a:schemeClr val="lt1"/>
                    </a:solidFill>
                    <a:latin typeface="Arial"/>
                    <a:ea typeface="Arial"/>
                    <a:cs typeface="Arial"/>
                    <a:sym typeface="Arial"/>
                  </a:endParaRPr>
                </a:p>
              </p:txBody>
            </p:sp>
            <p:sp>
              <p:nvSpPr>
                <p:cNvPr id="3182" name="Google Shape;3182;p91"/>
                <p:cNvSpPr/>
                <p:nvPr/>
              </p:nvSpPr>
              <p:spPr>
                <a:xfrm>
                  <a:off x="5295691" y="4918664"/>
                  <a:ext cx="288032" cy="239057"/>
                </a:xfrm>
                <a:prstGeom prst="rect">
                  <a:avLst/>
                </a:prstGeom>
                <a:solidFill>
                  <a:srgbClr val="A0B7D8"/>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3</a:t>
                  </a:r>
                  <a:endParaRPr sz="1200">
                    <a:solidFill>
                      <a:schemeClr val="lt1"/>
                    </a:solidFill>
                    <a:latin typeface="Arial"/>
                    <a:ea typeface="Arial"/>
                    <a:cs typeface="Arial"/>
                    <a:sym typeface="Arial"/>
                  </a:endParaRPr>
                </a:p>
              </p:txBody>
            </p:sp>
            <p:sp>
              <p:nvSpPr>
                <p:cNvPr id="3183" name="Google Shape;3183;p91"/>
                <p:cNvSpPr/>
                <p:nvPr/>
              </p:nvSpPr>
              <p:spPr>
                <a:xfrm>
                  <a:off x="5748562" y="4918664"/>
                  <a:ext cx="288032" cy="239057"/>
                </a:xfrm>
                <a:prstGeom prst="rect">
                  <a:avLst/>
                </a:prstGeom>
                <a:solidFill>
                  <a:srgbClr val="4057C8"/>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4</a:t>
                  </a:r>
                  <a:endParaRPr sz="1200">
                    <a:solidFill>
                      <a:schemeClr val="lt1"/>
                    </a:solidFill>
                    <a:latin typeface="Arial"/>
                    <a:ea typeface="Arial"/>
                    <a:cs typeface="Arial"/>
                    <a:sym typeface="Arial"/>
                  </a:endParaRPr>
                </a:p>
              </p:txBody>
            </p:sp>
          </p:grpSp>
          <p:grpSp>
            <p:nvGrpSpPr>
              <p:cNvPr id="3184" name="Google Shape;3184;p91"/>
              <p:cNvGrpSpPr/>
              <p:nvPr/>
            </p:nvGrpSpPr>
            <p:grpSpPr>
              <a:xfrm>
                <a:off x="6503822" y="5180775"/>
                <a:ext cx="1573671" cy="824829"/>
                <a:chOff x="6360338" y="5239680"/>
                <a:chExt cx="1573671" cy="824829"/>
              </a:xfrm>
            </p:grpSpPr>
            <p:sp>
              <p:nvSpPr>
                <p:cNvPr id="3185" name="Google Shape;3185;p91"/>
                <p:cNvSpPr/>
                <p:nvPr/>
              </p:nvSpPr>
              <p:spPr>
                <a:xfrm>
                  <a:off x="6360338" y="5239680"/>
                  <a:ext cx="1573671" cy="824829"/>
                </a:xfrm>
                <a:prstGeom prst="roundRect">
                  <a:avLst>
                    <a:gd fmla="val 14110"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DataNode (Node D)</a:t>
                  </a:r>
                  <a:endParaRPr/>
                </a:p>
                <a:p>
                  <a:pPr indent="0" lvl="0" marL="0" marR="0" rtl="0" algn="ctr">
                    <a:spcBef>
                      <a:spcPts val="0"/>
                    </a:spcBef>
                    <a:spcAft>
                      <a:spcPts val="0"/>
                    </a:spcAft>
                    <a:buNone/>
                  </a:pPr>
                  <a:r>
                    <a:t/>
                  </a:r>
                  <a:endParaRPr sz="1100">
                    <a:solidFill>
                      <a:srgbClr val="193EB0"/>
                    </a:solidFill>
                    <a:latin typeface="Arial"/>
                    <a:ea typeface="Arial"/>
                    <a:cs typeface="Arial"/>
                    <a:sym typeface="Arial"/>
                  </a:endParaRPr>
                </a:p>
                <a:p>
                  <a:pPr indent="0" lvl="0" marL="0" marR="0" rtl="0" algn="ctr">
                    <a:spcBef>
                      <a:spcPts val="0"/>
                    </a:spcBef>
                    <a:spcAft>
                      <a:spcPts val="0"/>
                    </a:spcAft>
                    <a:buNone/>
                  </a:pPr>
                  <a:r>
                    <a:t/>
                  </a:r>
                  <a:endParaRPr sz="1100">
                    <a:solidFill>
                      <a:srgbClr val="193EB0"/>
                    </a:solidFill>
                    <a:latin typeface="Arial"/>
                    <a:ea typeface="Arial"/>
                    <a:cs typeface="Arial"/>
                    <a:sym typeface="Arial"/>
                  </a:endParaRPr>
                </a:p>
              </p:txBody>
            </p:sp>
            <p:sp>
              <p:nvSpPr>
                <p:cNvPr id="3186" name="Google Shape;3186;p91"/>
                <p:cNvSpPr/>
                <p:nvPr/>
              </p:nvSpPr>
              <p:spPr>
                <a:xfrm>
                  <a:off x="6574234" y="5732458"/>
                  <a:ext cx="288032" cy="239057"/>
                </a:xfrm>
                <a:prstGeom prst="rect">
                  <a:avLst/>
                </a:prstGeom>
                <a:solidFill>
                  <a:srgbClr val="5B8EC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2</a:t>
                  </a:r>
                  <a:endParaRPr sz="1200">
                    <a:solidFill>
                      <a:schemeClr val="lt1"/>
                    </a:solidFill>
                    <a:latin typeface="Arial"/>
                    <a:ea typeface="Arial"/>
                    <a:cs typeface="Arial"/>
                    <a:sym typeface="Arial"/>
                  </a:endParaRPr>
                </a:p>
              </p:txBody>
            </p:sp>
            <p:sp>
              <p:nvSpPr>
                <p:cNvPr id="3187" name="Google Shape;3187;p91"/>
                <p:cNvSpPr/>
                <p:nvPr/>
              </p:nvSpPr>
              <p:spPr>
                <a:xfrm>
                  <a:off x="7028954" y="5735544"/>
                  <a:ext cx="288032" cy="239057"/>
                </a:xfrm>
                <a:prstGeom prst="rect">
                  <a:avLst/>
                </a:prstGeom>
                <a:solidFill>
                  <a:srgbClr val="4057C8"/>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4</a:t>
                  </a:r>
                  <a:endParaRPr sz="1200">
                    <a:solidFill>
                      <a:schemeClr val="lt1"/>
                    </a:solidFill>
                    <a:latin typeface="Arial"/>
                    <a:ea typeface="Arial"/>
                    <a:cs typeface="Arial"/>
                    <a:sym typeface="Arial"/>
                  </a:endParaRPr>
                </a:p>
              </p:txBody>
            </p:sp>
          </p:grpSp>
          <p:grpSp>
            <p:nvGrpSpPr>
              <p:cNvPr id="3188" name="Google Shape;3188;p91"/>
              <p:cNvGrpSpPr/>
              <p:nvPr/>
            </p:nvGrpSpPr>
            <p:grpSpPr>
              <a:xfrm>
                <a:off x="8271151" y="5180775"/>
                <a:ext cx="1655469" cy="824829"/>
                <a:chOff x="8063287" y="5238619"/>
                <a:chExt cx="1655469" cy="824829"/>
              </a:xfrm>
            </p:grpSpPr>
            <p:sp>
              <p:nvSpPr>
                <p:cNvPr id="3189" name="Google Shape;3189;p91"/>
                <p:cNvSpPr/>
                <p:nvPr/>
              </p:nvSpPr>
              <p:spPr>
                <a:xfrm>
                  <a:off x="8063287" y="5238619"/>
                  <a:ext cx="1655469" cy="824829"/>
                </a:xfrm>
                <a:prstGeom prst="roundRect">
                  <a:avLst>
                    <a:gd fmla="val 14110"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DataNode (Node E)</a:t>
                  </a:r>
                  <a:endParaRPr/>
                </a:p>
                <a:p>
                  <a:pPr indent="0" lvl="0" marL="0" marR="0" rtl="0" algn="ctr">
                    <a:spcBef>
                      <a:spcPts val="0"/>
                    </a:spcBef>
                    <a:spcAft>
                      <a:spcPts val="0"/>
                    </a:spcAft>
                    <a:buNone/>
                  </a:pPr>
                  <a:r>
                    <a:t/>
                  </a:r>
                  <a:endParaRPr sz="1100">
                    <a:solidFill>
                      <a:srgbClr val="193EB0"/>
                    </a:solidFill>
                    <a:latin typeface="Arial"/>
                    <a:ea typeface="Arial"/>
                    <a:cs typeface="Arial"/>
                    <a:sym typeface="Arial"/>
                  </a:endParaRPr>
                </a:p>
                <a:p>
                  <a:pPr indent="0" lvl="0" marL="0" marR="0" rtl="0" algn="ctr">
                    <a:spcBef>
                      <a:spcPts val="0"/>
                    </a:spcBef>
                    <a:spcAft>
                      <a:spcPts val="0"/>
                    </a:spcAft>
                    <a:buNone/>
                  </a:pPr>
                  <a:r>
                    <a:t/>
                  </a:r>
                  <a:endParaRPr sz="1100">
                    <a:solidFill>
                      <a:srgbClr val="193EB0"/>
                    </a:solidFill>
                    <a:latin typeface="Arial"/>
                    <a:ea typeface="Arial"/>
                    <a:cs typeface="Arial"/>
                    <a:sym typeface="Arial"/>
                  </a:endParaRPr>
                </a:p>
              </p:txBody>
            </p:sp>
            <p:sp>
              <p:nvSpPr>
                <p:cNvPr id="3190" name="Google Shape;3190;p91"/>
                <p:cNvSpPr/>
                <p:nvPr/>
              </p:nvSpPr>
              <p:spPr>
                <a:xfrm>
                  <a:off x="8241527" y="5731876"/>
                  <a:ext cx="288032" cy="239057"/>
                </a:xfrm>
                <a:prstGeom prst="rect">
                  <a:avLst/>
                </a:prstGeom>
                <a:solidFill>
                  <a:srgbClr val="5B8EC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2</a:t>
                  </a:r>
                  <a:endParaRPr sz="1200">
                    <a:solidFill>
                      <a:schemeClr val="lt1"/>
                    </a:solidFill>
                    <a:latin typeface="Arial"/>
                    <a:ea typeface="Arial"/>
                    <a:cs typeface="Arial"/>
                    <a:sym typeface="Arial"/>
                  </a:endParaRPr>
                </a:p>
              </p:txBody>
            </p:sp>
            <p:sp>
              <p:nvSpPr>
                <p:cNvPr id="3191" name="Google Shape;3191;p91"/>
                <p:cNvSpPr/>
                <p:nvPr/>
              </p:nvSpPr>
              <p:spPr>
                <a:xfrm>
                  <a:off x="8682364" y="5728801"/>
                  <a:ext cx="288032" cy="239057"/>
                </a:xfrm>
                <a:prstGeom prst="rect">
                  <a:avLst/>
                </a:prstGeom>
                <a:solidFill>
                  <a:srgbClr val="A0B7D8"/>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3</a:t>
                  </a:r>
                  <a:endParaRPr sz="1200">
                    <a:solidFill>
                      <a:schemeClr val="lt1"/>
                    </a:solidFill>
                    <a:latin typeface="Arial"/>
                    <a:ea typeface="Arial"/>
                    <a:cs typeface="Arial"/>
                    <a:sym typeface="Arial"/>
                  </a:endParaRPr>
                </a:p>
              </p:txBody>
            </p:sp>
            <p:sp>
              <p:nvSpPr>
                <p:cNvPr id="3192" name="Google Shape;3192;p91"/>
                <p:cNvSpPr/>
                <p:nvPr/>
              </p:nvSpPr>
              <p:spPr>
                <a:xfrm>
                  <a:off x="9118282" y="5735544"/>
                  <a:ext cx="288032" cy="239057"/>
                </a:xfrm>
                <a:prstGeom prst="rect">
                  <a:avLst/>
                </a:prstGeom>
                <a:solidFill>
                  <a:srgbClr val="4057C8"/>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4</a:t>
                  </a:r>
                  <a:endParaRPr sz="1200">
                    <a:solidFill>
                      <a:schemeClr val="lt1"/>
                    </a:solidFill>
                    <a:latin typeface="Arial"/>
                    <a:ea typeface="Arial"/>
                    <a:cs typeface="Arial"/>
                    <a:sym typeface="Arial"/>
                  </a:endParaRPr>
                </a:p>
              </p:txBody>
            </p:sp>
          </p:grpSp>
        </p:grp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7" name="Shape 3197"/>
        <p:cNvGrpSpPr/>
        <p:nvPr/>
      </p:nvGrpSpPr>
      <p:grpSpPr>
        <a:xfrm>
          <a:off x="0" y="0"/>
          <a:ext cx="0" cy="0"/>
          <a:chOff x="0" y="0"/>
          <a:chExt cx="0" cy="0"/>
        </a:xfrm>
      </p:grpSpPr>
      <p:sp>
        <p:nvSpPr>
          <p:cNvPr id="3198" name="Google Shape;3198;p92"/>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3199" name="Google Shape;3199;p92"/>
          <p:cNvSpPr txBox="1"/>
          <p:nvPr>
            <p:ph idx="2" type="body"/>
          </p:nvPr>
        </p:nvSpPr>
        <p:spPr>
          <a:xfrm>
            <a:off x="554735" y="1511077"/>
            <a:ext cx="8796600" cy="493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Cấp phát bộ nhớ NameNode</a:t>
            </a:r>
            <a:endParaRPr/>
          </a:p>
        </p:txBody>
      </p:sp>
      <p:sp>
        <p:nvSpPr>
          <p:cNvPr id="3200" name="Google Shape;3200;p9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201" name="Google Shape;3201;p92"/>
          <p:cNvSpPr txBox="1"/>
          <p:nvPr>
            <p:ph idx="4" type="body"/>
          </p:nvPr>
        </p:nvSpPr>
        <p:spPr>
          <a:xfrm>
            <a:off x="535872" y="2226568"/>
            <a:ext cx="38448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Khi NameNode đang chạy, tất cả siêu dữ liệu được giữ trong phản hồi nhanh của RAM</a:t>
            </a:r>
            <a:endParaRPr/>
          </a:p>
          <a:p>
            <a:pPr indent="-177800" lvl="0" marL="177800" rtl="0" algn="l">
              <a:lnSpc>
                <a:spcPct val="128571"/>
              </a:lnSpc>
              <a:spcBef>
                <a:spcPts val="1000"/>
              </a:spcBef>
              <a:spcAft>
                <a:spcPts val="0"/>
              </a:spcAft>
              <a:buClr>
                <a:srgbClr val="262626"/>
              </a:buClr>
              <a:buSzPts val="1400"/>
              <a:buFont typeface="Arial"/>
              <a:buChar char="•"/>
            </a:pPr>
            <a:r>
              <a:rPr lang="en-US"/>
              <a:t>NameNode có Kích thước Heap Java mặc định là 1 GB</a:t>
            </a:r>
            <a:endParaRPr/>
          </a:p>
          <a:p>
            <a:pPr indent="-177800" lvl="0" marL="177800" rtl="0" algn="l">
              <a:lnSpc>
                <a:spcPct val="128571"/>
              </a:lnSpc>
              <a:spcBef>
                <a:spcPts val="1000"/>
              </a:spcBef>
              <a:spcAft>
                <a:spcPts val="0"/>
              </a:spcAft>
              <a:buClr>
                <a:srgbClr val="262626"/>
              </a:buClr>
              <a:buSzPts val="1400"/>
              <a:buFont typeface="Arial"/>
              <a:buChar char="•"/>
            </a:pPr>
            <a:r>
              <a:rPr lang="en-US"/>
              <a:t>NameNode lưu trữ siêu dữ liệu sau</a:t>
            </a:r>
            <a:endParaRPr/>
          </a:p>
          <a:p>
            <a:pPr indent="-182563" lvl="1" marL="360363" rtl="0" algn="l">
              <a:lnSpc>
                <a:spcPct val="138461"/>
              </a:lnSpc>
              <a:spcBef>
                <a:spcPts val="500"/>
              </a:spcBef>
              <a:spcAft>
                <a:spcPts val="0"/>
              </a:spcAft>
              <a:buClr>
                <a:srgbClr val="262626"/>
              </a:buClr>
              <a:buSzPts val="1040"/>
              <a:buChar char="•"/>
            </a:pPr>
            <a:r>
              <a:rPr lang="en-US"/>
              <a:t>Thông tin tệp - tên tệp, quyền sở hữu, quyền, v.v.</a:t>
            </a:r>
            <a:endParaRPr/>
          </a:p>
          <a:p>
            <a:pPr indent="-182563" lvl="1" marL="360363" rtl="0" algn="l">
              <a:lnSpc>
                <a:spcPct val="138461"/>
              </a:lnSpc>
              <a:spcBef>
                <a:spcPts val="500"/>
              </a:spcBef>
              <a:spcAft>
                <a:spcPts val="0"/>
              </a:spcAft>
              <a:buClr>
                <a:srgbClr val="262626"/>
              </a:buClr>
              <a:buSzPts val="1040"/>
              <a:buChar char="•"/>
            </a:pPr>
            <a:r>
              <a:rPr lang="en-US"/>
              <a:t>Thông tin khối - đối với mỗi khối là một phần của tệp, tên khối và vị trí</a:t>
            </a:r>
            <a:endParaRPr/>
          </a:p>
          <a:p>
            <a:pPr indent="-182563" lvl="1" marL="360363" rtl="0" algn="l">
              <a:lnSpc>
                <a:spcPct val="138461"/>
              </a:lnSpc>
              <a:spcBef>
                <a:spcPts val="500"/>
              </a:spcBef>
              <a:spcAft>
                <a:spcPts val="0"/>
              </a:spcAft>
              <a:buClr>
                <a:srgbClr val="262626"/>
              </a:buClr>
              <a:buSzPts val="1040"/>
              <a:buChar char="•"/>
            </a:pPr>
            <a:r>
              <a:rPr lang="en-US"/>
              <a:t>Mỗi mục sử dụng từ 150 đến 250 byte bộ nhớ</a:t>
            </a:r>
            <a:endParaRPr/>
          </a:p>
        </p:txBody>
      </p:sp>
      <p:grpSp>
        <p:nvGrpSpPr>
          <p:cNvPr id="3202" name="Google Shape;3202;p92"/>
          <p:cNvGrpSpPr/>
          <p:nvPr/>
        </p:nvGrpSpPr>
        <p:grpSpPr>
          <a:xfrm>
            <a:off x="4724400" y="2793780"/>
            <a:ext cx="4608000" cy="1638967"/>
            <a:chOff x="4724400" y="2894774"/>
            <a:chExt cx="5015128" cy="1783774"/>
          </a:xfrm>
        </p:grpSpPr>
        <p:sp>
          <p:nvSpPr>
            <p:cNvPr id="3203" name="Google Shape;3203;p92"/>
            <p:cNvSpPr/>
            <p:nvPr/>
          </p:nvSpPr>
          <p:spPr>
            <a:xfrm>
              <a:off x="4738167" y="2894774"/>
              <a:ext cx="5001361" cy="1783774"/>
            </a:xfrm>
            <a:prstGeom prst="roundRect">
              <a:avLst>
                <a:gd fmla="val 20016"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3204" name="Google Shape;3204;p92"/>
            <p:cNvSpPr/>
            <p:nvPr/>
          </p:nvSpPr>
          <p:spPr>
            <a:xfrm>
              <a:off x="4724400" y="3622672"/>
              <a:ext cx="1224103" cy="327978"/>
            </a:xfrm>
            <a:prstGeom prst="roundRect">
              <a:avLst>
                <a:gd fmla="val 3226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NameNode</a:t>
              </a:r>
              <a:endParaRPr sz="1400">
                <a:solidFill>
                  <a:schemeClr val="lt1"/>
                </a:solidFill>
                <a:latin typeface="Arial"/>
                <a:ea typeface="Arial"/>
                <a:cs typeface="Arial"/>
                <a:sym typeface="Arial"/>
              </a:endParaRPr>
            </a:p>
          </p:txBody>
        </p:sp>
        <p:grpSp>
          <p:nvGrpSpPr>
            <p:cNvPr id="3205" name="Google Shape;3205;p92"/>
            <p:cNvGrpSpPr/>
            <p:nvPr/>
          </p:nvGrpSpPr>
          <p:grpSpPr>
            <a:xfrm>
              <a:off x="5860579" y="2972558"/>
              <a:ext cx="2220031" cy="1630674"/>
              <a:chOff x="5860579" y="2972558"/>
              <a:chExt cx="2220031" cy="1630674"/>
            </a:xfrm>
          </p:grpSpPr>
          <p:sp>
            <p:nvSpPr>
              <p:cNvPr id="3206" name="Google Shape;3206;p92"/>
              <p:cNvSpPr/>
              <p:nvPr/>
            </p:nvSpPr>
            <p:spPr>
              <a:xfrm>
                <a:off x="5860579" y="2972558"/>
                <a:ext cx="870421" cy="45644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rgbClr val="193EB0"/>
                    </a:solidFill>
                    <a:latin typeface="Arial"/>
                    <a:ea typeface="Arial"/>
                    <a:cs typeface="Arial"/>
                    <a:sym typeface="Arial"/>
                  </a:rPr>
                  <a:t>Metadata</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/logs/031519.log, r:3, {1, 2, 3, 4}</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1 = {A, B, C}</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2 = {C, D,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3 = {A, B,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4 = {A, D, E}</a:t>
                </a:r>
                <a:endParaRPr/>
              </a:p>
            </p:txBody>
          </p:sp>
          <p:sp>
            <p:nvSpPr>
              <p:cNvPr id="3207" name="Google Shape;3207;p92"/>
              <p:cNvSpPr/>
              <p:nvPr/>
            </p:nvSpPr>
            <p:spPr>
              <a:xfrm>
                <a:off x="6012979" y="3103028"/>
                <a:ext cx="870421" cy="45644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rgbClr val="193EB0"/>
                    </a:solidFill>
                    <a:latin typeface="Arial"/>
                    <a:ea typeface="Arial"/>
                    <a:cs typeface="Arial"/>
                    <a:sym typeface="Arial"/>
                  </a:rPr>
                  <a:t>Metadata</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/logs/031519.log, r:3, {1, 2, 3, 4}</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1 = {A, B, C}</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2 = {C, D,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3 = {A, B,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4 = {A, D, E}</a:t>
                </a:r>
                <a:endParaRPr/>
              </a:p>
            </p:txBody>
          </p:sp>
          <p:sp>
            <p:nvSpPr>
              <p:cNvPr id="3208" name="Google Shape;3208;p92"/>
              <p:cNvSpPr/>
              <p:nvPr/>
            </p:nvSpPr>
            <p:spPr>
              <a:xfrm>
                <a:off x="6165379" y="3233498"/>
                <a:ext cx="870421" cy="45644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rgbClr val="193EB0"/>
                    </a:solidFill>
                    <a:latin typeface="Arial"/>
                    <a:ea typeface="Arial"/>
                    <a:cs typeface="Arial"/>
                    <a:sym typeface="Arial"/>
                  </a:rPr>
                  <a:t>Metadata</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/logs/031519.log, r:3, {1, 2, 3, 4}</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1 = {A, B, C}</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2 = {C, D,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3 = {A, B,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4 = {A, D, E}</a:t>
                </a:r>
                <a:endParaRPr/>
              </a:p>
            </p:txBody>
          </p:sp>
          <p:sp>
            <p:nvSpPr>
              <p:cNvPr id="3209" name="Google Shape;3209;p92"/>
              <p:cNvSpPr/>
              <p:nvPr/>
            </p:nvSpPr>
            <p:spPr>
              <a:xfrm>
                <a:off x="6317779" y="3363968"/>
                <a:ext cx="870421" cy="45644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rgbClr val="193EB0"/>
                    </a:solidFill>
                    <a:latin typeface="Arial"/>
                    <a:ea typeface="Arial"/>
                    <a:cs typeface="Arial"/>
                    <a:sym typeface="Arial"/>
                  </a:rPr>
                  <a:t>Metadata</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/logs/031519.log, r:3, {1, 2, 3, 4}</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1 = {A, B, C}</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2 = {C, D,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3 = {A, B,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4 = {A, D, E}</a:t>
                </a:r>
                <a:endParaRPr/>
              </a:p>
            </p:txBody>
          </p:sp>
          <p:sp>
            <p:nvSpPr>
              <p:cNvPr id="3210" name="Google Shape;3210;p92"/>
              <p:cNvSpPr/>
              <p:nvPr/>
            </p:nvSpPr>
            <p:spPr>
              <a:xfrm>
                <a:off x="6470179" y="3494438"/>
                <a:ext cx="870421" cy="45644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rgbClr val="193EB0"/>
                    </a:solidFill>
                    <a:latin typeface="Arial"/>
                    <a:ea typeface="Arial"/>
                    <a:cs typeface="Arial"/>
                    <a:sym typeface="Arial"/>
                  </a:rPr>
                  <a:t>Metadata</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/logs/031519.log, r:3, {1, 2, 3, 4}</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1 = {A, B, C}</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2 = {C, D,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3 = {A, B,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4 = {A, D, E}</a:t>
                </a:r>
                <a:endParaRPr/>
              </a:p>
            </p:txBody>
          </p:sp>
          <p:sp>
            <p:nvSpPr>
              <p:cNvPr id="3211" name="Google Shape;3211;p92"/>
              <p:cNvSpPr/>
              <p:nvPr/>
            </p:nvSpPr>
            <p:spPr>
              <a:xfrm>
                <a:off x="6622579" y="3624908"/>
                <a:ext cx="870421" cy="45644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rgbClr val="193EB0"/>
                    </a:solidFill>
                    <a:latin typeface="Arial"/>
                    <a:ea typeface="Arial"/>
                    <a:cs typeface="Arial"/>
                    <a:sym typeface="Arial"/>
                  </a:rPr>
                  <a:t>Metadata</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/logs/031519.log, r:3, {1, 2, 3, 4}</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1 = {A, B, C}</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2 = {C, D,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3 = {A, B,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4 = {A, D, E}</a:t>
                </a:r>
                <a:endParaRPr/>
              </a:p>
            </p:txBody>
          </p:sp>
          <p:sp>
            <p:nvSpPr>
              <p:cNvPr id="3212" name="Google Shape;3212;p92"/>
              <p:cNvSpPr/>
              <p:nvPr/>
            </p:nvSpPr>
            <p:spPr>
              <a:xfrm>
                <a:off x="6774979" y="3755378"/>
                <a:ext cx="870421" cy="45644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rgbClr val="193EB0"/>
                    </a:solidFill>
                    <a:latin typeface="Arial"/>
                    <a:ea typeface="Arial"/>
                    <a:cs typeface="Arial"/>
                    <a:sym typeface="Arial"/>
                  </a:rPr>
                  <a:t>Metadata</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/logs/031519.log, r:3, {1, 2, 3, 4}</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1 = {A, B, C}</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2 = {C, D,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3 = {A, B,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4 = {A, D, E}</a:t>
                </a:r>
                <a:endParaRPr/>
              </a:p>
            </p:txBody>
          </p:sp>
          <p:sp>
            <p:nvSpPr>
              <p:cNvPr id="3213" name="Google Shape;3213;p92"/>
              <p:cNvSpPr/>
              <p:nvPr/>
            </p:nvSpPr>
            <p:spPr>
              <a:xfrm>
                <a:off x="6927379" y="3885848"/>
                <a:ext cx="870421" cy="45644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rgbClr val="193EB0"/>
                    </a:solidFill>
                    <a:latin typeface="Arial"/>
                    <a:ea typeface="Arial"/>
                    <a:cs typeface="Arial"/>
                    <a:sym typeface="Arial"/>
                  </a:rPr>
                  <a:t>Metadata</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/logs/031519.log, r:3, {1, 2, 3, 4}</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1 = {A, B, C}</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2 = {C, D,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3 = {A, B,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4 = {A, D, E}</a:t>
                </a:r>
                <a:endParaRPr/>
              </a:p>
            </p:txBody>
          </p:sp>
          <p:sp>
            <p:nvSpPr>
              <p:cNvPr id="3214" name="Google Shape;3214;p92"/>
              <p:cNvSpPr/>
              <p:nvPr/>
            </p:nvSpPr>
            <p:spPr>
              <a:xfrm>
                <a:off x="7079779" y="4016318"/>
                <a:ext cx="870421" cy="45644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rgbClr val="193EB0"/>
                    </a:solidFill>
                    <a:latin typeface="Arial"/>
                    <a:ea typeface="Arial"/>
                    <a:cs typeface="Arial"/>
                    <a:sym typeface="Arial"/>
                  </a:rPr>
                  <a:t>Metadata</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/logs/031519.log, r:3, {1, 2, 3, 4}</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1 = {A, B, C}</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2 = {C, D,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3 = {A, B,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4 = {A, D, E}</a:t>
                </a:r>
                <a:endParaRPr/>
              </a:p>
            </p:txBody>
          </p:sp>
          <p:sp>
            <p:nvSpPr>
              <p:cNvPr id="3215" name="Google Shape;3215;p92"/>
              <p:cNvSpPr/>
              <p:nvPr/>
            </p:nvSpPr>
            <p:spPr>
              <a:xfrm>
                <a:off x="7210189" y="4146790"/>
                <a:ext cx="870421" cy="45644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rgbClr val="193EB0"/>
                    </a:solidFill>
                    <a:latin typeface="Arial"/>
                    <a:ea typeface="Arial"/>
                    <a:cs typeface="Arial"/>
                    <a:sym typeface="Arial"/>
                  </a:rPr>
                  <a:t>Metadata</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/logs/031519.log, r:3, {1, 2, 3, 4}</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1 = {A, B, C}</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2 = {C, D,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3 = {A, B,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4 = {A, D, E}</a:t>
                </a:r>
                <a:endParaRPr/>
              </a:p>
            </p:txBody>
          </p:sp>
        </p:grpSp>
        <p:grpSp>
          <p:nvGrpSpPr>
            <p:cNvPr id="3216" name="Google Shape;3216;p92"/>
            <p:cNvGrpSpPr/>
            <p:nvPr/>
          </p:nvGrpSpPr>
          <p:grpSpPr>
            <a:xfrm>
              <a:off x="7236357" y="2971324"/>
              <a:ext cx="2220031" cy="1630674"/>
              <a:chOff x="5860579" y="2972558"/>
              <a:chExt cx="2220031" cy="1630674"/>
            </a:xfrm>
          </p:grpSpPr>
          <p:sp>
            <p:nvSpPr>
              <p:cNvPr id="3217" name="Google Shape;3217;p92"/>
              <p:cNvSpPr/>
              <p:nvPr/>
            </p:nvSpPr>
            <p:spPr>
              <a:xfrm>
                <a:off x="5860579" y="2972558"/>
                <a:ext cx="870421" cy="45644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rgbClr val="193EB0"/>
                    </a:solidFill>
                    <a:latin typeface="Arial"/>
                    <a:ea typeface="Arial"/>
                    <a:cs typeface="Arial"/>
                    <a:sym typeface="Arial"/>
                  </a:rPr>
                  <a:t>Metadata</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/logs/031519.log, r:3, {1, 2, 3, 4}</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1 = {A, B, C}</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2 = {C, D,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3 = {A, B,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4 = {A, D, E}</a:t>
                </a:r>
                <a:endParaRPr/>
              </a:p>
            </p:txBody>
          </p:sp>
          <p:sp>
            <p:nvSpPr>
              <p:cNvPr id="3218" name="Google Shape;3218;p92"/>
              <p:cNvSpPr/>
              <p:nvPr/>
            </p:nvSpPr>
            <p:spPr>
              <a:xfrm>
                <a:off x="6012979" y="3103028"/>
                <a:ext cx="870421" cy="45644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rgbClr val="193EB0"/>
                    </a:solidFill>
                    <a:latin typeface="Arial"/>
                    <a:ea typeface="Arial"/>
                    <a:cs typeface="Arial"/>
                    <a:sym typeface="Arial"/>
                  </a:rPr>
                  <a:t>Metadata</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/logs/031519.log, r:3, {1, 2, 3, 4}</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1 = {A, B, C}</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2 = {C, D,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3 = {A, B,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4 = {A, D, E}</a:t>
                </a:r>
                <a:endParaRPr/>
              </a:p>
            </p:txBody>
          </p:sp>
          <p:sp>
            <p:nvSpPr>
              <p:cNvPr id="3219" name="Google Shape;3219;p92"/>
              <p:cNvSpPr/>
              <p:nvPr/>
            </p:nvSpPr>
            <p:spPr>
              <a:xfrm>
                <a:off x="6165379" y="3233498"/>
                <a:ext cx="870421" cy="45644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rgbClr val="193EB0"/>
                    </a:solidFill>
                    <a:latin typeface="Arial"/>
                    <a:ea typeface="Arial"/>
                    <a:cs typeface="Arial"/>
                    <a:sym typeface="Arial"/>
                  </a:rPr>
                  <a:t>Metadata</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/logs/031519.log, r:3, {1, 2, 3, 4}</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1 = {A, B, C}</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2 = {C, D,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3 = {A, B,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4 = {A, D, E}</a:t>
                </a:r>
                <a:endParaRPr/>
              </a:p>
            </p:txBody>
          </p:sp>
          <p:sp>
            <p:nvSpPr>
              <p:cNvPr id="3220" name="Google Shape;3220;p92"/>
              <p:cNvSpPr/>
              <p:nvPr/>
            </p:nvSpPr>
            <p:spPr>
              <a:xfrm>
                <a:off x="6317779" y="3363968"/>
                <a:ext cx="870421" cy="45644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rgbClr val="193EB0"/>
                    </a:solidFill>
                    <a:latin typeface="Arial"/>
                    <a:ea typeface="Arial"/>
                    <a:cs typeface="Arial"/>
                    <a:sym typeface="Arial"/>
                  </a:rPr>
                  <a:t>Metadata</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/logs/031519.log, r:3, {1, 2, 3, 4}</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1 = {A, B, C}</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2 = {C, D,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3 = {A, B,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4 = {A, D, E}</a:t>
                </a:r>
                <a:endParaRPr/>
              </a:p>
            </p:txBody>
          </p:sp>
          <p:sp>
            <p:nvSpPr>
              <p:cNvPr id="3221" name="Google Shape;3221;p92"/>
              <p:cNvSpPr/>
              <p:nvPr/>
            </p:nvSpPr>
            <p:spPr>
              <a:xfrm>
                <a:off x="6470179" y="3494438"/>
                <a:ext cx="870421" cy="45644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rgbClr val="193EB0"/>
                    </a:solidFill>
                    <a:latin typeface="Arial"/>
                    <a:ea typeface="Arial"/>
                    <a:cs typeface="Arial"/>
                    <a:sym typeface="Arial"/>
                  </a:rPr>
                  <a:t>Metadata</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/logs/031519.log, r:3, {1, 2, 3, 4}</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1 = {A, B, C}</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2 = {C, D,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3 = {A, B,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4 = {A, D, E}</a:t>
                </a:r>
                <a:endParaRPr/>
              </a:p>
            </p:txBody>
          </p:sp>
          <p:sp>
            <p:nvSpPr>
              <p:cNvPr id="3222" name="Google Shape;3222;p92"/>
              <p:cNvSpPr/>
              <p:nvPr/>
            </p:nvSpPr>
            <p:spPr>
              <a:xfrm>
                <a:off x="6622579" y="3624908"/>
                <a:ext cx="870421" cy="45644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rgbClr val="193EB0"/>
                    </a:solidFill>
                    <a:latin typeface="Arial"/>
                    <a:ea typeface="Arial"/>
                    <a:cs typeface="Arial"/>
                    <a:sym typeface="Arial"/>
                  </a:rPr>
                  <a:t>Metadata</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/logs/031519.log, r:3, {1, 2, 3, 4}</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1 = {A, B, C}</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2 = {C, D,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3 = {A, B,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4 = {A, D, E}</a:t>
                </a:r>
                <a:endParaRPr/>
              </a:p>
            </p:txBody>
          </p:sp>
          <p:sp>
            <p:nvSpPr>
              <p:cNvPr id="3223" name="Google Shape;3223;p92"/>
              <p:cNvSpPr/>
              <p:nvPr/>
            </p:nvSpPr>
            <p:spPr>
              <a:xfrm>
                <a:off x="6774979" y="3755378"/>
                <a:ext cx="870421" cy="45644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rgbClr val="193EB0"/>
                    </a:solidFill>
                    <a:latin typeface="Arial"/>
                    <a:ea typeface="Arial"/>
                    <a:cs typeface="Arial"/>
                    <a:sym typeface="Arial"/>
                  </a:rPr>
                  <a:t>Metadata</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/logs/031519.log, r:3, {1, 2, 3, 4}</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1 = {A, B, C}</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2 = {C, D,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3 = {A, B,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4 = {A, D, E}</a:t>
                </a:r>
                <a:endParaRPr/>
              </a:p>
            </p:txBody>
          </p:sp>
          <p:sp>
            <p:nvSpPr>
              <p:cNvPr id="3224" name="Google Shape;3224;p92"/>
              <p:cNvSpPr/>
              <p:nvPr/>
            </p:nvSpPr>
            <p:spPr>
              <a:xfrm>
                <a:off x="6927379" y="3885848"/>
                <a:ext cx="870421" cy="45644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rgbClr val="193EB0"/>
                    </a:solidFill>
                    <a:latin typeface="Arial"/>
                    <a:ea typeface="Arial"/>
                    <a:cs typeface="Arial"/>
                    <a:sym typeface="Arial"/>
                  </a:rPr>
                  <a:t>Metadata</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/logs/031519.log, r:3, {1, 2, 3, 4}</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1 = {A, B, C}</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2 = {C, D,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3 = {A, B,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4 = {A, D, E}</a:t>
                </a:r>
                <a:endParaRPr/>
              </a:p>
            </p:txBody>
          </p:sp>
          <p:sp>
            <p:nvSpPr>
              <p:cNvPr id="3225" name="Google Shape;3225;p92"/>
              <p:cNvSpPr/>
              <p:nvPr/>
            </p:nvSpPr>
            <p:spPr>
              <a:xfrm>
                <a:off x="7079779" y="4016318"/>
                <a:ext cx="870421" cy="45644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rgbClr val="193EB0"/>
                    </a:solidFill>
                    <a:latin typeface="Arial"/>
                    <a:ea typeface="Arial"/>
                    <a:cs typeface="Arial"/>
                    <a:sym typeface="Arial"/>
                  </a:rPr>
                  <a:t>Metadata</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/logs/031519.log, r:3, {1, 2, 3, 4}</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1 = {A, B, C}</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2 = {C, D,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3 = {A, B, E}</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4 = {A, D, E}</a:t>
                </a:r>
                <a:endParaRPr/>
              </a:p>
            </p:txBody>
          </p:sp>
          <p:sp>
            <p:nvSpPr>
              <p:cNvPr id="3226" name="Google Shape;3226;p92"/>
              <p:cNvSpPr/>
              <p:nvPr/>
            </p:nvSpPr>
            <p:spPr>
              <a:xfrm>
                <a:off x="7210189" y="4146790"/>
                <a:ext cx="870421" cy="456442"/>
              </a:xfrm>
              <a:prstGeom prst="roundRect">
                <a:avLst>
                  <a:gd fmla="val 19038"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rgbClr val="193EB0"/>
                    </a:solidFill>
                    <a:latin typeface="Arial"/>
                    <a:ea typeface="Arial"/>
                    <a:cs typeface="Arial"/>
                    <a:sym typeface="Arial"/>
                  </a:rPr>
                  <a:t>Metadata</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/logs/041654.log, r:3, {7,8,9}</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7 = {G, A, D}</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8 = {F, G, H}</a:t>
                </a:r>
                <a:endParaRPr/>
              </a:p>
              <a:p>
                <a:pPr indent="0" lvl="0" marL="0" marR="0" rtl="0" algn="ctr">
                  <a:spcBef>
                    <a:spcPts val="0"/>
                  </a:spcBef>
                  <a:spcAft>
                    <a:spcPts val="0"/>
                  </a:spcAft>
                  <a:buNone/>
                </a:pPr>
                <a:r>
                  <a:rPr lang="en-US" sz="400">
                    <a:solidFill>
                      <a:srgbClr val="193EB0"/>
                    </a:solidFill>
                    <a:latin typeface="Arial"/>
                    <a:ea typeface="Arial"/>
                    <a:cs typeface="Arial"/>
                    <a:sym typeface="Arial"/>
                  </a:rPr>
                  <a:t>Block 9 = {D, F, C}</a:t>
                </a:r>
                <a:endParaRPr/>
              </a:p>
              <a:p>
                <a:pPr indent="0" lvl="0" marL="0" marR="0" rtl="0" algn="ctr">
                  <a:spcBef>
                    <a:spcPts val="0"/>
                  </a:spcBef>
                  <a:spcAft>
                    <a:spcPts val="0"/>
                  </a:spcAft>
                  <a:buNone/>
                </a:pPr>
                <a:r>
                  <a:t/>
                </a:r>
                <a:endParaRPr sz="400">
                  <a:solidFill>
                    <a:srgbClr val="193EB0"/>
                  </a:solidFill>
                  <a:latin typeface="Arial"/>
                  <a:ea typeface="Arial"/>
                  <a:cs typeface="Arial"/>
                  <a:sym typeface="Arial"/>
                </a:endParaRPr>
              </a:p>
            </p:txBody>
          </p:sp>
        </p:grpSp>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1" name="Shape 3231"/>
        <p:cNvGrpSpPr/>
        <p:nvPr/>
      </p:nvGrpSpPr>
      <p:grpSpPr>
        <a:xfrm>
          <a:off x="0" y="0"/>
          <a:ext cx="0" cy="0"/>
          <a:chOff x="0" y="0"/>
          <a:chExt cx="0" cy="0"/>
        </a:xfrm>
      </p:grpSpPr>
      <p:sp>
        <p:nvSpPr>
          <p:cNvPr id="3232" name="Google Shape;3232;p93"/>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3233" name="Google Shape;3233;p9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Sự cố tệp nhỏ NameNode</a:t>
            </a:r>
            <a:endParaRPr/>
          </a:p>
        </p:txBody>
      </p:sp>
      <p:sp>
        <p:nvSpPr>
          <p:cNvPr id="3234" name="Google Shape;3234;p9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235" name="Google Shape;3235;p93"/>
          <p:cNvSpPr txBox="1"/>
          <p:nvPr>
            <p:ph idx="4" type="body"/>
          </p:nvPr>
        </p:nvSpPr>
        <p:spPr>
          <a:xfrm>
            <a:off x="535872" y="2226568"/>
            <a:ext cx="4760339"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HDFS bị vấn đề về tệp nhỏ</a:t>
            </a:r>
            <a:endParaRPr/>
          </a:p>
          <a:p>
            <a:pPr indent="-177800" lvl="0" marL="177800" rtl="0" algn="l">
              <a:lnSpc>
                <a:spcPct val="128571"/>
              </a:lnSpc>
              <a:spcBef>
                <a:spcPts val="1000"/>
              </a:spcBef>
              <a:spcAft>
                <a:spcPts val="0"/>
              </a:spcAft>
              <a:buClr>
                <a:srgbClr val="262626"/>
              </a:buClr>
              <a:buSzPts val="1400"/>
              <a:buFont typeface="Arial"/>
              <a:buChar char="•"/>
            </a:pPr>
            <a:r>
              <a:rPr lang="en-US"/>
              <a:t>Đây là khi một phần lớn các tệp trong HDFS là các tệp nhỏ</a:t>
            </a:r>
            <a:endParaRPr/>
          </a:p>
          <a:p>
            <a:pPr indent="-182563" lvl="1" marL="360363" rtl="0" algn="l">
              <a:lnSpc>
                <a:spcPct val="138461"/>
              </a:lnSpc>
              <a:spcBef>
                <a:spcPts val="500"/>
              </a:spcBef>
              <a:spcAft>
                <a:spcPts val="0"/>
              </a:spcAft>
              <a:buClr>
                <a:srgbClr val="262626"/>
              </a:buClr>
              <a:buSzPts val="1040"/>
              <a:buChar char="•"/>
            </a:pPr>
            <a:r>
              <a:rPr lang="en-US"/>
              <a:t>HDFS NameNode có thể hết bộ nhớ Java trước khi hết dung lượng đĩa</a:t>
            </a:r>
            <a:endParaRPr/>
          </a:p>
          <a:p>
            <a:pPr indent="-177800" lvl="0" marL="177800" rtl="0" algn="l">
              <a:lnSpc>
                <a:spcPct val="128571"/>
              </a:lnSpc>
              <a:spcBef>
                <a:spcPts val="1000"/>
              </a:spcBef>
              <a:spcAft>
                <a:spcPts val="0"/>
              </a:spcAft>
              <a:buClr>
                <a:srgbClr val="262626"/>
              </a:buClr>
              <a:buSzPts val="1400"/>
              <a:buFont typeface="Arial"/>
              <a:buChar char="•"/>
            </a:pPr>
            <a:r>
              <a:rPr lang="en-US"/>
              <a:t>Ví dụ: 1 GB dữ liệu được lưu trữ dưới dạng một tệp .vs. 1000 tệp 1 MB</a:t>
            </a:r>
            <a:endParaRPr/>
          </a:p>
          <a:p>
            <a:pPr indent="-177800" lvl="0" marL="177800" rtl="0" algn="l">
              <a:lnSpc>
                <a:spcPct val="128571"/>
              </a:lnSpc>
              <a:spcBef>
                <a:spcPts val="1000"/>
              </a:spcBef>
              <a:spcAft>
                <a:spcPts val="0"/>
              </a:spcAft>
              <a:buClr>
                <a:srgbClr val="262626"/>
              </a:buClr>
              <a:buSzPts val="1400"/>
              <a:buFont typeface="Arial"/>
              <a:buChar char="•"/>
            </a:pPr>
            <a:r>
              <a:rPr lang="en-US"/>
              <a:t>Tệp 1 GB duy nhất có kích thước khối là 128 MB</a:t>
            </a:r>
            <a:endParaRPr/>
          </a:p>
          <a:p>
            <a:pPr indent="-182563" lvl="1" marL="360363" rtl="0" algn="l">
              <a:lnSpc>
                <a:spcPct val="138461"/>
              </a:lnSpc>
              <a:spcBef>
                <a:spcPts val="500"/>
              </a:spcBef>
              <a:spcAft>
                <a:spcPts val="0"/>
              </a:spcAft>
              <a:buClr>
                <a:srgbClr val="262626"/>
              </a:buClr>
              <a:buSzPts val="1040"/>
              <a:buChar char="•"/>
            </a:pPr>
            <a:r>
              <a:rPr lang="en-US"/>
              <a:t>1 Thông tin tệp và 8 Thông tin khối</a:t>
            </a:r>
            <a:endParaRPr/>
          </a:p>
          <a:p>
            <a:pPr indent="-182563" lvl="1" marL="360363" rtl="0" algn="l">
              <a:lnSpc>
                <a:spcPct val="138461"/>
              </a:lnSpc>
              <a:spcBef>
                <a:spcPts val="500"/>
              </a:spcBef>
              <a:spcAft>
                <a:spcPts val="0"/>
              </a:spcAft>
              <a:buClr>
                <a:srgbClr val="262626"/>
              </a:buClr>
              <a:buSzPts val="1040"/>
              <a:buChar char="•"/>
            </a:pPr>
            <a:r>
              <a:rPr lang="en-US"/>
              <a:t>Tổng cộng 8 mục trong bộ nhớ</a:t>
            </a:r>
            <a:endParaRPr/>
          </a:p>
          <a:p>
            <a:pPr indent="-177800" lvl="0" marL="177800" rtl="0" algn="l">
              <a:lnSpc>
                <a:spcPct val="128571"/>
              </a:lnSpc>
              <a:spcBef>
                <a:spcPts val="1000"/>
              </a:spcBef>
              <a:spcAft>
                <a:spcPts val="0"/>
              </a:spcAft>
              <a:buClr>
                <a:srgbClr val="262626"/>
              </a:buClr>
              <a:buSzPts val="1400"/>
              <a:buFont typeface="Arial"/>
              <a:buChar char="•"/>
            </a:pPr>
            <a:r>
              <a:rPr lang="en-US"/>
              <a:t>Tệp 1000 x 1 MB với kích thước khối là 128 MB</a:t>
            </a:r>
            <a:endParaRPr/>
          </a:p>
          <a:p>
            <a:pPr indent="-182563" lvl="1" marL="360363" rtl="0" algn="l">
              <a:lnSpc>
                <a:spcPct val="138461"/>
              </a:lnSpc>
              <a:spcBef>
                <a:spcPts val="500"/>
              </a:spcBef>
              <a:spcAft>
                <a:spcPts val="0"/>
              </a:spcAft>
              <a:buClr>
                <a:srgbClr val="262626"/>
              </a:buClr>
              <a:buSzPts val="1040"/>
              <a:buChar char="•"/>
            </a:pPr>
            <a:r>
              <a:rPr lang="en-US"/>
              <a:t>Thông tin 1000 tệp và 1000 thông tin khối</a:t>
            </a:r>
            <a:endParaRPr/>
          </a:p>
          <a:p>
            <a:pPr indent="-182563" lvl="1" marL="360363" rtl="0" algn="l">
              <a:lnSpc>
                <a:spcPct val="138461"/>
              </a:lnSpc>
              <a:spcBef>
                <a:spcPts val="500"/>
              </a:spcBef>
              <a:spcAft>
                <a:spcPts val="0"/>
              </a:spcAft>
              <a:buClr>
                <a:srgbClr val="262626"/>
              </a:buClr>
              <a:buSzPts val="1040"/>
              <a:buChar char="•"/>
            </a:pPr>
            <a:r>
              <a:rPr lang="en-US"/>
              <a:t>Tổng số 2000 mục trong bộ nhớ</a:t>
            </a:r>
            <a:endParaRPr/>
          </a:p>
        </p:txBody>
      </p:sp>
      <p:grpSp>
        <p:nvGrpSpPr>
          <p:cNvPr id="3236" name="Google Shape;3236;p93"/>
          <p:cNvGrpSpPr/>
          <p:nvPr/>
        </p:nvGrpSpPr>
        <p:grpSpPr>
          <a:xfrm>
            <a:off x="5296210" y="2633188"/>
            <a:ext cx="4293559" cy="3607751"/>
            <a:chOff x="5006126" y="2519966"/>
            <a:chExt cx="4755809" cy="3755019"/>
          </a:xfrm>
        </p:grpSpPr>
        <p:sp>
          <p:nvSpPr>
            <p:cNvPr id="3237" name="Google Shape;3237;p93"/>
            <p:cNvSpPr/>
            <p:nvPr/>
          </p:nvSpPr>
          <p:spPr>
            <a:xfrm>
              <a:off x="5026593" y="4584631"/>
              <a:ext cx="4714875" cy="1690354"/>
            </a:xfrm>
            <a:prstGeom prst="roundRect">
              <a:avLst>
                <a:gd fmla="val 4383"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38" name="Google Shape;3238;p93"/>
            <p:cNvSpPr/>
            <p:nvPr/>
          </p:nvSpPr>
          <p:spPr>
            <a:xfrm>
              <a:off x="5026593" y="2519966"/>
              <a:ext cx="4714875" cy="1690354"/>
            </a:xfrm>
            <a:prstGeom prst="roundRect">
              <a:avLst>
                <a:gd fmla="val 4383"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39" name="Google Shape;3239;p93"/>
            <p:cNvSpPr/>
            <p:nvPr/>
          </p:nvSpPr>
          <p:spPr>
            <a:xfrm>
              <a:off x="5115126" y="3211424"/>
              <a:ext cx="499869" cy="381002"/>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Tệp</a:t>
              </a:r>
              <a:endParaRPr sz="900">
                <a:solidFill>
                  <a:srgbClr val="0043B2"/>
                </a:solidFill>
                <a:latin typeface="Arial"/>
                <a:ea typeface="Arial"/>
                <a:cs typeface="Arial"/>
                <a:sym typeface="Arial"/>
              </a:endParaRPr>
            </a:p>
            <a:p>
              <a:pPr indent="0" lvl="0" marL="0" marR="0" rtl="0" algn="ctr">
                <a:spcBef>
                  <a:spcPts val="0"/>
                </a:spcBef>
                <a:spcAft>
                  <a:spcPts val="0"/>
                </a:spcAft>
                <a:buNone/>
              </a:pPr>
              <a:r>
                <a:rPr lang="en-US" sz="600">
                  <a:solidFill>
                    <a:srgbClr val="0043B2"/>
                  </a:solidFill>
                  <a:latin typeface="Arial"/>
                  <a:ea typeface="Arial"/>
                  <a:cs typeface="Arial"/>
                  <a:sym typeface="Arial"/>
                </a:rPr>
                <a:t>192 MB</a:t>
              </a:r>
              <a:endParaRPr sz="900">
                <a:solidFill>
                  <a:srgbClr val="0043B2"/>
                </a:solidFill>
                <a:latin typeface="Arial"/>
                <a:ea typeface="Arial"/>
                <a:cs typeface="Arial"/>
                <a:sym typeface="Arial"/>
              </a:endParaRPr>
            </a:p>
          </p:txBody>
        </p:sp>
        <p:sp>
          <p:nvSpPr>
            <p:cNvPr id="3240" name="Google Shape;3240;p93"/>
            <p:cNvSpPr/>
            <p:nvPr/>
          </p:nvSpPr>
          <p:spPr>
            <a:xfrm>
              <a:off x="5771328" y="2998911"/>
              <a:ext cx="484211" cy="303884"/>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rgbClr val="0043B2"/>
                  </a:solidFill>
                  <a:latin typeface="Arial"/>
                  <a:ea typeface="Arial"/>
                  <a:cs typeface="Arial"/>
                  <a:sym typeface="Arial"/>
                </a:rPr>
                <a:t>Khối 1</a:t>
              </a:r>
              <a:endParaRPr/>
            </a:p>
            <a:p>
              <a:pPr indent="0" lvl="0" marL="0" marR="0" rtl="0" algn="ctr">
                <a:spcBef>
                  <a:spcPts val="0"/>
                </a:spcBef>
                <a:spcAft>
                  <a:spcPts val="0"/>
                </a:spcAft>
                <a:buNone/>
              </a:pPr>
              <a:r>
                <a:rPr lang="en-US" sz="500">
                  <a:solidFill>
                    <a:srgbClr val="0043B2"/>
                  </a:solidFill>
                  <a:latin typeface="Arial"/>
                  <a:ea typeface="Arial"/>
                  <a:cs typeface="Arial"/>
                  <a:sym typeface="Arial"/>
                </a:rPr>
                <a:t>128 MB</a:t>
              </a:r>
              <a:endParaRPr sz="800">
                <a:solidFill>
                  <a:srgbClr val="0043B2"/>
                </a:solidFill>
                <a:latin typeface="Arial"/>
                <a:ea typeface="Arial"/>
                <a:cs typeface="Arial"/>
                <a:sym typeface="Arial"/>
              </a:endParaRPr>
            </a:p>
          </p:txBody>
        </p:sp>
        <p:sp>
          <p:nvSpPr>
            <p:cNvPr id="3241" name="Google Shape;3241;p93"/>
            <p:cNvSpPr/>
            <p:nvPr/>
          </p:nvSpPr>
          <p:spPr>
            <a:xfrm>
              <a:off x="5771328" y="3512088"/>
              <a:ext cx="484211" cy="303884"/>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rgbClr val="0043B2"/>
                  </a:solidFill>
                  <a:latin typeface="Arial"/>
                  <a:ea typeface="Arial"/>
                  <a:cs typeface="Arial"/>
                  <a:sym typeface="Arial"/>
                </a:rPr>
                <a:t>Khối 2</a:t>
              </a:r>
              <a:endParaRPr/>
            </a:p>
            <a:p>
              <a:pPr indent="0" lvl="0" marL="0" marR="0" rtl="0" algn="ctr">
                <a:spcBef>
                  <a:spcPts val="0"/>
                </a:spcBef>
                <a:spcAft>
                  <a:spcPts val="0"/>
                </a:spcAft>
                <a:buNone/>
              </a:pPr>
              <a:r>
                <a:rPr lang="en-US" sz="500">
                  <a:solidFill>
                    <a:srgbClr val="0043B2"/>
                  </a:solidFill>
                  <a:latin typeface="Arial"/>
                  <a:ea typeface="Arial"/>
                  <a:cs typeface="Arial"/>
                  <a:sym typeface="Arial"/>
                </a:rPr>
                <a:t>64 MB</a:t>
              </a:r>
              <a:endParaRPr sz="800">
                <a:solidFill>
                  <a:srgbClr val="0043B2"/>
                </a:solidFill>
                <a:latin typeface="Arial"/>
                <a:ea typeface="Arial"/>
                <a:cs typeface="Arial"/>
                <a:sym typeface="Arial"/>
              </a:endParaRPr>
            </a:p>
          </p:txBody>
        </p:sp>
        <p:grpSp>
          <p:nvGrpSpPr>
            <p:cNvPr id="3242" name="Google Shape;3242;p93"/>
            <p:cNvGrpSpPr/>
            <p:nvPr/>
          </p:nvGrpSpPr>
          <p:grpSpPr>
            <a:xfrm>
              <a:off x="6783766" y="2898660"/>
              <a:ext cx="632374" cy="404135"/>
              <a:chOff x="6836159" y="2880240"/>
              <a:chExt cx="632374" cy="404135"/>
            </a:xfrm>
          </p:grpSpPr>
          <p:sp>
            <p:nvSpPr>
              <p:cNvPr id="3243" name="Google Shape;3243;p93"/>
              <p:cNvSpPr/>
              <p:nvPr/>
            </p:nvSpPr>
            <p:spPr>
              <a:xfrm>
                <a:off x="6948074" y="2880240"/>
                <a:ext cx="520459" cy="303884"/>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rgbClr val="0043B2"/>
                    </a:solidFill>
                    <a:latin typeface="Arial"/>
                    <a:ea typeface="Arial"/>
                    <a:cs typeface="Arial"/>
                    <a:sym typeface="Arial"/>
                  </a:rPr>
                  <a:t>Khối 1</a:t>
                </a:r>
                <a:endParaRPr/>
              </a:p>
              <a:p>
                <a:pPr indent="0" lvl="0" marL="0" marR="0" rtl="0" algn="ctr">
                  <a:spcBef>
                    <a:spcPts val="0"/>
                  </a:spcBef>
                  <a:spcAft>
                    <a:spcPts val="0"/>
                  </a:spcAft>
                  <a:buNone/>
                </a:pPr>
                <a:r>
                  <a:rPr lang="en-US" sz="500">
                    <a:solidFill>
                      <a:srgbClr val="0043B2"/>
                    </a:solidFill>
                    <a:latin typeface="Arial"/>
                    <a:ea typeface="Arial"/>
                    <a:cs typeface="Arial"/>
                    <a:sym typeface="Arial"/>
                  </a:rPr>
                  <a:t>Replicated</a:t>
                </a:r>
                <a:endParaRPr sz="800">
                  <a:solidFill>
                    <a:srgbClr val="0043B2"/>
                  </a:solidFill>
                  <a:latin typeface="Arial"/>
                  <a:ea typeface="Arial"/>
                  <a:cs typeface="Arial"/>
                  <a:sym typeface="Arial"/>
                </a:endParaRPr>
              </a:p>
            </p:txBody>
          </p:sp>
          <p:sp>
            <p:nvSpPr>
              <p:cNvPr id="3244" name="Google Shape;3244;p93"/>
              <p:cNvSpPr/>
              <p:nvPr/>
            </p:nvSpPr>
            <p:spPr>
              <a:xfrm>
                <a:off x="6836159" y="2980491"/>
                <a:ext cx="520459" cy="303884"/>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rgbClr val="0043B2"/>
                    </a:solidFill>
                    <a:latin typeface="Arial"/>
                    <a:ea typeface="Arial"/>
                    <a:cs typeface="Arial"/>
                    <a:sym typeface="Arial"/>
                  </a:rPr>
                  <a:t>Khối 1</a:t>
                </a:r>
                <a:endParaRPr/>
              </a:p>
              <a:p>
                <a:pPr indent="0" lvl="0" marL="0" marR="0" rtl="0" algn="ctr">
                  <a:spcBef>
                    <a:spcPts val="0"/>
                  </a:spcBef>
                  <a:spcAft>
                    <a:spcPts val="0"/>
                  </a:spcAft>
                  <a:buNone/>
                </a:pPr>
                <a:r>
                  <a:rPr lang="en-US" sz="500">
                    <a:solidFill>
                      <a:srgbClr val="0043B2"/>
                    </a:solidFill>
                    <a:latin typeface="Arial"/>
                    <a:ea typeface="Arial"/>
                    <a:cs typeface="Arial"/>
                    <a:sym typeface="Arial"/>
                  </a:rPr>
                  <a:t>Replicated</a:t>
                </a:r>
                <a:endParaRPr sz="800">
                  <a:solidFill>
                    <a:srgbClr val="0043B2"/>
                  </a:solidFill>
                  <a:latin typeface="Arial"/>
                  <a:ea typeface="Arial"/>
                  <a:cs typeface="Arial"/>
                  <a:sym typeface="Arial"/>
                </a:endParaRPr>
              </a:p>
            </p:txBody>
          </p:sp>
        </p:grpSp>
        <p:grpSp>
          <p:nvGrpSpPr>
            <p:cNvPr id="3245" name="Google Shape;3245;p93"/>
            <p:cNvGrpSpPr/>
            <p:nvPr/>
          </p:nvGrpSpPr>
          <p:grpSpPr>
            <a:xfrm>
              <a:off x="6783766" y="3512088"/>
              <a:ext cx="622850" cy="397740"/>
              <a:chOff x="6836159" y="3605571"/>
              <a:chExt cx="622850" cy="397740"/>
            </a:xfrm>
          </p:grpSpPr>
          <p:sp>
            <p:nvSpPr>
              <p:cNvPr id="3246" name="Google Shape;3246;p93"/>
              <p:cNvSpPr/>
              <p:nvPr/>
            </p:nvSpPr>
            <p:spPr>
              <a:xfrm>
                <a:off x="6938550" y="3699427"/>
                <a:ext cx="520459" cy="303884"/>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rgbClr val="0043B2"/>
                    </a:solidFill>
                    <a:latin typeface="Arial"/>
                    <a:ea typeface="Arial"/>
                    <a:cs typeface="Arial"/>
                    <a:sym typeface="Arial"/>
                  </a:rPr>
                  <a:t>Block 2</a:t>
                </a:r>
                <a:endParaRPr/>
              </a:p>
              <a:p>
                <a:pPr indent="0" lvl="0" marL="0" marR="0" rtl="0" algn="ctr">
                  <a:spcBef>
                    <a:spcPts val="0"/>
                  </a:spcBef>
                  <a:spcAft>
                    <a:spcPts val="0"/>
                  </a:spcAft>
                  <a:buNone/>
                </a:pPr>
                <a:r>
                  <a:rPr lang="en-US" sz="500">
                    <a:solidFill>
                      <a:srgbClr val="0043B2"/>
                    </a:solidFill>
                    <a:latin typeface="Arial"/>
                    <a:ea typeface="Arial"/>
                    <a:cs typeface="Arial"/>
                    <a:sym typeface="Arial"/>
                  </a:rPr>
                  <a:t>Replicated</a:t>
                </a:r>
                <a:endParaRPr sz="800">
                  <a:solidFill>
                    <a:srgbClr val="0043B2"/>
                  </a:solidFill>
                  <a:latin typeface="Arial"/>
                  <a:ea typeface="Arial"/>
                  <a:cs typeface="Arial"/>
                  <a:sym typeface="Arial"/>
                </a:endParaRPr>
              </a:p>
            </p:txBody>
          </p:sp>
          <p:sp>
            <p:nvSpPr>
              <p:cNvPr id="3247" name="Google Shape;3247;p93"/>
              <p:cNvSpPr/>
              <p:nvPr/>
            </p:nvSpPr>
            <p:spPr>
              <a:xfrm>
                <a:off x="6836159" y="3605571"/>
                <a:ext cx="520459" cy="303884"/>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rgbClr val="0043B2"/>
                    </a:solidFill>
                    <a:latin typeface="Arial"/>
                    <a:ea typeface="Arial"/>
                    <a:cs typeface="Arial"/>
                    <a:sym typeface="Arial"/>
                  </a:rPr>
                  <a:t>Khối 2</a:t>
                </a:r>
                <a:endParaRPr/>
              </a:p>
              <a:p>
                <a:pPr indent="0" lvl="0" marL="0" marR="0" rtl="0" algn="ctr">
                  <a:spcBef>
                    <a:spcPts val="0"/>
                  </a:spcBef>
                  <a:spcAft>
                    <a:spcPts val="0"/>
                  </a:spcAft>
                  <a:buNone/>
                </a:pPr>
                <a:r>
                  <a:rPr lang="en-US" sz="500">
                    <a:solidFill>
                      <a:srgbClr val="0043B2"/>
                    </a:solidFill>
                    <a:latin typeface="Arial"/>
                    <a:ea typeface="Arial"/>
                    <a:cs typeface="Arial"/>
                    <a:sym typeface="Arial"/>
                  </a:rPr>
                  <a:t>Replicated</a:t>
                </a:r>
                <a:endParaRPr sz="800">
                  <a:solidFill>
                    <a:srgbClr val="0043B2"/>
                  </a:solidFill>
                  <a:latin typeface="Arial"/>
                  <a:ea typeface="Arial"/>
                  <a:cs typeface="Arial"/>
                  <a:sym typeface="Arial"/>
                </a:endParaRPr>
              </a:p>
            </p:txBody>
          </p:sp>
        </p:grpSp>
        <p:sp>
          <p:nvSpPr>
            <p:cNvPr id="3248" name="Google Shape;3248;p93"/>
            <p:cNvSpPr/>
            <p:nvPr/>
          </p:nvSpPr>
          <p:spPr>
            <a:xfrm>
              <a:off x="6105694" y="2862703"/>
              <a:ext cx="827880" cy="1922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
                  <a:solidFill>
                    <a:srgbClr val="0043B2"/>
                  </a:solidFill>
                  <a:latin typeface="Arial"/>
                  <a:ea typeface="Arial"/>
                  <a:cs typeface="Arial"/>
                  <a:sym typeface="Arial"/>
                </a:rPr>
                <a:t>Sau khi nhân rộng</a:t>
              </a:r>
              <a:endParaRPr sz="600">
                <a:solidFill>
                  <a:schemeClr val="dk1"/>
                </a:solidFill>
                <a:latin typeface="Arial"/>
                <a:ea typeface="Arial"/>
                <a:cs typeface="Arial"/>
                <a:sym typeface="Arial"/>
              </a:endParaRPr>
            </a:p>
          </p:txBody>
        </p:sp>
        <p:sp>
          <p:nvSpPr>
            <p:cNvPr id="3249" name="Google Shape;3249;p93"/>
            <p:cNvSpPr/>
            <p:nvPr/>
          </p:nvSpPr>
          <p:spPr>
            <a:xfrm>
              <a:off x="6105694" y="3777282"/>
              <a:ext cx="827880" cy="1922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
                  <a:solidFill>
                    <a:srgbClr val="0043B2"/>
                  </a:solidFill>
                  <a:latin typeface="Arial"/>
                  <a:ea typeface="Arial"/>
                  <a:cs typeface="Arial"/>
                  <a:sym typeface="Arial"/>
                </a:rPr>
                <a:t>Sau khi nhân rộng</a:t>
              </a:r>
              <a:endParaRPr sz="600">
                <a:solidFill>
                  <a:schemeClr val="dk1"/>
                </a:solidFill>
                <a:latin typeface="Arial"/>
                <a:ea typeface="Arial"/>
                <a:cs typeface="Arial"/>
                <a:sym typeface="Arial"/>
              </a:endParaRPr>
            </a:p>
          </p:txBody>
        </p:sp>
        <p:sp>
          <p:nvSpPr>
            <p:cNvPr id="3250" name="Google Shape;3250;p93"/>
            <p:cNvSpPr/>
            <p:nvPr/>
          </p:nvSpPr>
          <p:spPr>
            <a:xfrm>
              <a:off x="6773766" y="2568196"/>
              <a:ext cx="973333" cy="2242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Số lượng Khối</a:t>
              </a:r>
              <a:endParaRPr sz="800">
                <a:solidFill>
                  <a:schemeClr val="dk1"/>
                </a:solidFill>
                <a:latin typeface="Arial"/>
                <a:ea typeface="Arial"/>
                <a:cs typeface="Arial"/>
                <a:sym typeface="Arial"/>
              </a:endParaRPr>
            </a:p>
          </p:txBody>
        </p:sp>
        <p:sp>
          <p:nvSpPr>
            <p:cNvPr id="3251" name="Google Shape;3251;p93"/>
            <p:cNvSpPr/>
            <p:nvPr/>
          </p:nvSpPr>
          <p:spPr>
            <a:xfrm>
              <a:off x="8196825" y="2805115"/>
              <a:ext cx="1433785" cy="2402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Bộ nhớ Name Node</a:t>
              </a:r>
              <a:endParaRPr sz="900">
                <a:solidFill>
                  <a:schemeClr val="dk1"/>
                </a:solidFill>
                <a:latin typeface="Arial"/>
                <a:ea typeface="Arial"/>
                <a:cs typeface="Arial"/>
                <a:sym typeface="Arial"/>
              </a:endParaRPr>
            </a:p>
          </p:txBody>
        </p:sp>
        <p:sp>
          <p:nvSpPr>
            <p:cNvPr id="3252" name="Google Shape;3252;p93"/>
            <p:cNvSpPr/>
            <p:nvPr/>
          </p:nvSpPr>
          <p:spPr>
            <a:xfrm>
              <a:off x="8087011" y="4009912"/>
              <a:ext cx="1674924" cy="1922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
                  <a:solidFill>
                    <a:srgbClr val="0043B2"/>
                  </a:solidFill>
                  <a:latin typeface="Arial"/>
                  <a:ea typeface="Arial"/>
                  <a:cs typeface="Arial"/>
                  <a:sym typeface="Arial"/>
                </a:rPr>
                <a:t>Giả sử nhân tố nhân rộng = 3</a:t>
              </a:r>
              <a:endParaRPr sz="600">
                <a:solidFill>
                  <a:schemeClr val="dk1"/>
                </a:solidFill>
                <a:latin typeface="Arial"/>
                <a:ea typeface="Arial"/>
                <a:cs typeface="Arial"/>
                <a:sym typeface="Arial"/>
              </a:endParaRPr>
            </a:p>
          </p:txBody>
        </p:sp>
        <p:sp>
          <p:nvSpPr>
            <p:cNvPr id="3253" name="Google Shape;3253;p93"/>
            <p:cNvSpPr/>
            <p:nvPr/>
          </p:nvSpPr>
          <p:spPr>
            <a:xfrm>
              <a:off x="5006126" y="4009912"/>
              <a:ext cx="1350717" cy="2883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
                  <a:solidFill>
                    <a:srgbClr val="0043B2"/>
                  </a:solidFill>
                  <a:latin typeface="Arial"/>
                  <a:ea typeface="Arial"/>
                  <a:cs typeface="Arial"/>
                  <a:sym typeface="Arial"/>
                </a:rPr>
                <a:t>Giả sử kích thước khối mặc định = 128MB</a:t>
              </a:r>
              <a:endParaRPr sz="600">
                <a:solidFill>
                  <a:schemeClr val="dk1"/>
                </a:solidFill>
                <a:latin typeface="Arial"/>
                <a:ea typeface="Arial"/>
                <a:cs typeface="Arial"/>
                <a:sym typeface="Arial"/>
              </a:endParaRPr>
            </a:p>
          </p:txBody>
        </p:sp>
        <p:grpSp>
          <p:nvGrpSpPr>
            <p:cNvPr id="3254" name="Google Shape;3254;p93"/>
            <p:cNvGrpSpPr/>
            <p:nvPr/>
          </p:nvGrpSpPr>
          <p:grpSpPr>
            <a:xfrm>
              <a:off x="5371393" y="5216187"/>
              <a:ext cx="685826" cy="587079"/>
              <a:chOff x="5157727" y="5185572"/>
              <a:chExt cx="685826" cy="587079"/>
            </a:xfrm>
          </p:grpSpPr>
          <p:sp>
            <p:nvSpPr>
              <p:cNvPr id="3255" name="Google Shape;3255;p93"/>
              <p:cNvSpPr/>
              <p:nvPr/>
            </p:nvSpPr>
            <p:spPr>
              <a:xfrm>
                <a:off x="5157727" y="5185572"/>
                <a:ext cx="489402" cy="373024"/>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File</a:t>
                </a:r>
                <a:endParaRPr sz="1100">
                  <a:solidFill>
                    <a:srgbClr val="0043B2"/>
                  </a:solidFill>
                  <a:latin typeface="Arial"/>
                  <a:ea typeface="Arial"/>
                  <a:cs typeface="Arial"/>
                  <a:sym typeface="Arial"/>
                </a:endParaRPr>
              </a:p>
              <a:p>
                <a:pPr indent="0" lvl="0" marL="0" marR="0" rtl="0" algn="ctr">
                  <a:spcBef>
                    <a:spcPts val="0"/>
                  </a:spcBef>
                  <a:spcAft>
                    <a:spcPts val="0"/>
                  </a:spcAft>
                  <a:buNone/>
                </a:pPr>
                <a:r>
                  <a:rPr lang="en-US" sz="600">
                    <a:solidFill>
                      <a:srgbClr val="0043B2"/>
                    </a:solidFill>
                    <a:latin typeface="Arial"/>
                    <a:ea typeface="Arial"/>
                    <a:cs typeface="Arial"/>
                    <a:sym typeface="Arial"/>
                  </a:rPr>
                  <a:t>1 MB</a:t>
                </a:r>
                <a:endParaRPr sz="900">
                  <a:solidFill>
                    <a:srgbClr val="0043B2"/>
                  </a:solidFill>
                  <a:latin typeface="Arial"/>
                  <a:ea typeface="Arial"/>
                  <a:cs typeface="Arial"/>
                  <a:sym typeface="Arial"/>
                </a:endParaRPr>
              </a:p>
            </p:txBody>
          </p:sp>
          <p:sp>
            <p:nvSpPr>
              <p:cNvPr id="3256" name="Google Shape;3256;p93"/>
              <p:cNvSpPr/>
              <p:nvPr/>
            </p:nvSpPr>
            <p:spPr>
              <a:xfrm>
                <a:off x="5232260" y="5256479"/>
                <a:ext cx="489402" cy="373024"/>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File</a:t>
                </a:r>
                <a:endParaRPr sz="1100">
                  <a:solidFill>
                    <a:srgbClr val="0043B2"/>
                  </a:solidFill>
                  <a:latin typeface="Arial"/>
                  <a:ea typeface="Arial"/>
                  <a:cs typeface="Arial"/>
                  <a:sym typeface="Arial"/>
                </a:endParaRPr>
              </a:p>
              <a:p>
                <a:pPr indent="0" lvl="0" marL="0" marR="0" rtl="0" algn="ctr">
                  <a:spcBef>
                    <a:spcPts val="0"/>
                  </a:spcBef>
                  <a:spcAft>
                    <a:spcPts val="0"/>
                  </a:spcAft>
                  <a:buNone/>
                </a:pPr>
                <a:r>
                  <a:rPr lang="en-US" sz="600">
                    <a:solidFill>
                      <a:srgbClr val="0043B2"/>
                    </a:solidFill>
                    <a:latin typeface="Arial"/>
                    <a:ea typeface="Arial"/>
                    <a:cs typeface="Arial"/>
                    <a:sym typeface="Arial"/>
                  </a:rPr>
                  <a:t>1 MB</a:t>
                </a:r>
                <a:endParaRPr sz="900">
                  <a:solidFill>
                    <a:srgbClr val="0043B2"/>
                  </a:solidFill>
                  <a:latin typeface="Arial"/>
                  <a:ea typeface="Arial"/>
                  <a:cs typeface="Arial"/>
                  <a:sym typeface="Arial"/>
                </a:endParaRPr>
              </a:p>
            </p:txBody>
          </p:sp>
          <p:sp>
            <p:nvSpPr>
              <p:cNvPr id="3257" name="Google Shape;3257;p93"/>
              <p:cNvSpPr/>
              <p:nvPr/>
            </p:nvSpPr>
            <p:spPr>
              <a:xfrm>
                <a:off x="5298237" y="5328053"/>
                <a:ext cx="489402" cy="373024"/>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File</a:t>
                </a:r>
                <a:endParaRPr sz="1100">
                  <a:solidFill>
                    <a:srgbClr val="0043B2"/>
                  </a:solidFill>
                  <a:latin typeface="Arial"/>
                  <a:ea typeface="Arial"/>
                  <a:cs typeface="Arial"/>
                  <a:sym typeface="Arial"/>
                </a:endParaRPr>
              </a:p>
              <a:p>
                <a:pPr indent="0" lvl="0" marL="0" marR="0" rtl="0" algn="ctr">
                  <a:spcBef>
                    <a:spcPts val="0"/>
                  </a:spcBef>
                  <a:spcAft>
                    <a:spcPts val="0"/>
                  </a:spcAft>
                  <a:buNone/>
                </a:pPr>
                <a:r>
                  <a:rPr lang="en-US" sz="600">
                    <a:solidFill>
                      <a:srgbClr val="0043B2"/>
                    </a:solidFill>
                    <a:latin typeface="Arial"/>
                    <a:ea typeface="Arial"/>
                    <a:cs typeface="Arial"/>
                    <a:sym typeface="Arial"/>
                  </a:rPr>
                  <a:t>1 MB</a:t>
                </a:r>
                <a:endParaRPr sz="900">
                  <a:solidFill>
                    <a:srgbClr val="0043B2"/>
                  </a:solidFill>
                  <a:latin typeface="Arial"/>
                  <a:ea typeface="Arial"/>
                  <a:cs typeface="Arial"/>
                  <a:sym typeface="Arial"/>
                </a:endParaRPr>
              </a:p>
            </p:txBody>
          </p:sp>
          <p:sp>
            <p:nvSpPr>
              <p:cNvPr id="3258" name="Google Shape;3258;p93"/>
              <p:cNvSpPr/>
              <p:nvPr/>
            </p:nvSpPr>
            <p:spPr>
              <a:xfrm>
                <a:off x="5354151" y="5399627"/>
                <a:ext cx="489402" cy="373024"/>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File</a:t>
                </a:r>
                <a:endParaRPr sz="1100">
                  <a:solidFill>
                    <a:srgbClr val="0043B2"/>
                  </a:solidFill>
                  <a:latin typeface="Arial"/>
                  <a:ea typeface="Arial"/>
                  <a:cs typeface="Arial"/>
                  <a:sym typeface="Arial"/>
                </a:endParaRPr>
              </a:p>
              <a:p>
                <a:pPr indent="0" lvl="0" marL="0" marR="0" rtl="0" algn="ctr">
                  <a:spcBef>
                    <a:spcPts val="0"/>
                  </a:spcBef>
                  <a:spcAft>
                    <a:spcPts val="0"/>
                  </a:spcAft>
                  <a:buNone/>
                </a:pPr>
                <a:r>
                  <a:rPr lang="en-US" sz="600">
                    <a:solidFill>
                      <a:srgbClr val="0043B2"/>
                    </a:solidFill>
                    <a:latin typeface="Arial"/>
                    <a:ea typeface="Arial"/>
                    <a:cs typeface="Arial"/>
                    <a:sym typeface="Arial"/>
                  </a:rPr>
                  <a:t>1 MB</a:t>
                </a:r>
                <a:endParaRPr sz="900">
                  <a:solidFill>
                    <a:srgbClr val="0043B2"/>
                  </a:solidFill>
                  <a:latin typeface="Arial"/>
                  <a:ea typeface="Arial"/>
                  <a:cs typeface="Arial"/>
                  <a:sym typeface="Arial"/>
                </a:endParaRPr>
              </a:p>
            </p:txBody>
          </p:sp>
        </p:grpSp>
        <p:grpSp>
          <p:nvGrpSpPr>
            <p:cNvPr id="3259" name="Google Shape;3259;p93"/>
            <p:cNvGrpSpPr/>
            <p:nvPr/>
          </p:nvGrpSpPr>
          <p:grpSpPr>
            <a:xfrm>
              <a:off x="6778397" y="5197790"/>
              <a:ext cx="685825" cy="587080"/>
              <a:chOff x="5154677" y="5167175"/>
              <a:chExt cx="685825" cy="587080"/>
            </a:xfrm>
          </p:grpSpPr>
          <p:sp>
            <p:nvSpPr>
              <p:cNvPr id="3260" name="Google Shape;3260;p93"/>
              <p:cNvSpPr/>
              <p:nvPr/>
            </p:nvSpPr>
            <p:spPr>
              <a:xfrm>
                <a:off x="5154677" y="5167175"/>
                <a:ext cx="489402" cy="373024"/>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File</a:t>
                </a:r>
                <a:endParaRPr sz="1100">
                  <a:solidFill>
                    <a:srgbClr val="0043B2"/>
                  </a:solidFill>
                  <a:latin typeface="Arial"/>
                  <a:ea typeface="Arial"/>
                  <a:cs typeface="Arial"/>
                  <a:sym typeface="Arial"/>
                </a:endParaRPr>
              </a:p>
              <a:p>
                <a:pPr indent="0" lvl="0" marL="0" marR="0" rtl="0" algn="ctr">
                  <a:spcBef>
                    <a:spcPts val="0"/>
                  </a:spcBef>
                  <a:spcAft>
                    <a:spcPts val="0"/>
                  </a:spcAft>
                  <a:buNone/>
                </a:pPr>
                <a:r>
                  <a:rPr lang="en-US" sz="600">
                    <a:solidFill>
                      <a:srgbClr val="0043B2"/>
                    </a:solidFill>
                    <a:latin typeface="Arial"/>
                    <a:ea typeface="Arial"/>
                    <a:cs typeface="Arial"/>
                    <a:sym typeface="Arial"/>
                  </a:rPr>
                  <a:t>1 MB</a:t>
                </a:r>
                <a:endParaRPr sz="900">
                  <a:solidFill>
                    <a:srgbClr val="0043B2"/>
                  </a:solidFill>
                  <a:latin typeface="Arial"/>
                  <a:ea typeface="Arial"/>
                  <a:cs typeface="Arial"/>
                  <a:sym typeface="Arial"/>
                </a:endParaRPr>
              </a:p>
            </p:txBody>
          </p:sp>
          <p:sp>
            <p:nvSpPr>
              <p:cNvPr id="3261" name="Google Shape;3261;p93"/>
              <p:cNvSpPr/>
              <p:nvPr/>
            </p:nvSpPr>
            <p:spPr>
              <a:xfrm>
                <a:off x="5229210" y="5238083"/>
                <a:ext cx="489402" cy="373024"/>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File</a:t>
                </a:r>
                <a:endParaRPr sz="1100">
                  <a:solidFill>
                    <a:srgbClr val="0043B2"/>
                  </a:solidFill>
                  <a:latin typeface="Arial"/>
                  <a:ea typeface="Arial"/>
                  <a:cs typeface="Arial"/>
                  <a:sym typeface="Arial"/>
                </a:endParaRPr>
              </a:p>
              <a:p>
                <a:pPr indent="0" lvl="0" marL="0" marR="0" rtl="0" algn="ctr">
                  <a:spcBef>
                    <a:spcPts val="0"/>
                  </a:spcBef>
                  <a:spcAft>
                    <a:spcPts val="0"/>
                  </a:spcAft>
                  <a:buNone/>
                </a:pPr>
                <a:r>
                  <a:rPr lang="en-US" sz="600">
                    <a:solidFill>
                      <a:srgbClr val="0043B2"/>
                    </a:solidFill>
                    <a:latin typeface="Arial"/>
                    <a:ea typeface="Arial"/>
                    <a:cs typeface="Arial"/>
                    <a:sym typeface="Arial"/>
                  </a:rPr>
                  <a:t>1 MB</a:t>
                </a:r>
                <a:endParaRPr sz="900">
                  <a:solidFill>
                    <a:srgbClr val="0043B2"/>
                  </a:solidFill>
                  <a:latin typeface="Arial"/>
                  <a:ea typeface="Arial"/>
                  <a:cs typeface="Arial"/>
                  <a:sym typeface="Arial"/>
                </a:endParaRPr>
              </a:p>
            </p:txBody>
          </p:sp>
          <p:sp>
            <p:nvSpPr>
              <p:cNvPr id="3262" name="Google Shape;3262;p93"/>
              <p:cNvSpPr/>
              <p:nvPr/>
            </p:nvSpPr>
            <p:spPr>
              <a:xfrm>
                <a:off x="5295186" y="5309657"/>
                <a:ext cx="489402" cy="373024"/>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File</a:t>
                </a:r>
                <a:endParaRPr sz="1100">
                  <a:solidFill>
                    <a:srgbClr val="0043B2"/>
                  </a:solidFill>
                  <a:latin typeface="Arial"/>
                  <a:ea typeface="Arial"/>
                  <a:cs typeface="Arial"/>
                  <a:sym typeface="Arial"/>
                </a:endParaRPr>
              </a:p>
              <a:p>
                <a:pPr indent="0" lvl="0" marL="0" marR="0" rtl="0" algn="ctr">
                  <a:spcBef>
                    <a:spcPts val="0"/>
                  </a:spcBef>
                  <a:spcAft>
                    <a:spcPts val="0"/>
                  </a:spcAft>
                  <a:buNone/>
                </a:pPr>
                <a:r>
                  <a:rPr lang="en-US" sz="600">
                    <a:solidFill>
                      <a:srgbClr val="0043B2"/>
                    </a:solidFill>
                    <a:latin typeface="Arial"/>
                    <a:ea typeface="Arial"/>
                    <a:cs typeface="Arial"/>
                    <a:sym typeface="Arial"/>
                  </a:rPr>
                  <a:t>1 MB</a:t>
                </a:r>
                <a:endParaRPr sz="900">
                  <a:solidFill>
                    <a:srgbClr val="0043B2"/>
                  </a:solidFill>
                  <a:latin typeface="Arial"/>
                  <a:ea typeface="Arial"/>
                  <a:cs typeface="Arial"/>
                  <a:sym typeface="Arial"/>
                </a:endParaRPr>
              </a:p>
            </p:txBody>
          </p:sp>
          <p:sp>
            <p:nvSpPr>
              <p:cNvPr id="3263" name="Google Shape;3263;p93"/>
              <p:cNvSpPr/>
              <p:nvPr/>
            </p:nvSpPr>
            <p:spPr>
              <a:xfrm>
                <a:off x="5351100" y="5381231"/>
                <a:ext cx="489402" cy="373024"/>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Tệp</a:t>
                </a:r>
                <a:endParaRPr sz="1100">
                  <a:solidFill>
                    <a:srgbClr val="0043B2"/>
                  </a:solidFill>
                  <a:latin typeface="Arial"/>
                  <a:ea typeface="Arial"/>
                  <a:cs typeface="Arial"/>
                  <a:sym typeface="Arial"/>
                </a:endParaRPr>
              </a:p>
              <a:p>
                <a:pPr indent="0" lvl="0" marL="0" marR="0" rtl="0" algn="ctr">
                  <a:spcBef>
                    <a:spcPts val="0"/>
                  </a:spcBef>
                  <a:spcAft>
                    <a:spcPts val="0"/>
                  </a:spcAft>
                  <a:buNone/>
                </a:pPr>
                <a:r>
                  <a:rPr lang="en-US" sz="600">
                    <a:solidFill>
                      <a:srgbClr val="0043B2"/>
                    </a:solidFill>
                    <a:latin typeface="Arial"/>
                    <a:ea typeface="Arial"/>
                    <a:cs typeface="Arial"/>
                    <a:sym typeface="Arial"/>
                  </a:rPr>
                  <a:t>1 MB</a:t>
                </a:r>
                <a:endParaRPr sz="900">
                  <a:solidFill>
                    <a:srgbClr val="0043B2"/>
                  </a:solidFill>
                  <a:latin typeface="Arial"/>
                  <a:ea typeface="Arial"/>
                  <a:cs typeface="Arial"/>
                  <a:sym typeface="Arial"/>
                </a:endParaRPr>
              </a:p>
            </p:txBody>
          </p:sp>
        </p:grpSp>
        <p:sp>
          <p:nvSpPr>
            <p:cNvPr id="3264" name="Google Shape;3264;p93"/>
            <p:cNvSpPr/>
            <p:nvPr/>
          </p:nvSpPr>
          <p:spPr>
            <a:xfrm>
              <a:off x="5988286" y="5126130"/>
              <a:ext cx="827880" cy="1922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
                  <a:solidFill>
                    <a:srgbClr val="0043B2"/>
                  </a:solidFill>
                  <a:latin typeface="Arial"/>
                  <a:ea typeface="Arial"/>
                  <a:cs typeface="Arial"/>
                  <a:sym typeface="Arial"/>
                </a:rPr>
                <a:t>Sau khi nhân rộng</a:t>
              </a:r>
              <a:endParaRPr sz="600">
                <a:solidFill>
                  <a:schemeClr val="dk1"/>
                </a:solidFill>
                <a:latin typeface="Arial"/>
                <a:ea typeface="Arial"/>
                <a:cs typeface="Arial"/>
                <a:sym typeface="Arial"/>
              </a:endParaRPr>
            </a:p>
          </p:txBody>
        </p:sp>
        <p:sp>
          <p:nvSpPr>
            <p:cNvPr id="3265" name="Google Shape;3265;p93"/>
            <p:cNvSpPr/>
            <p:nvPr/>
          </p:nvSpPr>
          <p:spPr>
            <a:xfrm>
              <a:off x="6457519" y="4834668"/>
              <a:ext cx="973333" cy="2242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Số lượng khối</a:t>
              </a:r>
              <a:endParaRPr sz="800">
                <a:solidFill>
                  <a:schemeClr val="dk1"/>
                </a:solidFill>
                <a:latin typeface="Arial"/>
                <a:ea typeface="Arial"/>
                <a:cs typeface="Arial"/>
                <a:sym typeface="Arial"/>
              </a:endParaRPr>
            </a:p>
          </p:txBody>
        </p:sp>
        <p:sp>
          <p:nvSpPr>
            <p:cNvPr id="3266" name="Google Shape;3266;p93"/>
            <p:cNvSpPr/>
            <p:nvPr/>
          </p:nvSpPr>
          <p:spPr>
            <a:xfrm>
              <a:off x="5047465" y="4834668"/>
              <a:ext cx="973333" cy="2242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Tệp</a:t>
              </a:r>
              <a:endParaRPr sz="800">
                <a:solidFill>
                  <a:schemeClr val="dk1"/>
                </a:solidFill>
                <a:latin typeface="Arial"/>
                <a:ea typeface="Arial"/>
                <a:cs typeface="Arial"/>
                <a:sym typeface="Arial"/>
              </a:endParaRPr>
            </a:p>
          </p:txBody>
        </p:sp>
        <p:sp>
          <p:nvSpPr>
            <p:cNvPr id="3267" name="Google Shape;3267;p93"/>
            <p:cNvSpPr/>
            <p:nvPr/>
          </p:nvSpPr>
          <p:spPr>
            <a:xfrm>
              <a:off x="8037951" y="6013535"/>
              <a:ext cx="1674924" cy="1922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
                  <a:solidFill>
                    <a:srgbClr val="0043B2"/>
                  </a:solidFill>
                  <a:latin typeface="Arial"/>
                  <a:ea typeface="Arial"/>
                  <a:cs typeface="Arial"/>
                  <a:sym typeface="Arial"/>
                </a:rPr>
                <a:t>Giả sử nhân tố nhân rộng = 3</a:t>
              </a:r>
              <a:endParaRPr sz="600">
                <a:solidFill>
                  <a:schemeClr val="dk1"/>
                </a:solidFill>
                <a:latin typeface="Arial"/>
                <a:ea typeface="Arial"/>
                <a:cs typeface="Arial"/>
                <a:sym typeface="Arial"/>
              </a:endParaRPr>
            </a:p>
          </p:txBody>
        </p:sp>
        <p:sp>
          <p:nvSpPr>
            <p:cNvPr id="3268" name="Google Shape;3268;p93"/>
            <p:cNvSpPr/>
            <p:nvPr/>
          </p:nvSpPr>
          <p:spPr>
            <a:xfrm>
              <a:off x="5450585" y="6013535"/>
              <a:ext cx="761703" cy="1922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
                  <a:solidFill>
                    <a:srgbClr val="0043B2"/>
                  </a:solidFill>
                  <a:latin typeface="Arial"/>
                  <a:ea typeface="Arial"/>
                  <a:cs typeface="Arial"/>
                  <a:sym typeface="Arial"/>
                </a:rPr>
                <a:t>192 tệp 1 MB</a:t>
              </a:r>
              <a:endParaRPr sz="600">
                <a:solidFill>
                  <a:schemeClr val="dk1"/>
                </a:solidFill>
                <a:latin typeface="Arial"/>
                <a:ea typeface="Arial"/>
                <a:cs typeface="Arial"/>
                <a:sym typeface="Arial"/>
              </a:endParaRPr>
            </a:p>
          </p:txBody>
        </p:sp>
        <p:grpSp>
          <p:nvGrpSpPr>
            <p:cNvPr id="3269" name="Google Shape;3269;p93"/>
            <p:cNvGrpSpPr/>
            <p:nvPr/>
          </p:nvGrpSpPr>
          <p:grpSpPr>
            <a:xfrm>
              <a:off x="5614995" y="3150825"/>
              <a:ext cx="156300" cy="513300"/>
              <a:chOff x="5700725" y="3136536"/>
              <a:chExt cx="156300" cy="513300"/>
            </a:xfrm>
          </p:grpSpPr>
          <p:cxnSp>
            <p:nvCxnSpPr>
              <p:cNvPr id="3270" name="Google Shape;3270;p93"/>
              <p:cNvCxnSpPr>
                <a:stCxn id="3239" idx="3"/>
                <a:endCxn id="3240" idx="1"/>
              </p:cNvCxnSpPr>
              <p:nvPr/>
            </p:nvCxnSpPr>
            <p:spPr>
              <a:xfrm flipH="1" rot="10800000">
                <a:off x="5700725" y="3136536"/>
                <a:ext cx="156300" cy="251100"/>
              </a:xfrm>
              <a:prstGeom prst="straightConnector1">
                <a:avLst/>
              </a:prstGeom>
              <a:noFill/>
              <a:ln cap="flat" cmpd="sng" w="12700">
                <a:solidFill>
                  <a:srgbClr val="193EB0"/>
                </a:solidFill>
                <a:prstDash val="solid"/>
                <a:miter lim="800000"/>
                <a:headEnd len="sm" w="sm" type="none"/>
                <a:tailEnd len="med" w="med" type="triangle"/>
              </a:ln>
            </p:spPr>
          </p:cxnSp>
          <p:cxnSp>
            <p:nvCxnSpPr>
              <p:cNvPr id="3271" name="Google Shape;3271;p93"/>
              <p:cNvCxnSpPr>
                <a:stCxn id="3239" idx="3"/>
                <a:endCxn id="3241" idx="1"/>
              </p:cNvCxnSpPr>
              <p:nvPr/>
            </p:nvCxnSpPr>
            <p:spPr>
              <a:xfrm>
                <a:off x="5700725" y="3387636"/>
                <a:ext cx="156300" cy="262200"/>
              </a:xfrm>
              <a:prstGeom prst="straightConnector1">
                <a:avLst/>
              </a:prstGeom>
              <a:noFill/>
              <a:ln cap="flat" cmpd="sng" w="12700">
                <a:solidFill>
                  <a:srgbClr val="193EB0"/>
                </a:solidFill>
                <a:prstDash val="solid"/>
                <a:miter lim="800000"/>
                <a:headEnd len="sm" w="sm" type="none"/>
                <a:tailEnd len="med" w="med" type="triangle"/>
              </a:ln>
            </p:spPr>
          </p:cxnSp>
        </p:grpSp>
        <p:cxnSp>
          <p:nvCxnSpPr>
            <p:cNvPr id="3272" name="Google Shape;3272;p93"/>
            <p:cNvCxnSpPr>
              <a:stCxn id="3240" idx="3"/>
              <a:endCxn id="3244" idx="1"/>
            </p:cNvCxnSpPr>
            <p:nvPr/>
          </p:nvCxnSpPr>
          <p:spPr>
            <a:xfrm>
              <a:off x="6255539" y="3150853"/>
              <a:ext cx="528300" cy="0"/>
            </a:xfrm>
            <a:prstGeom prst="straightConnector1">
              <a:avLst/>
            </a:prstGeom>
            <a:noFill/>
            <a:ln cap="flat" cmpd="sng" w="12700">
              <a:solidFill>
                <a:srgbClr val="193EB0"/>
              </a:solidFill>
              <a:prstDash val="solid"/>
              <a:miter lim="800000"/>
              <a:headEnd len="sm" w="sm" type="none"/>
              <a:tailEnd len="med" w="med" type="triangle"/>
            </a:ln>
          </p:spPr>
        </p:cxnSp>
        <p:cxnSp>
          <p:nvCxnSpPr>
            <p:cNvPr id="3273" name="Google Shape;3273;p93"/>
            <p:cNvCxnSpPr>
              <a:stCxn id="3241" idx="3"/>
              <a:endCxn id="3247" idx="1"/>
            </p:cNvCxnSpPr>
            <p:nvPr/>
          </p:nvCxnSpPr>
          <p:spPr>
            <a:xfrm>
              <a:off x="6255539" y="3664030"/>
              <a:ext cx="528300" cy="0"/>
            </a:xfrm>
            <a:prstGeom prst="straightConnector1">
              <a:avLst/>
            </a:prstGeom>
            <a:noFill/>
            <a:ln cap="flat" cmpd="sng" w="12700">
              <a:solidFill>
                <a:srgbClr val="193EB0"/>
              </a:solidFill>
              <a:prstDash val="solid"/>
              <a:miter lim="800000"/>
              <a:headEnd len="sm" w="sm" type="none"/>
              <a:tailEnd len="med" w="med" type="triangle"/>
            </a:ln>
          </p:spPr>
        </p:cxnSp>
        <p:grpSp>
          <p:nvGrpSpPr>
            <p:cNvPr id="3274" name="Google Shape;3274;p93"/>
            <p:cNvGrpSpPr/>
            <p:nvPr/>
          </p:nvGrpSpPr>
          <p:grpSpPr>
            <a:xfrm flipH="1">
              <a:off x="7542350" y="2927623"/>
              <a:ext cx="165603" cy="48043"/>
              <a:chOff x="8276069" y="2295107"/>
              <a:chExt cx="157593" cy="45719"/>
            </a:xfrm>
          </p:grpSpPr>
          <p:sp>
            <p:nvSpPr>
              <p:cNvPr id="3275" name="Google Shape;3275;p93"/>
              <p:cNvSpPr/>
              <p:nvPr/>
            </p:nvSpPr>
            <p:spPr>
              <a:xfrm>
                <a:off x="8276069" y="2295107"/>
                <a:ext cx="45719" cy="45719"/>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76" name="Google Shape;3276;p93"/>
              <p:cNvSpPr/>
              <p:nvPr/>
            </p:nvSpPr>
            <p:spPr>
              <a:xfrm>
                <a:off x="8330785" y="2295107"/>
                <a:ext cx="45719" cy="45719"/>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77" name="Google Shape;3277;p93"/>
              <p:cNvSpPr/>
              <p:nvPr/>
            </p:nvSpPr>
            <p:spPr>
              <a:xfrm>
                <a:off x="8387943" y="2295107"/>
                <a:ext cx="45719" cy="45719"/>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3278" name="Google Shape;3278;p93"/>
            <p:cNvGrpSpPr/>
            <p:nvPr/>
          </p:nvGrpSpPr>
          <p:grpSpPr>
            <a:xfrm flipH="1">
              <a:off x="7487762" y="2927627"/>
              <a:ext cx="220178" cy="949305"/>
              <a:chOff x="8276069" y="1437442"/>
              <a:chExt cx="209528" cy="903384"/>
            </a:xfrm>
          </p:grpSpPr>
          <p:sp>
            <p:nvSpPr>
              <p:cNvPr id="3279" name="Google Shape;3279;p93"/>
              <p:cNvSpPr/>
              <p:nvPr/>
            </p:nvSpPr>
            <p:spPr>
              <a:xfrm>
                <a:off x="8276069" y="2295107"/>
                <a:ext cx="45719" cy="45719"/>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80" name="Google Shape;3280;p93"/>
              <p:cNvSpPr/>
              <p:nvPr/>
            </p:nvSpPr>
            <p:spPr>
              <a:xfrm>
                <a:off x="8330785" y="2295107"/>
                <a:ext cx="45719" cy="45719"/>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81" name="Google Shape;3281;p93"/>
              <p:cNvSpPr/>
              <p:nvPr/>
            </p:nvSpPr>
            <p:spPr>
              <a:xfrm>
                <a:off x="8387943" y="2295107"/>
                <a:ext cx="45719" cy="45719"/>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82" name="Google Shape;3282;p93"/>
              <p:cNvSpPr/>
              <p:nvPr/>
            </p:nvSpPr>
            <p:spPr>
              <a:xfrm>
                <a:off x="8439878" y="2295107"/>
                <a:ext cx="45719" cy="45719"/>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83" name="Google Shape;3283;p93"/>
              <p:cNvSpPr/>
              <p:nvPr/>
            </p:nvSpPr>
            <p:spPr>
              <a:xfrm>
                <a:off x="8439878" y="1437442"/>
                <a:ext cx="45719" cy="45719"/>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284" name="Google Shape;3284;p93"/>
            <p:cNvSpPr/>
            <p:nvPr/>
          </p:nvSpPr>
          <p:spPr>
            <a:xfrm>
              <a:off x="8212248" y="3163509"/>
              <a:ext cx="1433785" cy="476832"/>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rgbClr val="0043B2"/>
                  </a:solidFill>
                  <a:latin typeface="Arial"/>
                  <a:ea typeface="Arial"/>
                  <a:cs typeface="Arial"/>
                  <a:sym typeface="Arial"/>
                </a:rPr>
                <a:t>150 byte x (1 tệp inode + (Số khối X Hệ số sao chép)) = 150 x (1 + (2 x 3)) = 1050 Byte</a:t>
              </a:r>
              <a:endParaRPr sz="600">
                <a:solidFill>
                  <a:srgbClr val="0043B2"/>
                </a:solidFill>
                <a:latin typeface="Arial"/>
                <a:ea typeface="Arial"/>
                <a:cs typeface="Arial"/>
                <a:sym typeface="Arial"/>
              </a:endParaRPr>
            </a:p>
          </p:txBody>
        </p:sp>
        <p:grpSp>
          <p:nvGrpSpPr>
            <p:cNvPr id="3285" name="Google Shape;3285;p93"/>
            <p:cNvGrpSpPr/>
            <p:nvPr/>
          </p:nvGrpSpPr>
          <p:grpSpPr>
            <a:xfrm>
              <a:off x="7707940" y="2951645"/>
              <a:ext cx="507754" cy="901266"/>
              <a:chOff x="7707940" y="2951645"/>
              <a:chExt cx="507754" cy="901266"/>
            </a:xfrm>
          </p:grpSpPr>
          <p:grpSp>
            <p:nvGrpSpPr>
              <p:cNvPr id="3286" name="Google Shape;3286;p93"/>
              <p:cNvGrpSpPr/>
              <p:nvPr/>
            </p:nvGrpSpPr>
            <p:grpSpPr>
              <a:xfrm>
                <a:off x="7707940" y="2951645"/>
                <a:ext cx="504313" cy="901266"/>
                <a:chOff x="7707940" y="2951645"/>
                <a:chExt cx="504313" cy="901266"/>
              </a:xfrm>
            </p:grpSpPr>
            <p:cxnSp>
              <p:nvCxnSpPr>
                <p:cNvPr id="3287" name="Google Shape;3287;p93"/>
                <p:cNvCxnSpPr>
                  <a:stCxn id="3275" idx="2"/>
                  <a:endCxn id="3284" idx="1"/>
                </p:cNvCxnSpPr>
                <p:nvPr/>
              </p:nvCxnSpPr>
              <p:spPr>
                <a:xfrm>
                  <a:off x="7707953" y="2951645"/>
                  <a:ext cx="504300" cy="450300"/>
                </a:xfrm>
                <a:prstGeom prst="bentConnector3">
                  <a:avLst>
                    <a:gd fmla="val 50000" name="adj1"/>
                  </a:avLst>
                </a:prstGeom>
                <a:noFill/>
                <a:ln cap="flat" cmpd="sng" w="12700">
                  <a:solidFill>
                    <a:srgbClr val="193EB0"/>
                  </a:solidFill>
                  <a:prstDash val="solid"/>
                  <a:miter lim="800000"/>
                  <a:headEnd len="sm" w="sm" type="none"/>
                  <a:tailEnd len="sm" w="sm" type="none"/>
                </a:ln>
              </p:spPr>
            </p:cxnSp>
            <p:cxnSp>
              <p:nvCxnSpPr>
                <p:cNvPr id="3288" name="Google Shape;3288;p93"/>
                <p:cNvCxnSpPr>
                  <a:stCxn id="3279" idx="2"/>
                  <a:endCxn id="3284" idx="1"/>
                </p:cNvCxnSpPr>
                <p:nvPr/>
              </p:nvCxnSpPr>
              <p:spPr>
                <a:xfrm flipH="1" rot="10800000">
                  <a:off x="7707940" y="3402011"/>
                  <a:ext cx="504300" cy="450900"/>
                </a:xfrm>
                <a:prstGeom prst="bentConnector3">
                  <a:avLst>
                    <a:gd fmla="val 50000" name="adj1"/>
                  </a:avLst>
                </a:prstGeom>
                <a:noFill/>
                <a:ln cap="flat" cmpd="sng" w="12700">
                  <a:solidFill>
                    <a:srgbClr val="193EB0"/>
                  </a:solidFill>
                  <a:prstDash val="solid"/>
                  <a:miter lim="800000"/>
                  <a:headEnd len="sm" w="sm" type="none"/>
                  <a:tailEnd len="sm" w="sm" type="none"/>
                </a:ln>
              </p:spPr>
            </p:cxnSp>
          </p:grpSp>
          <p:sp>
            <p:nvSpPr>
              <p:cNvPr id="3289" name="Google Shape;3289;p93"/>
              <p:cNvSpPr/>
              <p:nvPr/>
            </p:nvSpPr>
            <p:spPr>
              <a:xfrm rot="5400000">
                <a:off x="8144848" y="3372500"/>
                <a:ext cx="76094" cy="65598"/>
              </a:xfrm>
              <a:prstGeom prst="triangle">
                <a:avLst>
                  <a:gd fmla="val 50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290" name="Google Shape;3290;p93"/>
            <p:cNvSpPr/>
            <p:nvPr/>
          </p:nvSpPr>
          <p:spPr>
            <a:xfrm>
              <a:off x="8107773" y="5216793"/>
              <a:ext cx="1433785" cy="476832"/>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rgbClr val="0043B2"/>
                  </a:solidFill>
                  <a:latin typeface="Arial"/>
                  <a:ea typeface="Arial"/>
                  <a:cs typeface="Arial"/>
                  <a:sym typeface="Arial"/>
                </a:rPr>
                <a:t>150 byte x (1 tệp inode + (Số khối X Hệ số sao chép)) = 150 x (192 + (192 x 3))</a:t>
              </a:r>
              <a:endParaRPr/>
            </a:p>
            <a:p>
              <a:pPr indent="0" lvl="0" marL="0" marR="0" rtl="0" algn="ctr">
                <a:spcBef>
                  <a:spcPts val="0"/>
                </a:spcBef>
                <a:spcAft>
                  <a:spcPts val="0"/>
                </a:spcAft>
                <a:buNone/>
              </a:pPr>
              <a:r>
                <a:rPr lang="en-US" sz="600">
                  <a:solidFill>
                    <a:srgbClr val="0043B2"/>
                  </a:solidFill>
                  <a:latin typeface="Arial"/>
                  <a:ea typeface="Arial"/>
                  <a:cs typeface="Arial"/>
                  <a:sym typeface="Arial"/>
                </a:rPr>
                <a:t>= 115200 byte</a:t>
              </a:r>
              <a:endParaRPr sz="600">
                <a:solidFill>
                  <a:schemeClr val="lt1"/>
                </a:solidFill>
                <a:latin typeface="Arial"/>
                <a:ea typeface="Arial"/>
                <a:cs typeface="Arial"/>
                <a:sym typeface="Arial"/>
              </a:endParaRPr>
            </a:p>
          </p:txBody>
        </p:sp>
        <p:sp>
          <p:nvSpPr>
            <p:cNvPr id="3291" name="Google Shape;3291;p93"/>
            <p:cNvSpPr/>
            <p:nvPr/>
          </p:nvSpPr>
          <p:spPr>
            <a:xfrm>
              <a:off x="8085218" y="4826975"/>
              <a:ext cx="1433785" cy="2402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Bộ nhớ Name Node</a:t>
              </a:r>
              <a:endParaRPr sz="900">
                <a:solidFill>
                  <a:schemeClr val="dk1"/>
                </a:solidFill>
                <a:latin typeface="Arial"/>
                <a:ea typeface="Arial"/>
                <a:cs typeface="Arial"/>
                <a:sym typeface="Arial"/>
              </a:endParaRPr>
            </a:p>
          </p:txBody>
        </p:sp>
        <p:cxnSp>
          <p:nvCxnSpPr>
            <p:cNvPr id="3292" name="Google Shape;3292;p93"/>
            <p:cNvCxnSpPr/>
            <p:nvPr/>
          </p:nvCxnSpPr>
          <p:spPr>
            <a:xfrm>
              <a:off x="6155624" y="5455209"/>
              <a:ext cx="509993" cy="0"/>
            </a:xfrm>
            <a:prstGeom prst="straightConnector1">
              <a:avLst/>
            </a:prstGeom>
            <a:noFill/>
            <a:ln cap="flat" cmpd="sng" w="12700">
              <a:solidFill>
                <a:srgbClr val="193EB0"/>
              </a:solidFill>
              <a:prstDash val="solid"/>
              <a:miter lim="800000"/>
              <a:headEnd len="sm" w="sm" type="none"/>
              <a:tailEnd len="med" w="med" type="triangle"/>
            </a:ln>
          </p:spPr>
        </p:cxnSp>
        <p:cxnSp>
          <p:nvCxnSpPr>
            <p:cNvPr id="3293" name="Google Shape;3293;p93"/>
            <p:cNvCxnSpPr/>
            <p:nvPr/>
          </p:nvCxnSpPr>
          <p:spPr>
            <a:xfrm>
              <a:off x="7573458" y="5455209"/>
              <a:ext cx="509993" cy="0"/>
            </a:xfrm>
            <a:prstGeom prst="straightConnector1">
              <a:avLst/>
            </a:prstGeom>
            <a:noFill/>
            <a:ln cap="flat" cmpd="sng" w="12700">
              <a:solidFill>
                <a:srgbClr val="193EB0"/>
              </a:solidFill>
              <a:prstDash val="solid"/>
              <a:miter lim="800000"/>
              <a:headEnd len="sm" w="sm" type="none"/>
              <a:tailEnd len="med" w="med" type="triangle"/>
            </a:ln>
          </p:spPr>
        </p:cxnSp>
        <p:sp>
          <p:nvSpPr>
            <p:cNvPr id="3294" name="Google Shape;3294;p93"/>
            <p:cNvSpPr/>
            <p:nvPr/>
          </p:nvSpPr>
          <p:spPr>
            <a:xfrm>
              <a:off x="5078891" y="4329749"/>
              <a:ext cx="3697063" cy="2722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0043B2"/>
                  </a:solidFill>
                  <a:latin typeface="Arial"/>
                  <a:ea typeface="Arial"/>
                  <a:cs typeface="Arial"/>
                  <a:sym typeface="Arial"/>
                </a:rPr>
                <a:t>Tình huống 2 (192 tệp nhỏ, mỗi tệp 1MiB):</a:t>
              </a:r>
              <a:endParaRPr sz="1100">
                <a:solidFill>
                  <a:schemeClr val="dk1"/>
                </a:solidFill>
                <a:latin typeface="Arial"/>
                <a:ea typeface="Arial"/>
                <a:cs typeface="Arial"/>
                <a:sym typeface="Arial"/>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9" name="Shape 3299"/>
        <p:cNvGrpSpPr/>
        <p:nvPr/>
      </p:nvGrpSpPr>
      <p:grpSpPr>
        <a:xfrm>
          <a:off x="0" y="0"/>
          <a:ext cx="0" cy="0"/>
          <a:chOff x="0" y="0"/>
          <a:chExt cx="0" cy="0"/>
        </a:xfrm>
      </p:grpSpPr>
      <p:sp>
        <p:nvSpPr>
          <p:cNvPr id="3300" name="Google Shape;3300;p94"/>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3301" name="Google Shape;3301;p9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HDFS Secondary NameNode</a:t>
            </a:r>
            <a:endParaRPr/>
          </a:p>
        </p:txBody>
      </p:sp>
      <p:sp>
        <p:nvSpPr>
          <p:cNvPr id="3302" name="Google Shape;3302;p9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303" name="Google Shape;3303;p9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NameNode phụ, mặc dù đúng với tên của nó, nhưng không phải là daemon chuyển đổi dự phòng cho NameNode</a:t>
            </a:r>
            <a:endParaRPr/>
          </a:p>
          <a:p>
            <a:pPr indent="-177800" lvl="0" marL="177800" rtl="0" algn="l">
              <a:lnSpc>
                <a:spcPct val="128571"/>
              </a:lnSpc>
              <a:spcBef>
                <a:spcPts val="1000"/>
              </a:spcBef>
              <a:spcAft>
                <a:spcPts val="0"/>
              </a:spcAft>
              <a:buClr>
                <a:srgbClr val="262626"/>
              </a:buClr>
              <a:buSzPts val="1400"/>
              <a:buFont typeface="Arial"/>
              <a:buChar char="•"/>
            </a:pPr>
            <a:r>
              <a:rPr lang="en-US"/>
              <a:t>Vai trò chính của nó là kiểm tra siêu dữ liệu không gian tên</a:t>
            </a:r>
            <a:endParaRPr/>
          </a:p>
          <a:p>
            <a:pPr indent="-182563" lvl="1" marL="360363" rtl="0" algn="l">
              <a:lnSpc>
                <a:spcPct val="138461"/>
              </a:lnSpc>
              <a:spcBef>
                <a:spcPts val="500"/>
              </a:spcBef>
              <a:spcAft>
                <a:spcPts val="0"/>
              </a:spcAft>
              <a:buClr>
                <a:srgbClr val="262626"/>
              </a:buClr>
              <a:buSzPts val="1040"/>
              <a:buChar char="•"/>
            </a:pPr>
            <a:r>
              <a:rPr lang="en-US"/>
              <a:t>Nhận một bản sao của fsimage và chỉnh sửa tệp nhật ký mới nhất từ NameNode</a:t>
            </a:r>
            <a:endParaRPr/>
          </a:p>
          <a:p>
            <a:pPr indent="-182563" lvl="1" marL="360363" rtl="0" algn="l">
              <a:lnSpc>
                <a:spcPct val="138461"/>
              </a:lnSpc>
              <a:spcBef>
                <a:spcPts val="500"/>
              </a:spcBef>
              <a:spcAft>
                <a:spcPts val="0"/>
              </a:spcAft>
              <a:buClr>
                <a:srgbClr val="262626"/>
              </a:buClr>
              <a:buSzPts val="1040"/>
              <a:buChar char="•"/>
            </a:pPr>
            <a:r>
              <a:rPr lang="en-US"/>
              <a:t>Hợp nhất các thay đổi trong tệp nhật ký chỉnh sửa vào fsimage</a:t>
            </a:r>
            <a:endParaRPr/>
          </a:p>
          <a:p>
            <a:pPr indent="-182563" lvl="1" marL="360363" rtl="0" algn="l">
              <a:lnSpc>
                <a:spcPct val="138461"/>
              </a:lnSpc>
              <a:spcBef>
                <a:spcPts val="500"/>
              </a:spcBef>
              <a:spcAft>
                <a:spcPts val="0"/>
              </a:spcAft>
              <a:buClr>
                <a:srgbClr val="262626"/>
              </a:buClr>
              <a:buSzPts val="1040"/>
              <a:buChar char="•"/>
            </a:pPr>
            <a:r>
              <a:rPr lang="en-US"/>
              <a:t>Gửi bản sao mới của fsimage tới NameNode</a:t>
            </a:r>
            <a:endParaRPr/>
          </a:p>
          <a:p>
            <a:pPr indent="-182563" lvl="1" marL="360363" rtl="0" algn="l">
              <a:lnSpc>
                <a:spcPct val="138461"/>
              </a:lnSpc>
              <a:spcBef>
                <a:spcPts val="500"/>
              </a:spcBef>
              <a:spcAft>
                <a:spcPts val="0"/>
              </a:spcAft>
              <a:buClr>
                <a:srgbClr val="262626"/>
              </a:buClr>
              <a:buSzPts val="1040"/>
              <a:buChar char="•"/>
            </a:pPr>
            <a:r>
              <a:rPr lang="en-US"/>
              <a:t>NameNode cập nhật fsimage của nó và đặt lại tệp nhật ký chỉnh sửa</a:t>
            </a:r>
            <a:endParaRPr/>
          </a:p>
        </p:txBody>
      </p:sp>
      <p:sp>
        <p:nvSpPr>
          <p:cNvPr id="3304" name="Google Shape;3304;p94"/>
          <p:cNvSpPr/>
          <p:nvPr/>
        </p:nvSpPr>
        <p:spPr>
          <a:xfrm>
            <a:off x="1641481" y="4584858"/>
            <a:ext cx="899182" cy="348331"/>
          </a:xfrm>
          <a:prstGeom prst="roundRect">
            <a:avLst>
              <a:gd fmla="val 2001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fsimage</a:t>
            </a:r>
            <a:endParaRPr sz="1400">
              <a:solidFill>
                <a:srgbClr val="0043B2"/>
              </a:solidFill>
              <a:latin typeface="Arial"/>
              <a:ea typeface="Arial"/>
              <a:cs typeface="Arial"/>
              <a:sym typeface="Arial"/>
            </a:endParaRPr>
          </a:p>
        </p:txBody>
      </p:sp>
      <p:sp>
        <p:nvSpPr>
          <p:cNvPr id="3305" name="Google Shape;3305;p94"/>
          <p:cNvSpPr/>
          <p:nvPr/>
        </p:nvSpPr>
        <p:spPr>
          <a:xfrm>
            <a:off x="4369321" y="4945978"/>
            <a:ext cx="1442387" cy="302382"/>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Điểm kiểm tra</a:t>
            </a:r>
            <a:endParaRPr sz="1100">
              <a:solidFill>
                <a:schemeClr val="lt1"/>
              </a:solidFill>
              <a:latin typeface="Arial"/>
              <a:ea typeface="Arial"/>
              <a:cs typeface="Arial"/>
              <a:sym typeface="Arial"/>
            </a:endParaRPr>
          </a:p>
        </p:txBody>
      </p:sp>
      <p:sp>
        <p:nvSpPr>
          <p:cNvPr id="3306" name="Google Shape;3306;p94"/>
          <p:cNvSpPr/>
          <p:nvPr/>
        </p:nvSpPr>
        <p:spPr>
          <a:xfrm>
            <a:off x="6521340" y="5250582"/>
            <a:ext cx="1381869" cy="348331"/>
          </a:xfrm>
          <a:prstGeom prst="roundRect">
            <a:avLst>
              <a:gd fmla="val 2001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Fsimage mới</a:t>
            </a:r>
            <a:endParaRPr sz="1400">
              <a:solidFill>
                <a:srgbClr val="0043B2"/>
              </a:solidFill>
              <a:latin typeface="Arial"/>
              <a:ea typeface="Arial"/>
              <a:cs typeface="Arial"/>
              <a:sym typeface="Arial"/>
            </a:endParaRPr>
          </a:p>
        </p:txBody>
      </p:sp>
      <p:sp>
        <p:nvSpPr>
          <p:cNvPr id="3307" name="Google Shape;3307;p94"/>
          <p:cNvSpPr/>
          <p:nvPr/>
        </p:nvSpPr>
        <p:spPr>
          <a:xfrm>
            <a:off x="1520190" y="5365068"/>
            <a:ext cx="1020473" cy="368450"/>
          </a:xfrm>
          <a:prstGeom prst="roundRect">
            <a:avLst>
              <a:gd fmla="val 2001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Nhật ký chỉnh sửa</a:t>
            </a:r>
            <a:endParaRPr sz="1400">
              <a:solidFill>
                <a:srgbClr val="0043B2"/>
              </a:solidFill>
              <a:latin typeface="Arial"/>
              <a:ea typeface="Arial"/>
              <a:cs typeface="Arial"/>
              <a:sym typeface="Arial"/>
            </a:endParaRPr>
          </a:p>
        </p:txBody>
      </p:sp>
      <p:graphicFrame>
        <p:nvGraphicFramePr>
          <p:cNvPr id="3308" name="Google Shape;3308;p94"/>
          <p:cNvGraphicFramePr/>
          <p:nvPr/>
        </p:nvGraphicFramePr>
        <p:xfrm>
          <a:off x="2513923" y="5365067"/>
          <a:ext cx="3000000" cy="3000000"/>
        </p:xfrm>
        <a:graphic>
          <a:graphicData uri="http://schemas.openxmlformats.org/drawingml/2006/table">
            <a:tbl>
              <a:tblPr bandRow="1" firstRow="1">
                <a:noFill/>
                <a:tableStyleId>{22BF85D2-D452-40D2-9DF7-7D4F837A9677}</a:tableStyleId>
              </a:tblPr>
              <a:tblGrid>
                <a:gridCol w="263775"/>
                <a:gridCol w="263775"/>
                <a:gridCol w="263775"/>
                <a:gridCol w="263775"/>
              </a:tblGrid>
              <a:tr h="242050">
                <a:tc>
                  <a:txBody>
                    <a:bodyPr/>
                    <a:lstStyle/>
                    <a:p>
                      <a:pPr indent="0" lvl="0" marL="0" marR="0" rtl="0" algn="ctr">
                        <a:spcBef>
                          <a:spcPts val="0"/>
                        </a:spcBef>
                        <a:spcAft>
                          <a:spcPts val="0"/>
                        </a:spcAft>
                        <a:buNone/>
                      </a:pPr>
                      <a:r>
                        <a:t/>
                      </a:r>
                      <a:endParaRPr b="0" sz="2000" u="none" cap="none" strike="noStrike"/>
                    </a:p>
                  </a:txBody>
                  <a:tcPr marT="45725" marB="45725" marR="91450" marL="91450" anchor="ctr">
                    <a:lnL cap="flat" cmpd="sng" w="12700">
                      <a:solidFill>
                        <a:srgbClr val="193EB0"/>
                      </a:solidFill>
                      <a:prstDash val="solid"/>
                      <a:round/>
                      <a:headEnd len="sm" w="sm" type="none"/>
                      <a:tailEnd len="sm" w="sm" type="none"/>
                    </a:lnL>
                    <a:lnR cap="flat" cmpd="sng" w="12700">
                      <a:solidFill>
                        <a:srgbClr val="193EB0"/>
                      </a:solidFill>
                      <a:prstDash val="solid"/>
                      <a:round/>
                      <a:headEnd len="sm" w="sm" type="none"/>
                      <a:tailEnd len="sm" w="sm" type="none"/>
                    </a:lnR>
                    <a:lnT cap="flat" cmpd="sng" w="12700">
                      <a:solidFill>
                        <a:srgbClr val="193EB0"/>
                      </a:solidFill>
                      <a:prstDash val="solid"/>
                      <a:round/>
                      <a:headEnd len="sm" w="sm" type="none"/>
                      <a:tailEnd len="sm" w="sm" type="none"/>
                    </a:lnT>
                    <a:lnB cap="flat" cmpd="sng" w="12700">
                      <a:solidFill>
                        <a:srgbClr val="193EB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sz="2000" u="none" cap="none" strike="noStrike"/>
                    </a:p>
                  </a:txBody>
                  <a:tcPr marT="45725" marB="45725" marR="91450" marL="91450" anchor="ctr">
                    <a:lnL cap="flat" cmpd="sng" w="12700">
                      <a:solidFill>
                        <a:srgbClr val="193EB0"/>
                      </a:solidFill>
                      <a:prstDash val="solid"/>
                      <a:round/>
                      <a:headEnd len="sm" w="sm" type="none"/>
                      <a:tailEnd len="sm" w="sm" type="none"/>
                    </a:lnL>
                    <a:lnR cap="flat" cmpd="sng" w="12700">
                      <a:solidFill>
                        <a:srgbClr val="193EB0"/>
                      </a:solidFill>
                      <a:prstDash val="solid"/>
                      <a:round/>
                      <a:headEnd len="sm" w="sm" type="none"/>
                      <a:tailEnd len="sm" w="sm" type="none"/>
                    </a:lnR>
                    <a:lnT cap="flat" cmpd="sng" w="12700">
                      <a:solidFill>
                        <a:srgbClr val="193EB0"/>
                      </a:solidFill>
                      <a:prstDash val="solid"/>
                      <a:round/>
                      <a:headEnd len="sm" w="sm" type="none"/>
                      <a:tailEnd len="sm" w="sm" type="none"/>
                    </a:lnT>
                    <a:lnB cap="flat" cmpd="sng" w="12700">
                      <a:solidFill>
                        <a:srgbClr val="193EB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0" lang="en-US" sz="2000" u="none" cap="none" strike="noStrike">
                          <a:solidFill>
                            <a:srgbClr val="000000"/>
                          </a:solidFill>
                          <a:latin typeface="Arial"/>
                          <a:ea typeface="Arial"/>
                          <a:cs typeface="Arial"/>
                          <a:sym typeface="Arial"/>
                        </a:rPr>
                        <a:t>…</a:t>
                      </a:r>
                      <a:endParaRPr/>
                    </a:p>
                  </a:txBody>
                  <a:tcPr marT="45725" marB="45725" marR="91450" marL="91450" anchor="ctr">
                    <a:lnL cap="flat" cmpd="sng" w="12700">
                      <a:solidFill>
                        <a:srgbClr val="193EB0"/>
                      </a:solidFill>
                      <a:prstDash val="solid"/>
                      <a:round/>
                      <a:headEnd len="sm" w="sm" type="none"/>
                      <a:tailEnd len="sm" w="sm" type="none"/>
                    </a:lnL>
                    <a:lnR cap="flat" cmpd="sng" w="12700">
                      <a:solidFill>
                        <a:srgbClr val="193EB0"/>
                      </a:solidFill>
                      <a:prstDash val="solid"/>
                      <a:round/>
                      <a:headEnd len="sm" w="sm" type="none"/>
                      <a:tailEnd len="sm" w="sm" type="none"/>
                    </a:lnR>
                    <a:lnT cap="flat" cmpd="sng" w="12700">
                      <a:solidFill>
                        <a:srgbClr val="193EB0"/>
                      </a:solidFill>
                      <a:prstDash val="solid"/>
                      <a:round/>
                      <a:headEnd len="sm" w="sm" type="none"/>
                      <a:tailEnd len="sm" w="sm" type="none"/>
                    </a:lnT>
                    <a:lnB cap="flat" cmpd="sng" w="12700">
                      <a:solidFill>
                        <a:srgbClr val="193EB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sz="2000" u="none" cap="none" strike="noStrike"/>
                    </a:p>
                  </a:txBody>
                  <a:tcPr marT="45725" marB="45725" marR="91450" marL="91450" anchor="ctr">
                    <a:lnL cap="flat" cmpd="sng" w="12700">
                      <a:solidFill>
                        <a:srgbClr val="193EB0"/>
                      </a:solidFill>
                      <a:prstDash val="solid"/>
                      <a:round/>
                      <a:headEnd len="sm" w="sm" type="none"/>
                      <a:tailEnd len="sm" w="sm" type="none"/>
                    </a:lnL>
                    <a:lnR cap="flat" cmpd="sng" w="12700">
                      <a:solidFill>
                        <a:srgbClr val="193EB0"/>
                      </a:solidFill>
                      <a:prstDash val="solid"/>
                      <a:round/>
                      <a:headEnd len="sm" w="sm" type="none"/>
                      <a:tailEnd len="sm" w="sm" type="none"/>
                    </a:lnR>
                    <a:lnT cap="flat" cmpd="sng" w="12700">
                      <a:solidFill>
                        <a:srgbClr val="193EB0"/>
                      </a:solidFill>
                      <a:prstDash val="solid"/>
                      <a:round/>
                      <a:headEnd len="sm" w="sm" type="none"/>
                      <a:tailEnd len="sm" w="sm" type="none"/>
                    </a:lnT>
                    <a:lnB cap="flat" cmpd="sng" w="12700">
                      <a:solidFill>
                        <a:srgbClr val="193EB0"/>
                      </a:solidFill>
                      <a:prstDash val="solid"/>
                      <a:round/>
                      <a:headEnd len="sm" w="sm" type="none"/>
                      <a:tailEnd len="sm" w="sm" type="none"/>
                    </a:lnB>
                    <a:solidFill>
                      <a:schemeClr val="lt1"/>
                    </a:solidFill>
                  </a:tcPr>
                </a:tc>
              </a:tr>
            </a:tbl>
          </a:graphicData>
        </a:graphic>
      </p:graphicFrame>
      <p:cxnSp>
        <p:nvCxnSpPr>
          <p:cNvPr id="3309" name="Google Shape;3309;p94"/>
          <p:cNvCxnSpPr/>
          <p:nvPr/>
        </p:nvCxnSpPr>
        <p:spPr>
          <a:xfrm>
            <a:off x="3070395" y="4759023"/>
            <a:ext cx="1152581" cy="263066"/>
          </a:xfrm>
          <a:prstGeom prst="straightConnector1">
            <a:avLst/>
          </a:prstGeom>
          <a:noFill/>
          <a:ln cap="flat" cmpd="sng" w="12700">
            <a:solidFill>
              <a:srgbClr val="193EB0"/>
            </a:solidFill>
            <a:prstDash val="solid"/>
            <a:miter lim="800000"/>
            <a:headEnd len="sm" w="sm" type="none"/>
            <a:tailEnd len="med" w="med" type="triangle"/>
          </a:ln>
        </p:spPr>
      </p:cxnSp>
      <p:cxnSp>
        <p:nvCxnSpPr>
          <p:cNvPr id="3310" name="Google Shape;3310;p94"/>
          <p:cNvCxnSpPr/>
          <p:nvPr/>
        </p:nvCxnSpPr>
        <p:spPr>
          <a:xfrm flipH="1" rot="10800000">
            <a:off x="3698274" y="5232989"/>
            <a:ext cx="524702" cy="283618"/>
          </a:xfrm>
          <a:prstGeom prst="straightConnector1">
            <a:avLst/>
          </a:prstGeom>
          <a:noFill/>
          <a:ln cap="flat" cmpd="sng" w="12700">
            <a:solidFill>
              <a:srgbClr val="193EB0"/>
            </a:solidFill>
            <a:prstDash val="solid"/>
            <a:miter lim="800000"/>
            <a:headEnd len="sm" w="sm" type="none"/>
            <a:tailEnd len="med" w="med" type="triangle"/>
          </a:ln>
        </p:spPr>
      </p:cxnSp>
      <p:cxnSp>
        <p:nvCxnSpPr>
          <p:cNvPr id="3311" name="Google Shape;3311;p94"/>
          <p:cNvCxnSpPr/>
          <p:nvPr/>
        </p:nvCxnSpPr>
        <p:spPr>
          <a:xfrm rot="10800000">
            <a:off x="5897867" y="5097169"/>
            <a:ext cx="715224" cy="0"/>
          </a:xfrm>
          <a:prstGeom prst="straightConnector1">
            <a:avLst/>
          </a:prstGeom>
          <a:noFill/>
          <a:ln cap="flat" cmpd="sng" w="12700">
            <a:solidFill>
              <a:srgbClr val="193EB0"/>
            </a:solidFill>
            <a:prstDash val="solid"/>
            <a:miter lim="800000"/>
            <a:headEnd len="sm" w="sm" type="none"/>
            <a:tailEnd len="med" w="med" type="triangle"/>
          </a:ln>
        </p:spPr>
      </p:cxnSp>
      <p:pic>
        <p:nvPicPr>
          <p:cNvPr id="3312" name="Google Shape;3312;p94"/>
          <p:cNvPicPr preferRelativeResize="0"/>
          <p:nvPr/>
        </p:nvPicPr>
        <p:blipFill rotWithShape="1">
          <a:blip r:embed="rId3">
            <a:alphaModFix/>
          </a:blip>
          <a:srcRect b="0" l="0" r="0" t="0"/>
          <a:stretch/>
        </p:blipFill>
        <p:spPr>
          <a:xfrm>
            <a:off x="2502562" y="4502150"/>
            <a:ext cx="481674" cy="624982"/>
          </a:xfrm>
          <a:prstGeom prst="rect">
            <a:avLst/>
          </a:prstGeom>
          <a:noFill/>
          <a:ln>
            <a:noFill/>
          </a:ln>
        </p:spPr>
      </p:pic>
      <p:pic>
        <p:nvPicPr>
          <p:cNvPr id="3313" name="Google Shape;3313;p94"/>
          <p:cNvPicPr preferRelativeResize="0"/>
          <p:nvPr/>
        </p:nvPicPr>
        <p:blipFill rotWithShape="1">
          <a:blip r:embed="rId3">
            <a:alphaModFix/>
          </a:blip>
          <a:srcRect b="0" l="0" r="0" t="0"/>
          <a:stretch/>
        </p:blipFill>
        <p:spPr>
          <a:xfrm>
            <a:off x="6971437" y="4633487"/>
            <a:ext cx="481674" cy="624982"/>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8" name="Shape 3318"/>
        <p:cNvGrpSpPr/>
        <p:nvPr/>
      </p:nvGrpSpPr>
      <p:grpSpPr>
        <a:xfrm>
          <a:off x="0" y="0"/>
          <a:ext cx="0" cy="0"/>
          <a:chOff x="0" y="0"/>
          <a:chExt cx="0" cy="0"/>
        </a:xfrm>
      </p:grpSpPr>
      <p:sp>
        <p:nvSpPr>
          <p:cNvPr id="3319" name="Google Shape;3319;p95"/>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3320" name="Google Shape;3320;p9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HDFS DataNodes</a:t>
            </a:r>
            <a:endParaRPr/>
          </a:p>
        </p:txBody>
      </p:sp>
      <p:sp>
        <p:nvSpPr>
          <p:cNvPr id="3321" name="Google Shape;3321;p9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322" name="Google Shape;3322;p95"/>
          <p:cNvSpPr txBox="1"/>
          <p:nvPr>
            <p:ph idx="4" type="body"/>
          </p:nvPr>
        </p:nvSpPr>
        <p:spPr>
          <a:xfrm>
            <a:off x="535872" y="2226568"/>
            <a:ext cx="46080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DataNode là những công nhân thực tế chịu trách nhiệm viết và đọc các khối dữ liệu</a:t>
            </a:r>
            <a:endParaRPr/>
          </a:p>
          <a:p>
            <a:pPr indent="-177800" lvl="0" marL="177800" rtl="0" algn="l">
              <a:lnSpc>
                <a:spcPct val="128571"/>
              </a:lnSpc>
              <a:spcBef>
                <a:spcPts val="1000"/>
              </a:spcBef>
              <a:spcAft>
                <a:spcPts val="0"/>
              </a:spcAft>
              <a:buClr>
                <a:srgbClr val="262626"/>
              </a:buClr>
              <a:buSzPts val="1400"/>
              <a:buFont typeface="Arial"/>
              <a:buChar char="•"/>
            </a:pPr>
            <a:r>
              <a:rPr lang="en-US"/>
              <a:t>Khi viết các khối, các DataNode giao tiếp với nhau để sao chép khối theo hệ số sao chép</a:t>
            </a:r>
            <a:endParaRPr/>
          </a:p>
          <a:p>
            <a:pPr indent="-182563" lvl="1" marL="360363" rtl="0" algn="l">
              <a:lnSpc>
                <a:spcPct val="138461"/>
              </a:lnSpc>
              <a:spcBef>
                <a:spcPts val="500"/>
              </a:spcBef>
              <a:spcAft>
                <a:spcPts val="0"/>
              </a:spcAft>
              <a:buClr>
                <a:srgbClr val="262626"/>
              </a:buClr>
              <a:buSzPts val="1040"/>
              <a:buChar char="•"/>
            </a:pPr>
            <a:r>
              <a:rPr lang="en-US"/>
              <a:t>Các khối được sao chép theo kiểu đường ống</a:t>
            </a:r>
            <a:endParaRPr/>
          </a:p>
          <a:p>
            <a:pPr indent="-182563" lvl="1" marL="360363" rtl="0" algn="l">
              <a:lnSpc>
                <a:spcPct val="138461"/>
              </a:lnSpc>
              <a:spcBef>
                <a:spcPts val="500"/>
              </a:spcBef>
              <a:spcAft>
                <a:spcPts val="0"/>
              </a:spcAft>
              <a:buClr>
                <a:srgbClr val="262626"/>
              </a:buClr>
              <a:buSzPts val="1040"/>
              <a:buChar char="•"/>
            </a:pPr>
            <a:r>
              <a:rPr lang="en-US"/>
              <a:t>NameNode không phải là một phần của quá trình ghi.</a:t>
            </a:r>
            <a:endParaRPr/>
          </a:p>
          <a:p>
            <a:pPr indent="-182563" lvl="1" marL="360363" rtl="0" algn="l">
              <a:lnSpc>
                <a:spcPct val="138461"/>
              </a:lnSpc>
              <a:spcBef>
                <a:spcPts val="500"/>
              </a:spcBef>
              <a:spcAft>
                <a:spcPts val="0"/>
              </a:spcAft>
              <a:buClr>
                <a:srgbClr val="262626"/>
              </a:buClr>
              <a:buSzPts val="1040"/>
              <a:buChar char="•"/>
            </a:pPr>
            <a:r>
              <a:rPr lang="en-US"/>
              <a:t>Vai trò duy nhất của nó là ánh xạ các khối tới các nút dữ liệu</a:t>
            </a:r>
            <a:endParaRPr/>
          </a:p>
          <a:p>
            <a:pPr indent="-177800" lvl="0" marL="177800" rtl="0" algn="l">
              <a:lnSpc>
                <a:spcPct val="128571"/>
              </a:lnSpc>
              <a:spcBef>
                <a:spcPts val="1000"/>
              </a:spcBef>
              <a:spcAft>
                <a:spcPts val="0"/>
              </a:spcAft>
              <a:buClr>
                <a:srgbClr val="262626"/>
              </a:buClr>
              <a:buSzPts val="1400"/>
              <a:buFont typeface="Arial"/>
              <a:buChar char="•"/>
            </a:pPr>
            <a:r>
              <a:rPr lang="en-US"/>
              <a:t>Các khối được lưu dưới dạng tệp trong hệ thống tệp cơ bản</a:t>
            </a:r>
            <a:endParaRPr/>
          </a:p>
          <a:p>
            <a:pPr indent="-182563" lvl="1" marL="360363" rtl="0" algn="l">
              <a:lnSpc>
                <a:spcPct val="138461"/>
              </a:lnSpc>
              <a:spcBef>
                <a:spcPts val="500"/>
              </a:spcBef>
              <a:spcAft>
                <a:spcPts val="0"/>
              </a:spcAft>
              <a:buClr>
                <a:srgbClr val="262626"/>
              </a:buClr>
              <a:buSzPts val="1040"/>
              <a:buChar char="•"/>
            </a:pPr>
            <a:r>
              <a:rPr lang="en-US"/>
              <a:t>Vị trí lưu khối có thể được định cấu hình</a:t>
            </a:r>
            <a:endParaRPr/>
          </a:p>
          <a:p>
            <a:pPr indent="-182563" lvl="1" marL="360363" rtl="0" algn="l">
              <a:lnSpc>
                <a:spcPct val="138461"/>
              </a:lnSpc>
              <a:spcBef>
                <a:spcPts val="500"/>
              </a:spcBef>
              <a:spcAft>
                <a:spcPts val="0"/>
              </a:spcAft>
              <a:buClr>
                <a:srgbClr val="262626"/>
              </a:buClr>
              <a:buSzPts val="1040"/>
              <a:buChar char="•"/>
            </a:pPr>
            <a:r>
              <a:rPr lang="en-US"/>
              <a:t>Các khối được đặt tên là blk_xxxxxxxxx</a:t>
            </a:r>
            <a:endParaRPr/>
          </a:p>
          <a:p>
            <a:pPr indent="-177800" lvl="0" marL="177800" rtl="0" algn="l">
              <a:lnSpc>
                <a:spcPct val="128571"/>
              </a:lnSpc>
              <a:spcBef>
                <a:spcPts val="1000"/>
              </a:spcBef>
              <a:spcAft>
                <a:spcPts val="0"/>
              </a:spcAft>
              <a:buClr>
                <a:srgbClr val="262626"/>
              </a:buClr>
              <a:buSzPts val="1400"/>
              <a:buFont typeface="Arial"/>
              <a:buChar char="•"/>
            </a:pPr>
            <a:r>
              <a:rPr lang="en-US"/>
              <a:t>DataNodes không biết khối thuộc về tệp nào</a:t>
            </a:r>
            <a:endParaRPr/>
          </a:p>
        </p:txBody>
      </p:sp>
      <p:grpSp>
        <p:nvGrpSpPr>
          <p:cNvPr id="3323" name="Google Shape;3323;p95"/>
          <p:cNvGrpSpPr/>
          <p:nvPr/>
        </p:nvGrpSpPr>
        <p:grpSpPr>
          <a:xfrm>
            <a:off x="5122620" y="3429000"/>
            <a:ext cx="4345380" cy="2330774"/>
            <a:chOff x="5367420" y="3409816"/>
            <a:chExt cx="4345380" cy="2330774"/>
          </a:xfrm>
        </p:grpSpPr>
        <p:grpSp>
          <p:nvGrpSpPr>
            <p:cNvPr id="3324" name="Google Shape;3324;p95"/>
            <p:cNvGrpSpPr/>
            <p:nvPr/>
          </p:nvGrpSpPr>
          <p:grpSpPr>
            <a:xfrm>
              <a:off x="6720088" y="3433917"/>
              <a:ext cx="1507295" cy="290222"/>
              <a:chOff x="3218301" y="2724269"/>
              <a:chExt cx="3249778" cy="618850"/>
            </a:xfrm>
          </p:grpSpPr>
          <p:sp>
            <p:nvSpPr>
              <p:cNvPr id="3325" name="Google Shape;3325;p95"/>
              <p:cNvSpPr/>
              <p:nvPr/>
            </p:nvSpPr>
            <p:spPr>
              <a:xfrm>
                <a:off x="3228137" y="2736420"/>
                <a:ext cx="3239942" cy="606699"/>
              </a:xfrm>
              <a:prstGeom prst="roundRect">
                <a:avLst>
                  <a:gd fmla="val 20016" name="adj"/>
                </a:avLst>
              </a:prstGeom>
              <a:solidFill>
                <a:schemeClr val="lt1"/>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NameNode</a:t>
                </a:r>
                <a:endParaRPr sz="1200">
                  <a:solidFill>
                    <a:srgbClr val="0043B2"/>
                  </a:solidFill>
                  <a:latin typeface="Arial"/>
                  <a:ea typeface="Arial"/>
                  <a:cs typeface="Arial"/>
                  <a:sym typeface="Arial"/>
                </a:endParaRPr>
              </a:p>
            </p:txBody>
          </p:sp>
          <p:sp>
            <p:nvSpPr>
              <p:cNvPr id="3326" name="Google Shape;3326;p95"/>
              <p:cNvSpPr/>
              <p:nvPr/>
            </p:nvSpPr>
            <p:spPr>
              <a:xfrm>
                <a:off x="3218301" y="2724269"/>
                <a:ext cx="3239942" cy="606699"/>
              </a:xfrm>
              <a:prstGeom prst="roundRect">
                <a:avLst>
                  <a:gd fmla="val 21960"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3327" name="Google Shape;3327;p95"/>
            <p:cNvSpPr/>
            <p:nvPr/>
          </p:nvSpPr>
          <p:spPr>
            <a:xfrm>
              <a:off x="8384222" y="3470120"/>
              <a:ext cx="1081312" cy="226404"/>
            </a:xfrm>
            <a:prstGeom prst="roundRect">
              <a:avLst>
                <a:gd fmla="val 20016"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Backup Node</a:t>
              </a:r>
              <a:endParaRPr sz="1050">
                <a:solidFill>
                  <a:schemeClr val="lt1"/>
                </a:solidFill>
                <a:latin typeface="Arial"/>
                <a:ea typeface="Arial"/>
                <a:cs typeface="Arial"/>
                <a:sym typeface="Arial"/>
              </a:endParaRPr>
            </a:p>
          </p:txBody>
        </p:sp>
        <p:grpSp>
          <p:nvGrpSpPr>
            <p:cNvPr id="3328" name="Google Shape;3328;p95"/>
            <p:cNvGrpSpPr/>
            <p:nvPr/>
          </p:nvGrpSpPr>
          <p:grpSpPr>
            <a:xfrm>
              <a:off x="5469986" y="4317413"/>
              <a:ext cx="4007498" cy="1086983"/>
              <a:chOff x="5587607" y="4791019"/>
              <a:chExt cx="4007498" cy="1086983"/>
            </a:xfrm>
          </p:grpSpPr>
          <p:grpSp>
            <p:nvGrpSpPr>
              <p:cNvPr id="3329" name="Google Shape;3329;p95"/>
              <p:cNvGrpSpPr/>
              <p:nvPr/>
            </p:nvGrpSpPr>
            <p:grpSpPr>
              <a:xfrm>
                <a:off x="5587607" y="4791019"/>
                <a:ext cx="914401" cy="1086983"/>
                <a:chOff x="5762624" y="4393874"/>
                <a:chExt cx="914401" cy="1086983"/>
              </a:xfrm>
            </p:grpSpPr>
            <p:sp>
              <p:nvSpPr>
                <p:cNvPr id="3330" name="Google Shape;3330;p95"/>
                <p:cNvSpPr/>
                <p:nvPr/>
              </p:nvSpPr>
              <p:spPr>
                <a:xfrm>
                  <a:off x="5762624" y="4489503"/>
                  <a:ext cx="914401" cy="295773"/>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331" name="Google Shape;3331;p95"/>
                <p:cNvSpPr/>
                <p:nvPr/>
              </p:nvSpPr>
              <p:spPr>
                <a:xfrm>
                  <a:off x="5811759" y="4393874"/>
                  <a:ext cx="815522" cy="160631"/>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DataNode</a:t>
                  </a:r>
                  <a:endParaRPr sz="1000">
                    <a:solidFill>
                      <a:srgbClr val="0043B2"/>
                    </a:solidFill>
                    <a:latin typeface="Arial"/>
                    <a:ea typeface="Arial"/>
                    <a:cs typeface="Arial"/>
                    <a:sym typeface="Arial"/>
                  </a:endParaRPr>
                </a:p>
              </p:txBody>
            </p:sp>
            <p:grpSp>
              <p:nvGrpSpPr>
                <p:cNvPr id="3332" name="Google Shape;3332;p95"/>
                <p:cNvGrpSpPr/>
                <p:nvPr/>
              </p:nvGrpSpPr>
              <p:grpSpPr>
                <a:xfrm>
                  <a:off x="5818726" y="4612623"/>
                  <a:ext cx="792384" cy="114534"/>
                  <a:chOff x="6175278" y="4610099"/>
                  <a:chExt cx="1016426" cy="146917"/>
                </a:xfrm>
              </p:grpSpPr>
              <p:sp>
                <p:nvSpPr>
                  <p:cNvPr id="3333" name="Google Shape;3333;p95"/>
                  <p:cNvSpPr/>
                  <p:nvPr/>
                </p:nvSpPr>
                <p:spPr>
                  <a:xfrm>
                    <a:off x="6175278" y="4610099"/>
                    <a:ext cx="301537" cy="146916"/>
                  </a:xfrm>
                  <a:prstGeom prst="roundRect">
                    <a:avLst>
                      <a:gd fmla="val 16667" name="adj"/>
                    </a:avLst>
                  </a:prstGeom>
                  <a:solidFill>
                    <a:srgbClr val="3C76C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34" name="Google Shape;3334;p95"/>
                  <p:cNvSpPr/>
                  <p:nvPr/>
                </p:nvSpPr>
                <p:spPr>
                  <a:xfrm>
                    <a:off x="6529945" y="4610100"/>
                    <a:ext cx="301537" cy="146916"/>
                  </a:xfrm>
                  <a:prstGeom prst="roundRect">
                    <a:avLst>
                      <a:gd fmla="val 16667" name="adj"/>
                    </a:avLst>
                  </a:prstGeom>
                  <a:solidFill>
                    <a:srgbClr val="B9CAE2"/>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35" name="Google Shape;3335;p95"/>
                  <p:cNvSpPr/>
                  <p:nvPr/>
                </p:nvSpPr>
                <p:spPr>
                  <a:xfrm>
                    <a:off x="6890167" y="4610100"/>
                    <a:ext cx="301537" cy="146916"/>
                  </a:xfrm>
                  <a:prstGeom prst="roundRect">
                    <a:avLst>
                      <a:gd fmla="val 16667" name="adj"/>
                    </a:avLst>
                  </a:prstGeom>
                  <a:solidFill>
                    <a:srgbClr val="4057C8"/>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336" name="Google Shape;3336;p95"/>
                <p:cNvSpPr/>
                <p:nvPr/>
              </p:nvSpPr>
              <p:spPr>
                <a:xfrm>
                  <a:off x="6103271" y="4840507"/>
                  <a:ext cx="231142" cy="212815"/>
                </a:xfrm>
                <a:prstGeom prst="upDownArrow">
                  <a:avLst>
                    <a:gd fmla="val 33516" name="adj1"/>
                    <a:gd fmla="val 35576"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337" name="Google Shape;3337;p95"/>
                <p:cNvGrpSpPr/>
                <p:nvPr/>
              </p:nvGrpSpPr>
              <p:grpSpPr>
                <a:xfrm>
                  <a:off x="6001818" y="5091989"/>
                  <a:ext cx="548751" cy="388868"/>
                  <a:chOff x="6018028" y="5371377"/>
                  <a:chExt cx="930988" cy="659737"/>
                </a:xfrm>
              </p:grpSpPr>
              <p:grpSp>
                <p:nvGrpSpPr>
                  <p:cNvPr id="3338" name="Google Shape;3338;p95"/>
                  <p:cNvGrpSpPr/>
                  <p:nvPr/>
                </p:nvGrpSpPr>
                <p:grpSpPr>
                  <a:xfrm>
                    <a:off x="6018028" y="5371377"/>
                    <a:ext cx="723074" cy="564107"/>
                    <a:chOff x="6024378" y="5214383"/>
                    <a:chExt cx="723074" cy="564107"/>
                  </a:xfrm>
                </p:grpSpPr>
                <p:sp>
                  <p:nvSpPr>
                    <p:cNvPr id="3339" name="Google Shape;3339;p95"/>
                    <p:cNvSpPr/>
                    <p:nvPr/>
                  </p:nvSpPr>
                  <p:spPr>
                    <a:xfrm>
                      <a:off x="6024378" y="5532269"/>
                      <a:ext cx="723074" cy="246221"/>
                    </a:xfrm>
                    <a:prstGeom prst="flowChartMagneticDisk">
                      <a:avLst/>
                    </a:prstGeom>
                    <a:solidFill>
                      <a:srgbClr val="193EB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40" name="Google Shape;3340;p95"/>
                    <p:cNvSpPr/>
                    <p:nvPr/>
                  </p:nvSpPr>
                  <p:spPr>
                    <a:xfrm>
                      <a:off x="6024378" y="5373326"/>
                      <a:ext cx="723074" cy="246221"/>
                    </a:xfrm>
                    <a:prstGeom prst="flowChartMagneticDisk">
                      <a:avLst/>
                    </a:prstGeom>
                    <a:solidFill>
                      <a:srgbClr val="193EB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41" name="Google Shape;3341;p95"/>
                    <p:cNvSpPr/>
                    <p:nvPr/>
                  </p:nvSpPr>
                  <p:spPr>
                    <a:xfrm>
                      <a:off x="6024378" y="5214383"/>
                      <a:ext cx="723074" cy="246221"/>
                    </a:xfrm>
                    <a:prstGeom prst="flowChartMagneticDisk">
                      <a:avLst/>
                    </a:prstGeom>
                    <a:solidFill>
                      <a:srgbClr val="193EB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3342" name="Google Shape;3342;p95"/>
                  <p:cNvPicPr preferRelativeResize="0"/>
                  <p:nvPr/>
                </p:nvPicPr>
                <p:blipFill rotWithShape="1">
                  <a:blip r:embed="rId3">
                    <a:alphaModFix/>
                  </a:blip>
                  <a:srcRect b="0" l="0" r="0" t="0"/>
                  <a:stretch/>
                </p:blipFill>
                <p:spPr>
                  <a:xfrm>
                    <a:off x="6485446" y="5567544"/>
                    <a:ext cx="463570" cy="463570"/>
                  </a:xfrm>
                  <a:prstGeom prst="rect">
                    <a:avLst/>
                  </a:prstGeom>
                  <a:noFill/>
                  <a:ln>
                    <a:noFill/>
                  </a:ln>
                </p:spPr>
              </p:pic>
            </p:grpSp>
          </p:grpSp>
          <p:grpSp>
            <p:nvGrpSpPr>
              <p:cNvPr id="3343" name="Google Shape;3343;p95"/>
              <p:cNvGrpSpPr/>
              <p:nvPr/>
            </p:nvGrpSpPr>
            <p:grpSpPr>
              <a:xfrm>
                <a:off x="6623927" y="4791019"/>
                <a:ext cx="914401" cy="1086983"/>
                <a:chOff x="5762624" y="4393874"/>
                <a:chExt cx="914401" cy="1086983"/>
              </a:xfrm>
            </p:grpSpPr>
            <p:sp>
              <p:nvSpPr>
                <p:cNvPr id="3344" name="Google Shape;3344;p95"/>
                <p:cNvSpPr/>
                <p:nvPr/>
              </p:nvSpPr>
              <p:spPr>
                <a:xfrm>
                  <a:off x="5762624" y="4489503"/>
                  <a:ext cx="914401" cy="295773"/>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345" name="Google Shape;3345;p95"/>
                <p:cNvSpPr/>
                <p:nvPr/>
              </p:nvSpPr>
              <p:spPr>
                <a:xfrm>
                  <a:off x="5811759" y="4393874"/>
                  <a:ext cx="815522" cy="160631"/>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DataNode</a:t>
                  </a:r>
                  <a:endParaRPr sz="1000">
                    <a:solidFill>
                      <a:srgbClr val="0043B2"/>
                    </a:solidFill>
                    <a:latin typeface="Arial"/>
                    <a:ea typeface="Arial"/>
                    <a:cs typeface="Arial"/>
                    <a:sym typeface="Arial"/>
                  </a:endParaRPr>
                </a:p>
              </p:txBody>
            </p:sp>
            <p:grpSp>
              <p:nvGrpSpPr>
                <p:cNvPr id="3346" name="Google Shape;3346;p95"/>
                <p:cNvGrpSpPr/>
                <p:nvPr/>
              </p:nvGrpSpPr>
              <p:grpSpPr>
                <a:xfrm>
                  <a:off x="5818726" y="4612623"/>
                  <a:ext cx="792384" cy="114534"/>
                  <a:chOff x="6175278" y="4610099"/>
                  <a:chExt cx="1016426" cy="146917"/>
                </a:xfrm>
              </p:grpSpPr>
              <p:sp>
                <p:nvSpPr>
                  <p:cNvPr id="3347" name="Google Shape;3347;p95"/>
                  <p:cNvSpPr/>
                  <p:nvPr/>
                </p:nvSpPr>
                <p:spPr>
                  <a:xfrm>
                    <a:off x="6175278" y="4610099"/>
                    <a:ext cx="301537" cy="146916"/>
                  </a:xfrm>
                  <a:prstGeom prst="roundRect">
                    <a:avLst>
                      <a:gd fmla="val 16667" name="adj"/>
                    </a:avLst>
                  </a:prstGeom>
                  <a:solidFill>
                    <a:srgbClr val="3C76C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48" name="Google Shape;3348;p95"/>
                  <p:cNvSpPr/>
                  <p:nvPr/>
                </p:nvSpPr>
                <p:spPr>
                  <a:xfrm>
                    <a:off x="6529945" y="4610100"/>
                    <a:ext cx="301537" cy="146916"/>
                  </a:xfrm>
                  <a:prstGeom prst="roundRect">
                    <a:avLst>
                      <a:gd fmla="val 16667" name="adj"/>
                    </a:avLst>
                  </a:prstGeom>
                  <a:solidFill>
                    <a:srgbClr val="B9CAE2"/>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49" name="Google Shape;3349;p95"/>
                  <p:cNvSpPr/>
                  <p:nvPr/>
                </p:nvSpPr>
                <p:spPr>
                  <a:xfrm>
                    <a:off x="6890167" y="4610100"/>
                    <a:ext cx="301537" cy="146916"/>
                  </a:xfrm>
                  <a:prstGeom prst="roundRect">
                    <a:avLst>
                      <a:gd fmla="val 16667" name="adj"/>
                    </a:avLst>
                  </a:prstGeom>
                  <a:solidFill>
                    <a:srgbClr val="4057C8"/>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350" name="Google Shape;3350;p95"/>
                <p:cNvSpPr/>
                <p:nvPr/>
              </p:nvSpPr>
              <p:spPr>
                <a:xfrm>
                  <a:off x="6103271" y="4840507"/>
                  <a:ext cx="231142" cy="212815"/>
                </a:xfrm>
                <a:prstGeom prst="upDownArrow">
                  <a:avLst>
                    <a:gd fmla="val 33516" name="adj1"/>
                    <a:gd fmla="val 35576"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351" name="Google Shape;3351;p95"/>
                <p:cNvGrpSpPr/>
                <p:nvPr/>
              </p:nvGrpSpPr>
              <p:grpSpPr>
                <a:xfrm>
                  <a:off x="6001818" y="5091989"/>
                  <a:ext cx="548751" cy="388868"/>
                  <a:chOff x="6018028" y="5371377"/>
                  <a:chExt cx="930988" cy="659737"/>
                </a:xfrm>
              </p:grpSpPr>
              <p:grpSp>
                <p:nvGrpSpPr>
                  <p:cNvPr id="3352" name="Google Shape;3352;p95"/>
                  <p:cNvGrpSpPr/>
                  <p:nvPr/>
                </p:nvGrpSpPr>
                <p:grpSpPr>
                  <a:xfrm>
                    <a:off x="6018028" y="5371377"/>
                    <a:ext cx="723074" cy="564107"/>
                    <a:chOff x="6024378" y="5214383"/>
                    <a:chExt cx="723074" cy="564107"/>
                  </a:xfrm>
                </p:grpSpPr>
                <p:sp>
                  <p:nvSpPr>
                    <p:cNvPr id="3353" name="Google Shape;3353;p95"/>
                    <p:cNvSpPr/>
                    <p:nvPr/>
                  </p:nvSpPr>
                  <p:spPr>
                    <a:xfrm>
                      <a:off x="6024378" y="5532269"/>
                      <a:ext cx="723074" cy="246221"/>
                    </a:xfrm>
                    <a:prstGeom prst="flowChartMagneticDisk">
                      <a:avLst/>
                    </a:prstGeom>
                    <a:solidFill>
                      <a:srgbClr val="193EB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54" name="Google Shape;3354;p95"/>
                    <p:cNvSpPr/>
                    <p:nvPr/>
                  </p:nvSpPr>
                  <p:spPr>
                    <a:xfrm>
                      <a:off x="6024378" y="5373326"/>
                      <a:ext cx="723074" cy="246221"/>
                    </a:xfrm>
                    <a:prstGeom prst="flowChartMagneticDisk">
                      <a:avLst/>
                    </a:prstGeom>
                    <a:solidFill>
                      <a:srgbClr val="193EB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55" name="Google Shape;3355;p95"/>
                    <p:cNvSpPr/>
                    <p:nvPr/>
                  </p:nvSpPr>
                  <p:spPr>
                    <a:xfrm>
                      <a:off x="6024378" y="5214383"/>
                      <a:ext cx="723074" cy="246221"/>
                    </a:xfrm>
                    <a:prstGeom prst="flowChartMagneticDisk">
                      <a:avLst/>
                    </a:prstGeom>
                    <a:solidFill>
                      <a:srgbClr val="193EB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3356" name="Google Shape;3356;p95"/>
                  <p:cNvPicPr preferRelativeResize="0"/>
                  <p:nvPr/>
                </p:nvPicPr>
                <p:blipFill rotWithShape="1">
                  <a:blip r:embed="rId3">
                    <a:alphaModFix/>
                  </a:blip>
                  <a:srcRect b="0" l="0" r="0" t="0"/>
                  <a:stretch/>
                </p:blipFill>
                <p:spPr>
                  <a:xfrm>
                    <a:off x="6485446" y="5567544"/>
                    <a:ext cx="463570" cy="463570"/>
                  </a:xfrm>
                  <a:prstGeom prst="rect">
                    <a:avLst/>
                  </a:prstGeom>
                  <a:noFill/>
                  <a:ln>
                    <a:noFill/>
                  </a:ln>
                </p:spPr>
              </p:pic>
            </p:grpSp>
          </p:grpSp>
          <p:grpSp>
            <p:nvGrpSpPr>
              <p:cNvPr id="3357" name="Google Shape;3357;p95"/>
              <p:cNvGrpSpPr/>
              <p:nvPr/>
            </p:nvGrpSpPr>
            <p:grpSpPr>
              <a:xfrm>
                <a:off x="7646327" y="4791019"/>
                <a:ext cx="914401" cy="1086983"/>
                <a:chOff x="5762624" y="4393874"/>
                <a:chExt cx="914401" cy="1086983"/>
              </a:xfrm>
            </p:grpSpPr>
            <p:sp>
              <p:nvSpPr>
                <p:cNvPr id="3358" name="Google Shape;3358;p95"/>
                <p:cNvSpPr/>
                <p:nvPr/>
              </p:nvSpPr>
              <p:spPr>
                <a:xfrm>
                  <a:off x="5762624" y="4489503"/>
                  <a:ext cx="914401" cy="295773"/>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359" name="Google Shape;3359;p95"/>
                <p:cNvSpPr/>
                <p:nvPr/>
              </p:nvSpPr>
              <p:spPr>
                <a:xfrm>
                  <a:off x="5811759" y="4393874"/>
                  <a:ext cx="815522" cy="160631"/>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DataNode</a:t>
                  </a:r>
                  <a:endParaRPr sz="1000">
                    <a:solidFill>
                      <a:srgbClr val="0043B2"/>
                    </a:solidFill>
                    <a:latin typeface="Arial"/>
                    <a:ea typeface="Arial"/>
                    <a:cs typeface="Arial"/>
                    <a:sym typeface="Arial"/>
                  </a:endParaRPr>
                </a:p>
              </p:txBody>
            </p:sp>
            <p:grpSp>
              <p:nvGrpSpPr>
                <p:cNvPr id="3360" name="Google Shape;3360;p95"/>
                <p:cNvGrpSpPr/>
                <p:nvPr/>
              </p:nvGrpSpPr>
              <p:grpSpPr>
                <a:xfrm>
                  <a:off x="5818726" y="4612623"/>
                  <a:ext cx="792384" cy="114534"/>
                  <a:chOff x="6175278" y="4610099"/>
                  <a:chExt cx="1016426" cy="146917"/>
                </a:xfrm>
              </p:grpSpPr>
              <p:sp>
                <p:nvSpPr>
                  <p:cNvPr id="3361" name="Google Shape;3361;p95"/>
                  <p:cNvSpPr/>
                  <p:nvPr/>
                </p:nvSpPr>
                <p:spPr>
                  <a:xfrm>
                    <a:off x="6175278" y="4610099"/>
                    <a:ext cx="301537" cy="146916"/>
                  </a:xfrm>
                  <a:prstGeom prst="roundRect">
                    <a:avLst>
                      <a:gd fmla="val 16667" name="adj"/>
                    </a:avLst>
                  </a:prstGeom>
                  <a:solidFill>
                    <a:srgbClr val="3C76C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62" name="Google Shape;3362;p95"/>
                  <p:cNvSpPr/>
                  <p:nvPr/>
                </p:nvSpPr>
                <p:spPr>
                  <a:xfrm>
                    <a:off x="6529945" y="4610100"/>
                    <a:ext cx="301537" cy="146916"/>
                  </a:xfrm>
                  <a:prstGeom prst="roundRect">
                    <a:avLst>
                      <a:gd fmla="val 16667" name="adj"/>
                    </a:avLst>
                  </a:prstGeom>
                  <a:solidFill>
                    <a:srgbClr val="B9CAE2"/>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63" name="Google Shape;3363;p95"/>
                  <p:cNvSpPr/>
                  <p:nvPr/>
                </p:nvSpPr>
                <p:spPr>
                  <a:xfrm>
                    <a:off x="6890167" y="4610100"/>
                    <a:ext cx="301537" cy="146916"/>
                  </a:xfrm>
                  <a:prstGeom prst="roundRect">
                    <a:avLst>
                      <a:gd fmla="val 16667" name="adj"/>
                    </a:avLst>
                  </a:prstGeom>
                  <a:solidFill>
                    <a:srgbClr val="4057C8"/>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364" name="Google Shape;3364;p95"/>
                <p:cNvSpPr/>
                <p:nvPr/>
              </p:nvSpPr>
              <p:spPr>
                <a:xfrm>
                  <a:off x="6103271" y="4840507"/>
                  <a:ext cx="231142" cy="212815"/>
                </a:xfrm>
                <a:prstGeom prst="upDownArrow">
                  <a:avLst>
                    <a:gd fmla="val 33516" name="adj1"/>
                    <a:gd fmla="val 35576"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365" name="Google Shape;3365;p95"/>
                <p:cNvGrpSpPr/>
                <p:nvPr/>
              </p:nvGrpSpPr>
              <p:grpSpPr>
                <a:xfrm>
                  <a:off x="6001818" y="5091989"/>
                  <a:ext cx="548751" cy="388868"/>
                  <a:chOff x="6018028" y="5371377"/>
                  <a:chExt cx="930988" cy="659737"/>
                </a:xfrm>
              </p:grpSpPr>
              <p:grpSp>
                <p:nvGrpSpPr>
                  <p:cNvPr id="3366" name="Google Shape;3366;p95"/>
                  <p:cNvGrpSpPr/>
                  <p:nvPr/>
                </p:nvGrpSpPr>
                <p:grpSpPr>
                  <a:xfrm>
                    <a:off x="6018028" y="5371377"/>
                    <a:ext cx="723074" cy="564107"/>
                    <a:chOff x="6024378" y="5214383"/>
                    <a:chExt cx="723074" cy="564107"/>
                  </a:xfrm>
                </p:grpSpPr>
                <p:sp>
                  <p:nvSpPr>
                    <p:cNvPr id="3367" name="Google Shape;3367;p95"/>
                    <p:cNvSpPr/>
                    <p:nvPr/>
                  </p:nvSpPr>
                  <p:spPr>
                    <a:xfrm>
                      <a:off x="6024378" y="5532269"/>
                      <a:ext cx="723074" cy="246221"/>
                    </a:xfrm>
                    <a:prstGeom prst="flowChartMagneticDisk">
                      <a:avLst/>
                    </a:prstGeom>
                    <a:solidFill>
                      <a:srgbClr val="193EB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68" name="Google Shape;3368;p95"/>
                    <p:cNvSpPr/>
                    <p:nvPr/>
                  </p:nvSpPr>
                  <p:spPr>
                    <a:xfrm>
                      <a:off x="6024378" y="5373326"/>
                      <a:ext cx="723074" cy="246221"/>
                    </a:xfrm>
                    <a:prstGeom prst="flowChartMagneticDisk">
                      <a:avLst/>
                    </a:prstGeom>
                    <a:solidFill>
                      <a:srgbClr val="193EB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69" name="Google Shape;3369;p95"/>
                    <p:cNvSpPr/>
                    <p:nvPr/>
                  </p:nvSpPr>
                  <p:spPr>
                    <a:xfrm>
                      <a:off x="6024378" y="5214383"/>
                      <a:ext cx="723074" cy="246221"/>
                    </a:xfrm>
                    <a:prstGeom prst="flowChartMagneticDisk">
                      <a:avLst/>
                    </a:prstGeom>
                    <a:solidFill>
                      <a:srgbClr val="193EB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3370" name="Google Shape;3370;p95"/>
                  <p:cNvPicPr preferRelativeResize="0"/>
                  <p:nvPr/>
                </p:nvPicPr>
                <p:blipFill rotWithShape="1">
                  <a:blip r:embed="rId3">
                    <a:alphaModFix/>
                  </a:blip>
                  <a:srcRect b="0" l="0" r="0" t="0"/>
                  <a:stretch/>
                </p:blipFill>
                <p:spPr>
                  <a:xfrm>
                    <a:off x="6485446" y="5567544"/>
                    <a:ext cx="463570" cy="463570"/>
                  </a:xfrm>
                  <a:prstGeom prst="rect">
                    <a:avLst/>
                  </a:prstGeom>
                  <a:noFill/>
                  <a:ln>
                    <a:noFill/>
                  </a:ln>
                </p:spPr>
              </p:pic>
            </p:grpSp>
          </p:grpSp>
          <p:grpSp>
            <p:nvGrpSpPr>
              <p:cNvPr id="3371" name="Google Shape;3371;p95"/>
              <p:cNvGrpSpPr/>
              <p:nvPr/>
            </p:nvGrpSpPr>
            <p:grpSpPr>
              <a:xfrm>
                <a:off x="8680704" y="4791019"/>
                <a:ext cx="914401" cy="1086983"/>
                <a:chOff x="5762624" y="4393874"/>
                <a:chExt cx="914401" cy="1086983"/>
              </a:xfrm>
            </p:grpSpPr>
            <p:sp>
              <p:nvSpPr>
                <p:cNvPr id="3372" name="Google Shape;3372;p95"/>
                <p:cNvSpPr/>
                <p:nvPr/>
              </p:nvSpPr>
              <p:spPr>
                <a:xfrm>
                  <a:off x="5762624" y="4489503"/>
                  <a:ext cx="914401" cy="295773"/>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3373" name="Google Shape;3373;p95"/>
                <p:cNvSpPr/>
                <p:nvPr/>
              </p:nvSpPr>
              <p:spPr>
                <a:xfrm>
                  <a:off x="5811759" y="4393874"/>
                  <a:ext cx="815522" cy="160631"/>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DataNode</a:t>
                  </a:r>
                  <a:endParaRPr sz="1000">
                    <a:solidFill>
                      <a:srgbClr val="0043B2"/>
                    </a:solidFill>
                    <a:latin typeface="Arial"/>
                    <a:ea typeface="Arial"/>
                    <a:cs typeface="Arial"/>
                    <a:sym typeface="Arial"/>
                  </a:endParaRPr>
                </a:p>
              </p:txBody>
            </p:sp>
            <p:grpSp>
              <p:nvGrpSpPr>
                <p:cNvPr id="3374" name="Google Shape;3374;p95"/>
                <p:cNvGrpSpPr/>
                <p:nvPr/>
              </p:nvGrpSpPr>
              <p:grpSpPr>
                <a:xfrm>
                  <a:off x="5818726" y="4612623"/>
                  <a:ext cx="792384" cy="114534"/>
                  <a:chOff x="6175278" y="4610099"/>
                  <a:chExt cx="1016426" cy="146917"/>
                </a:xfrm>
              </p:grpSpPr>
              <p:sp>
                <p:nvSpPr>
                  <p:cNvPr id="3375" name="Google Shape;3375;p95"/>
                  <p:cNvSpPr/>
                  <p:nvPr/>
                </p:nvSpPr>
                <p:spPr>
                  <a:xfrm>
                    <a:off x="6175278" y="4610099"/>
                    <a:ext cx="301537" cy="146916"/>
                  </a:xfrm>
                  <a:prstGeom prst="roundRect">
                    <a:avLst>
                      <a:gd fmla="val 16667" name="adj"/>
                    </a:avLst>
                  </a:prstGeom>
                  <a:solidFill>
                    <a:srgbClr val="3C76C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76" name="Google Shape;3376;p95"/>
                  <p:cNvSpPr/>
                  <p:nvPr/>
                </p:nvSpPr>
                <p:spPr>
                  <a:xfrm>
                    <a:off x="6529945" y="4610100"/>
                    <a:ext cx="301537" cy="146916"/>
                  </a:xfrm>
                  <a:prstGeom prst="roundRect">
                    <a:avLst>
                      <a:gd fmla="val 16667" name="adj"/>
                    </a:avLst>
                  </a:prstGeom>
                  <a:solidFill>
                    <a:srgbClr val="B9CAE2"/>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77" name="Google Shape;3377;p95"/>
                  <p:cNvSpPr/>
                  <p:nvPr/>
                </p:nvSpPr>
                <p:spPr>
                  <a:xfrm>
                    <a:off x="6890167" y="4610100"/>
                    <a:ext cx="301537" cy="146916"/>
                  </a:xfrm>
                  <a:prstGeom prst="roundRect">
                    <a:avLst>
                      <a:gd fmla="val 16667" name="adj"/>
                    </a:avLst>
                  </a:prstGeom>
                  <a:solidFill>
                    <a:srgbClr val="4057C8"/>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378" name="Google Shape;3378;p95"/>
                <p:cNvSpPr/>
                <p:nvPr/>
              </p:nvSpPr>
              <p:spPr>
                <a:xfrm>
                  <a:off x="6103271" y="4840507"/>
                  <a:ext cx="231142" cy="212815"/>
                </a:xfrm>
                <a:prstGeom prst="upDownArrow">
                  <a:avLst>
                    <a:gd fmla="val 33516" name="adj1"/>
                    <a:gd fmla="val 35576"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379" name="Google Shape;3379;p95"/>
                <p:cNvGrpSpPr/>
                <p:nvPr/>
              </p:nvGrpSpPr>
              <p:grpSpPr>
                <a:xfrm>
                  <a:off x="6001818" y="5091989"/>
                  <a:ext cx="548751" cy="388868"/>
                  <a:chOff x="6018028" y="5371377"/>
                  <a:chExt cx="930988" cy="659737"/>
                </a:xfrm>
              </p:grpSpPr>
              <p:grpSp>
                <p:nvGrpSpPr>
                  <p:cNvPr id="3380" name="Google Shape;3380;p95"/>
                  <p:cNvGrpSpPr/>
                  <p:nvPr/>
                </p:nvGrpSpPr>
                <p:grpSpPr>
                  <a:xfrm>
                    <a:off x="6018028" y="5371377"/>
                    <a:ext cx="723074" cy="564107"/>
                    <a:chOff x="6024378" y="5214383"/>
                    <a:chExt cx="723074" cy="564107"/>
                  </a:xfrm>
                </p:grpSpPr>
                <p:sp>
                  <p:nvSpPr>
                    <p:cNvPr id="3381" name="Google Shape;3381;p95"/>
                    <p:cNvSpPr/>
                    <p:nvPr/>
                  </p:nvSpPr>
                  <p:spPr>
                    <a:xfrm>
                      <a:off x="6024378" y="5532269"/>
                      <a:ext cx="723074" cy="246221"/>
                    </a:xfrm>
                    <a:prstGeom prst="flowChartMagneticDisk">
                      <a:avLst/>
                    </a:prstGeom>
                    <a:solidFill>
                      <a:srgbClr val="193EB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82" name="Google Shape;3382;p95"/>
                    <p:cNvSpPr/>
                    <p:nvPr/>
                  </p:nvSpPr>
                  <p:spPr>
                    <a:xfrm>
                      <a:off x="6024378" y="5373326"/>
                      <a:ext cx="723074" cy="246221"/>
                    </a:xfrm>
                    <a:prstGeom prst="flowChartMagneticDisk">
                      <a:avLst/>
                    </a:prstGeom>
                    <a:solidFill>
                      <a:srgbClr val="193EB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83" name="Google Shape;3383;p95"/>
                    <p:cNvSpPr/>
                    <p:nvPr/>
                  </p:nvSpPr>
                  <p:spPr>
                    <a:xfrm>
                      <a:off x="6024378" y="5214383"/>
                      <a:ext cx="723074" cy="246221"/>
                    </a:xfrm>
                    <a:prstGeom prst="flowChartMagneticDisk">
                      <a:avLst/>
                    </a:prstGeom>
                    <a:solidFill>
                      <a:srgbClr val="193EB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3384" name="Google Shape;3384;p95"/>
                  <p:cNvPicPr preferRelativeResize="0"/>
                  <p:nvPr/>
                </p:nvPicPr>
                <p:blipFill rotWithShape="1">
                  <a:blip r:embed="rId3">
                    <a:alphaModFix/>
                  </a:blip>
                  <a:srcRect b="0" l="0" r="0" t="0"/>
                  <a:stretch/>
                </p:blipFill>
                <p:spPr>
                  <a:xfrm>
                    <a:off x="6485446" y="5567544"/>
                    <a:ext cx="463570" cy="463570"/>
                  </a:xfrm>
                  <a:prstGeom prst="rect">
                    <a:avLst/>
                  </a:prstGeom>
                  <a:noFill/>
                  <a:ln>
                    <a:noFill/>
                  </a:ln>
                </p:spPr>
              </p:pic>
            </p:grpSp>
          </p:grpSp>
        </p:grpSp>
        <p:grpSp>
          <p:nvGrpSpPr>
            <p:cNvPr id="3385" name="Google Shape;3385;p95"/>
            <p:cNvGrpSpPr/>
            <p:nvPr/>
          </p:nvGrpSpPr>
          <p:grpSpPr>
            <a:xfrm>
              <a:off x="5926754" y="3718441"/>
              <a:ext cx="3093362" cy="599100"/>
              <a:chOff x="6044375" y="4134897"/>
              <a:chExt cx="3093362" cy="599100"/>
            </a:xfrm>
          </p:grpSpPr>
          <p:cxnSp>
            <p:nvCxnSpPr>
              <p:cNvPr id="3386" name="Google Shape;3386;p95"/>
              <p:cNvCxnSpPr>
                <a:stCxn id="3326" idx="2"/>
              </p:cNvCxnSpPr>
              <p:nvPr/>
            </p:nvCxnSpPr>
            <p:spPr>
              <a:xfrm flipH="1">
                <a:off x="6044375" y="4134897"/>
                <a:ext cx="1544700" cy="599100"/>
              </a:xfrm>
              <a:prstGeom prst="straightConnector1">
                <a:avLst/>
              </a:prstGeom>
              <a:noFill/>
              <a:ln cap="flat" cmpd="sng" w="12700">
                <a:solidFill>
                  <a:srgbClr val="193EB0"/>
                </a:solidFill>
                <a:prstDash val="solid"/>
                <a:miter lim="800000"/>
                <a:headEnd len="sm" w="sm" type="none"/>
                <a:tailEnd len="sm" w="sm" type="none"/>
              </a:ln>
            </p:spPr>
          </p:cxnSp>
          <p:cxnSp>
            <p:nvCxnSpPr>
              <p:cNvPr id="3387" name="Google Shape;3387;p95"/>
              <p:cNvCxnSpPr>
                <a:stCxn id="3325" idx="2"/>
                <a:endCxn id="3373" idx="0"/>
              </p:cNvCxnSpPr>
              <p:nvPr/>
            </p:nvCxnSpPr>
            <p:spPr>
              <a:xfrm>
                <a:off x="7593638" y="4140595"/>
                <a:ext cx="1544100" cy="593400"/>
              </a:xfrm>
              <a:prstGeom prst="straightConnector1">
                <a:avLst/>
              </a:prstGeom>
              <a:noFill/>
              <a:ln cap="flat" cmpd="sng" w="12700">
                <a:solidFill>
                  <a:srgbClr val="193EB0"/>
                </a:solidFill>
                <a:prstDash val="solid"/>
                <a:miter lim="800000"/>
                <a:headEnd len="sm" w="sm" type="none"/>
                <a:tailEnd len="sm" w="sm" type="none"/>
              </a:ln>
            </p:spPr>
          </p:cxnSp>
          <p:cxnSp>
            <p:nvCxnSpPr>
              <p:cNvPr id="3388" name="Google Shape;3388;p95"/>
              <p:cNvCxnSpPr>
                <a:stCxn id="3326" idx="2"/>
                <a:endCxn id="3345" idx="0"/>
              </p:cNvCxnSpPr>
              <p:nvPr/>
            </p:nvCxnSpPr>
            <p:spPr>
              <a:xfrm flipH="1">
                <a:off x="7080875" y="4134897"/>
                <a:ext cx="508200" cy="599100"/>
              </a:xfrm>
              <a:prstGeom prst="straightConnector1">
                <a:avLst/>
              </a:prstGeom>
              <a:noFill/>
              <a:ln cap="flat" cmpd="sng" w="12700">
                <a:solidFill>
                  <a:srgbClr val="193EB0"/>
                </a:solidFill>
                <a:prstDash val="solid"/>
                <a:miter lim="800000"/>
                <a:headEnd len="sm" w="sm" type="none"/>
                <a:tailEnd len="sm" w="sm" type="none"/>
              </a:ln>
            </p:spPr>
          </p:cxnSp>
          <p:cxnSp>
            <p:nvCxnSpPr>
              <p:cNvPr id="3389" name="Google Shape;3389;p95"/>
              <p:cNvCxnSpPr>
                <a:stCxn id="3326" idx="2"/>
                <a:endCxn id="3359" idx="0"/>
              </p:cNvCxnSpPr>
              <p:nvPr/>
            </p:nvCxnSpPr>
            <p:spPr>
              <a:xfrm>
                <a:off x="7589075" y="4134897"/>
                <a:ext cx="514200" cy="599100"/>
              </a:xfrm>
              <a:prstGeom prst="straightConnector1">
                <a:avLst/>
              </a:prstGeom>
              <a:noFill/>
              <a:ln cap="flat" cmpd="sng" w="12700">
                <a:solidFill>
                  <a:srgbClr val="193EB0"/>
                </a:solidFill>
                <a:prstDash val="solid"/>
                <a:miter lim="800000"/>
                <a:headEnd len="sm" w="sm" type="none"/>
                <a:tailEnd len="sm" w="sm" type="none"/>
              </a:ln>
            </p:spPr>
          </p:cxnSp>
        </p:grpSp>
        <p:sp>
          <p:nvSpPr>
            <p:cNvPr id="3390" name="Google Shape;3390;p95"/>
            <p:cNvSpPr/>
            <p:nvPr/>
          </p:nvSpPr>
          <p:spPr>
            <a:xfrm>
              <a:off x="8235842" y="3779850"/>
              <a:ext cx="1476958" cy="306791"/>
            </a:xfrm>
            <a:prstGeom prst="roundRect">
              <a:avLst>
                <a:gd fmla="val 2001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Backup Node giữ bản sao của siêu dữ liệu Name Node</a:t>
              </a:r>
              <a:endParaRPr sz="800">
                <a:solidFill>
                  <a:schemeClr val="lt1"/>
                </a:solidFill>
                <a:latin typeface="Arial"/>
                <a:ea typeface="Arial"/>
                <a:cs typeface="Arial"/>
                <a:sym typeface="Arial"/>
              </a:endParaRPr>
            </a:p>
          </p:txBody>
        </p:sp>
        <p:sp>
          <p:nvSpPr>
            <p:cNvPr id="3391" name="Google Shape;3391;p95"/>
            <p:cNvSpPr/>
            <p:nvPr/>
          </p:nvSpPr>
          <p:spPr>
            <a:xfrm>
              <a:off x="5367420" y="3409816"/>
              <a:ext cx="1351013" cy="352028"/>
            </a:xfrm>
            <a:prstGeom prst="roundRect">
              <a:avLst>
                <a:gd fmla="val 2001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Name Node theo dõi nơi lưu trữ các khối Dữ liệu cho một tệp cụ thể</a:t>
              </a:r>
              <a:endParaRPr sz="800">
                <a:solidFill>
                  <a:schemeClr val="lt1"/>
                </a:solidFill>
                <a:latin typeface="Arial"/>
                <a:ea typeface="Arial"/>
                <a:cs typeface="Arial"/>
                <a:sym typeface="Arial"/>
              </a:endParaRPr>
            </a:p>
          </p:txBody>
        </p:sp>
        <p:sp>
          <p:nvSpPr>
            <p:cNvPr id="3392" name="Google Shape;3392;p95"/>
            <p:cNvSpPr/>
            <p:nvPr/>
          </p:nvSpPr>
          <p:spPr>
            <a:xfrm>
              <a:off x="6215268" y="5488120"/>
              <a:ext cx="2505266" cy="252470"/>
            </a:xfrm>
            <a:prstGeom prst="roundRect">
              <a:avLst>
                <a:gd fmla="val 2001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Data Nodes lưu trữ dữ liệu và trả lại theo yêu cầu</a:t>
              </a:r>
              <a:endParaRPr sz="800">
                <a:solidFill>
                  <a:schemeClr val="lt1"/>
                </a:solidFill>
                <a:latin typeface="Arial"/>
                <a:ea typeface="Arial"/>
                <a:cs typeface="Arial"/>
                <a:sym typeface="Arial"/>
              </a:endParaRPr>
            </a:p>
          </p:txBody>
        </p:sp>
        <p:cxnSp>
          <p:nvCxnSpPr>
            <p:cNvPr id="3393" name="Google Shape;3393;p95"/>
            <p:cNvCxnSpPr>
              <a:stCxn id="3325" idx="3"/>
              <a:endCxn id="3327" idx="1"/>
            </p:cNvCxnSpPr>
            <p:nvPr/>
          </p:nvCxnSpPr>
          <p:spPr>
            <a:xfrm>
              <a:off x="8227383" y="3581877"/>
              <a:ext cx="156900" cy="1500"/>
            </a:xfrm>
            <a:prstGeom prst="straightConnector1">
              <a:avLst/>
            </a:prstGeom>
            <a:noFill/>
            <a:ln cap="flat" cmpd="sng" w="12700">
              <a:solidFill>
                <a:srgbClr val="0043B2"/>
              </a:solidFill>
              <a:prstDash val="solid"/>
              <a:miter lim="800000"/>
              <a:headEnd len="sm" w="sm" type="none"/>
              <a:tailEnd len="sm" w="sm" type="none"/>
            </a:ln>
          </p:spPr>
        </p:cxnSp>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8" name="Shape 3398"/>
        <p:cNvGrpSpPr/>
        <p:nvPr/>
      </p:nvGrpSpPr>
      <p:grpSpPr>
        <a:xfrm>
          <a:off x="0" y="0"/>
          <a:ext cx="0" cy="0"/>
          <a:chOff x="0" y="0"/>
          <a:chExt cx="0" cy="0"/>
        </a:xfrm>
      </p:grpSpPr>
      <p:sp>
        <p:nvSpPr>
          <p:cNvPr id="3399" name="Google Shape;3399;p96"/>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3400" name="Google Shape;3400;p96"/>
          <p:cNvSpPr txBox="1"/>
          <p:nvPr>
            <p:ph idx="2" type="body"/>
          </p:nvPr>
        </p:nvSpPr>
        <p:spPr>
          <a:xfrm>
            <a:off x="535872" y="1523052"/>
            <a:ext cx="89321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t>HDFS ở Chế độ không có tính khả dụng cao</a:t>
            </a:r>
            <a:endParaRPr sz="3000"/>
          </a:p>
        </p:txBody>
      </p:sp>
      <p:sp>
        <p:nvSpPr>
          <p:cNvPr id="3401" name="Google Shape;3401;p9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402" name="Google Shape;3402;p96"/>
          <p:cNvSpPr txBox="1"/>
          <p:nvPr>
            <p:ph idx="4" type="body"/>
          </p:nvPr>
        </p:nvSpPr>
        <p:spPr>
          <a:xfrm>
            <a:off x="535871" y="2226568"/>
            <a:ext cx="5163479"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HDFS có thể được triển khai ở chế độ High Availability (HA) hay không</a:t>
            </a:r>
            <a:endParaRPr/>
          </a:p>
          <a:p>
            <a:pPr indent="-177800" lvl="0" marL="177800" rtl="0" algn="l">
              <a:lnSpc>
                <a:spcPct val="128571"/>
              </a:lnSpc>
              <a:spcBef>
                <a:spcPts val="1000"/>
              </a:spcBef>
              <a:spcAft>
                <a:spcPts val="0"/>
              </a:spcAft>
              <a:buClr>
                <a:srgbClr val="262626"/>
              </a:buClr>
              <a:buSzPts val="1400"/>
              <a:buFont typeface="Arial"/>
              <a:buChar char="•"/>
            </a:pPr>
            <a:r>
              <a:rPr lang="en-US"/>
              <a:t>HDFS có thể được triển khai ở chế độ High Availability (HA) hay không</a:t>
            </a:r>
            <a:endParaRPr/>
          </a:p>
          <a:p>
            <a:pPr indent="-182563" lvl="1" marL="360363" rtl="0" algn="l">
              <a:lnSpc>
                <a:spcPct val="138461"/>
              </a:lnSpc>
              <a:spcBef>
                <a:spcPts val="500"/>
              </a:spcBef>
              <a:spcAft>
                <a:spcPts val="0"/>
              </a:spcAft>
              <a:buClr>
                <a:srgbClr val="262626"/>
              </a:buClr>
              <a:buSzPts val="1040"/>
              <a:buChar char="•"/>
            </a:pPr>
            <a:r>
              <a:rPr lang="en-US"/>
              <a:t>NameNode (Chủ)</a:t>
            </a:r>
            <a:endParaRPr/>
          </a:p>
          <a:p>
            <a:pPr indent="-182563" lvl="1" marL="360363" rtl="0" algn="l">
              <a:lnSpc>
                <a:spcPct val="138461"/>
              </a:lnSpc>
              <a:spcBef>
                <a:spcPts val="500"/>
              </a:spcBef>
              <a:spcAft>
                <a:spcPts val="0"/>
              </a:spcAft>
              <a:buClr>
                <a:srgbClr val="262626"/>
              </a:buClr>
              <a:buSzPts val="1040"/>
              <a:buChar char="•"/>
            </a:pPr>
            <a:r>
              <a:rPr lang="en-US"/>
              <a:t>Secondary NameNode (Chủ)</a:t>
            </a:r>
            <a:endParaRPr/>
          </a:p>
          <a:p>
            <a:pPr indent="-182563" lvl="1" marL="360363" rtl="0" algn="l">
              <a:lnSpc>
                <a:spcPct val="138461"/>
              </a:lnSpc>
              <a:spcBef>
                <a:spcPts val="500"/>
              </a:spcBef>
              <a:spcAft>
                <a:spcPts val="0"/>
              </a:spcAft>
              <a:buClr>
                <a:srgbClr val="262626"/>
              </a:buClr>
              <a:buSzPts val="1040"/>
              <a:buChar char="•"/>
            </a:pPr>
            <a:r>
              <a:rPr lang="en-US"/>
              <a:t>DataNode (Tớ)</a:t>
            </a:r>
            <a:endParaRPr/>
          </a:p>
          <a:p>
            <a:pPr indent="-177800" lvl="0" marL="177800" rtl="0" algn="l">
              <a:lnSpc>
                <a:spcPct val="128571"/>
              </a:lnSpc>
              <a:spcBef>
                <a:spcPts val="1000"/>
              </a:spcBef>
              <a:spcAft>
                <a:spcPts val="0"/>
              </a:spcAft>
              <a:buClr>
                <a:srgbClr val="262626"/>
              </a:buClr>
              <a:buSzPts val="1400"/>
              <a:buFont typeface="Arial"/>
              <a:buChar char="•"/>
            </a:pPr>
            <a:r>
              <a:rPr lang="en-US"/>
              <a:t>Ở chế độ không HA, nếu NameNode bị lỗi, hệ thống phải được khởi động lại với NameNode phụ thay thế cho NameNode</a:t>
            </a:r>
            <a:endParaRPr/>
          </a:p>
          <a:p>
            <a:pPr indent="-182563" lvl="1" marL="360363" rtl="0" algn="l">
              <a:lnSpc>
                <a:spcPct val="138461"/>
              </a:lnSpc>
              <a:spcBef>
                <a:spcPts val="500"/>
              </a:spcBef>
              <a:spcAft>
                <a:spcPts val="0"/>
              </a:spcAft>
              <a:buClr>
                <a:srgbClr val="262626"/>
              </a:buClr>
              <a:buSzPts val="1040"/>
              <a:buChar char="•"/>
            </a:pPr>
            <a:r>
              <a:rPr lang="en-US"/>
              <a:t>Khi khởi động lại, NameNode mới đọc tệp fsimage</a:t>
            </a:r>
            <a:endParaRPr/>
          </a:p>
          <a:p>
            <a:pPr indent="-182563" lvl="1" marL="360363" rtl="0" algn="l">
              <a:lnSpc>
                <a:spcPct val="138461"/>
              </a:lnSpc>
              <a:spcBef>
                <a:spcPts val="500"/>
              </a:spcBef>
              <a:spcAft>
                <a:spcPts val="0"/>
              </a:spcAft>
              <a:buClr>
                <a:srgbClr val="262626"/>
              </a:buClr>
              <a:buSzPts val="1040"/>
              <a:buChar char="•"/>
            </a:pPr>
            <a:r>
              <a:rPr lang="en-US"/>
              <a:t>Tất cả các datanode gửi thông tin vị trí khối đến NameNode</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3403" name="Google Shape;3403;p96"/>
          <p:cNvGrpSpPr/>
          <p:nvPr/>
        </p:nvGrpSpPr>
        <p:grpSpPr>
          <a:xfrm>
            <a:off x="5669811" y="3369976"/>
            <a:ext cx="3465660" cy="1774466"/>
            <a:chOff x="5669811" y="3369976"/>
            <a:chExt cx="3465660" cy="1774466"/>
          </a:xfrm>
        </p:grpSpPr>
        <p:grpSp>
          <p:nvGrpSpPr>
            <p:cNvPr id="3404" name="Google Shape;3404;p96"/>
            <p:cNvGrpSpPr/>
            <p:nvPr/>
          </p:nvGrpSpPr>
          <p:grpSpPr>
            <a:xfrm>
              <a:off x="5669811" y="3369976"/>
              <a:ext cx="3465660" cy="287649"/>
              <a:chOff x="5653809" y="3369976"/>
              <a:chExt cx="3465660" cy="287649"/>
            </a:xfrm>
          </p:grpSpPr>
          <p:sp>
            <p:nvSpPr>
              <p:cNvPr id="3405" name="Google Shape;3405;p96"/>
              <p:cNvSpPr/>
              <p:nvPr/>
            </p:nvSpPr>
            <p:spPr>
              <a:xfrm>
                <a:off x="5653809" y="3370001"/>
                <a:ext cx="1047632" cy="284524"/>
              </a:xfrm>
              <a:prstGeom prst="roundRect">
                <a:avLst>
                  <a:gd fmla="val 2001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DataNode</a:t>
                </a:r>
                <a:endParaRPr sz="1200">
                  <a:solidFill>
                    <a:srgbClr val="0043B2"/>
                  </a:solidFill>
                  <a:latin typeface="Arial"/>
                  <a:ea typeface="Arial"/>
                  <a:cs typeface="Arial"/>
                  <a:sym typeface="Arial"/>
                </a:endParaRPr>
              </a:p>
            </p:txBody>
          </p:sp>
          <p:sp>
            <p:nvSpPr>
              <p:cNvPr id="3406" name="Google Shape;3406;p96"/>
              <p:cNvSpPr/>
              <p:nvPr/>
            </p:nvSpPr>
            <p:spPr>
              <a:xfrm>
                <a:off x="6865288" y="3373101"/>
                <a:ext cx="1047632" cy="284524"/>
              </a:xfrm>
              <a:prstGeom prst="roundRect">
                <a:avLst>
                  <a:gd fmla="val 2001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DataNode</a:t>
                </a:r>
                <a:endParaRPr sz="1200">
                  <a:solidFill>
                    <a:srgbClr val="0043B2"/>
                  </a:solidFill>
                  <a:latin typeface="Arial"/>
                  <a:ea typeface="Arial"/>
                  <a:cs typeface="Arial"/>
                  <a:sym typeface="Arial"/>
                </a:endParaRPr>
              </a:p>
            </p:txBody>
          </p:sp>
          <p:sp>
            <p:nvSpPr>
              <p:cNvPr id="3407" name="Google Shape;3407;p96"/>
              <p:cNvSpPr/>
              <p:nvPr/>
            </p:nvSpPr>
            <p:spPr>
              <a:xfrm>
                <a:off x="8071837" y="3369976"/>
                <a:ext cx="1047632" cy="284524"/>
              </a:xfrm>
              <a:prstGeom prst="roundRect">
                <a:avLst>
                  <a:gd fmla="val 2001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DataNode</a:t>
                </a:r>
                <a:endParaRPr sz="1200">
                  <a:solidFill>
                    <a:srgbClr val="0043B2"/>
                  </a:solidFill>
                  <a:latin typeface="Arial"/>
                  <a:ea typeface="Arial"/>
                  <a:cs typeface="Arial"/>
                  <a:sym typeface="Arial"/>
                </a:endParaRPr>
              </a:p>
            </p:txBody>
          </p:sp>
        </p:grpSp>
        <p:grpSp>
          <p:nvGrpSpPr>
            <p:cNvPr id="3408" name="Google Shape;3408;p96"/>
            <p:cNvGrpSpPr/>
            <p:nvPr/>
          </p:nvGrpSpPr>
          <p:grpSpPr>
            <a:xfrm>
              <a:off x="5699351" y="3998581"/>
              <a:ext cx="3406580" cy="514130"/>
              <a:chOff x="5628089" y="3906279"/>
              <a:chExt cx="3406580" cy="514130"/>
            </a:xfrm>
          </p:grpSpPr>
          <p:sp>
            <p:nvSpPr>
              <p:cNvPr id="3409" name="Google Shape;3409;p96"/>
              <p:cNvSpPr/>
              <p:nvPr/>
            </p:nvSpPr>
            <p:spPr>
              <a:xfrm>
                <a:off x="5628089" y="3906279"/>
                <a:ext cx="1045283" cy="514130"/>
              </a:xfrm>
              <a:prstGeom prst="roundRect">
                <a:avLst>
                  <a:gd fmla="val 16667" name="adj"/>
                </a:avLst>
              </a:prstGeom>
              <a:solidFill>
                <a:srgbClr val="3C76CC"/>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Máy khách HDFS</a:t>
                </a:r>
                <a:endParaRPr/>
              </a:p>
            </p:txBody>
          </p:sp>
          <p:sp>
            <p:nvSpPr>
              <p:cNvPr id="3410" name="Google Shape;3410;p96"/>
              <p:cNvSpPr/>
              <p:nvPr/>
            </p:nvSpPr>
            <p:spPr>
              <a:xfrm>
                <a:off x="6812913" y="3906279"/>
                <a:ext cx="1045283" cy="514130"/>
              </a:xfrm>
              <a:prstGeom prst="roundRect">
                <a:avLst>
                  <a:gd fmla="val 16667" name="adj"/>
                </a:avLst>
              </a:prstGeom>
              <a:solidFill>
                <a:srgbClr val="C1D0E5"/>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50">
                    <a:solidFill>
                      <a:srgbClr val="0043B2"/>
                    </a:solidFill>
                    <a:latin typeface="Arial"/>
                    <a:ea typeface="Arial"/>
                    <a:cs typeface="Arial"/>
                    <a:sym typeface="Arial"/>
                  </a:rPr>
                  <a:t>NameNode</a:t>
                </a:r>
                <a:endParaRPr sz="1150">
                  <a:solidFill>
                    <a:srgbClr val="0043B2"/>
                  </a:solidFill>
                  <a:latin typeface="Arial"/>
                  <a:ea typeface="Arial"/>
                  <a:cs typeface="Arial"/>
                  <a:sym typeface="Arial"/>
                </a:endParaRPr>
              </a:p>
              <a:p>
                <a:pPr indent="0" lvl="0" marL="0" marR="0" rtl="0" algn="ctr">
                  <a:spcBef>
                    <a:spcPts val="0"/>
                  </a:spcBef>
                  <a:spcAft>
                    <a:spcPts val="0"/>
                  </a:spcAft>
                  <a:buNone/>
                </a:pPr>
                <a:r>
                  <a:rPr lang="en-US" sz="1150">
                    <a:solidFill>
                      <a:srgbClr val="0043B2"/>
                    </a:solidFill>
                    <a:latin typeface="Arial"/>
                    <a:ea typeface="Arial"/>
                    <a:cs typeface="Arial"/>
                    <a:sym typeface="Arial"/>
                  </a:rPr>
                  <a:t>(đang hoạt động)</a:t>
                </a:r>
                <a:endParaRPr/>
              </a:p>
            </p:txBody>
          </p:sp>
          <p:sp>
            <p:nvSpPr>
              <p:cNvPr id="3411" name="Google Shape;3411;p96"/>
              <p:cNvSpPr/>
              <p:nvPr/>
            </p:nvSpPr>
            <p:spPr>
              <a:xfrm>
                <a:off x="7989386" y="3906279"/>
                <a:ext cx="1045283" cy="514130"/>
              </a:xfrm>
              <a:prstGeom prst="roundRect">
                <a:avLst>
                  <a:gd fmla="val 16667" name="adj"/>
                </a:avLst>
              </a:prstGeom>
              <a:solidFill>
                <a:srgbClr val="4057C8"/>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Secondary</a:t>
                </a:r>
                <a:endParaRPr/>
              </a:p>
              <a:p>
                <a:pPr indent="0" lvl="0" marL="0" marR="0" rtl="0" algn="ctr">
                  <a:spcBef>
                    <a:spcPts val="0"/>
                  </a:spcBef>
                  <a:spcAft>
                    <a:spcPts val="0"/>
                  </a:spcAft>
                  <a:buNone/>
                </a:pPr>
                <a:r>
                  <a:rPr lang="en-US" sz="1200">
                    <a:solidFill>
                      <a:schemeClr val="lt1"/>
                    </a:solidFill>
                    <a:latin typeface="Arial"/>
                    <a:ea typeface="Arial"/>
                    <a:cs typeface="Arial"/>
                    <a:sym typeface="Arial"/>
                  </a:rPr>
                  <a:t>NameNode</a:t>
                </a:r>
                <a:endParaRPr/>
              </a:p>
            </p:txBody>
          </p:sp>
        </p:grpSp>
        <p:grpSp>
          <p:nvGrpSpPr>
            <p:cNvPr id="3412" name="Google Shape;3412;p96"/>
            <p:cNvGrpSpPr/>
            <p:nvPr/>
          </p:nvGrpSpPr>
          <p:grpSpPr>
            <a:xfrm>
              <a:off x="5669811" y="4856793"/>
              <a:ext cx="3465660" cy="287649"/>
              <a:chOff x="5653809" y="3369976"/>
              <a:chExt cx="3465660" cy="287649"/>
            </a:xfrm>
          </p:grpSpPr>
          <p:sp>
            <p:nvSpPr>
              <p:cNvPr id="3413" name="Google Shape;3413;p96"/>
              <p:cNvSpPr/>
              <p:nvPr/>
            </p:nvSpPr>
            <p:spPr>
              <a:xfrm>
                <a:off x="5653809" y="3370001"/>
                <a:ext cx="1047632" cy="284524"/>
              </a:xfrm>
              <a:prstGeom prst="roundRect">
                <a:avLst>
                  <a:gd fmla="val 2001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DataNode</a:t>
                </a:r>
                <a:endParaRPr sz="1200">
                  <a:solidFill>
                    <a:srgbClr val="0043B2"/>
                  </a:solidFill>
                  <a:latin typeface="Arial"/>
                  <a:ea typeface="Arial"/>
                  <a:cs typeface="Arial"/>
                  <a:sym typeface="Arial"/>
                </a:endParaRPr>
              </a:p>
            </p:txBody>
          </p:sp>
          <p:sp>
            <p:nvSpPr>
              <p:cNvPr id="3414" name="Google Shape;3414;p96"/>
              <p:cNvSpPr/>
              <p:nvPr/>
            </p:nvSpPr>
            <p:spPr>
              <a:xfrm>
                <a:off x="6865288" y="3373101"/>
                <a:ext cx="1047632" cy="284524"/>
              </a:xfrm>
              <a:prstGeom prst="roundRect">
                <a:avLst>
                  <a:gd fmla="val 2001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DataNode</a:t>
                </a:r>
                <a:endParaRPr sz="1200">
                  <a:solidFill>
                    <a:srgbClr val="0043B2"/>
                  </a:solidFill>
                  <a:latin typeface="Arial"/>
                  <a:ea typeface="Arial"/>
                  <a:cs typeface="Arial"/>
                  <a:sym typeface="Arial"/>
                </a:endParaRPr>
              </a:p>
            </p:txBody>
          </p:sp>
          <p:sp>
            <p:nvSpPr>
              <p:cNvPr id="3415" name="Google Shape;3415;p96"/>
              <p:cNvSpPr/>
              <p:nvPr/>
            </p:nvSpPr>
            <p:spPr>
              <a:xfrm>
                <a:off x="8071837" y="3369976"/>
                <a:ext cx="1047632" cy="284524"/>
              </a:xfrm>
              <a:prstGeom prst="roundRect">
                <a:avLst>
                  <a:gd fmla="val 2001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DataNode</a:t>
                </a:r>
                <a:endParaRPr sz="1200">
                  <a:solidFill>
                    <a:srgbClr val="0043B2"/>
                  </a:solidFill>
                  <a:latin typeface="Arial"/>
                  <a:ea typeface="Arial"/>
                  <a:cs typeface="Arial"/>
                  <a:sym typeface="Arial"/>
                </a:endParaRPr>
              </a:p>
            </p:txBody>
          </p:sp>
        </p:grpSp>
        <p:grpSp>
          <p:nvGrpSpPr>
            <p:cNvPr id="3416" name="Google Shape;3416;p96"/>
            <p:cNvGrpSpPr/>
            <p:nvPr/>
          </p:nvGrpSpPr>
          <p:grpSpPr>
            <a:xfrm>
              <a:off x="6193627" y="3654481"/>
              <a:ext cx="2417989" cy="344244"/>
              <a:chOff x="6193627" y="3654481"/>
              <a:chExt cx="2417989" cy="344244"/>
            </a:xfrm>
          </p:grpSpPr>
          <p:cxnSp>
            <p:nvCxnSpPr>
              <p:cNvPr id="3417" name="Google Shape;3417;p96"/>
              <p:cNvCxnSpPr>
                <a:stCxn id="3406" idx="2"/>
                <a:endCxn id="3410" idx="0"/>
              </p:cNvCxnSpPr>
              <p:nvPr/>
            </p:nvCxnSpPr>
            <p:spPr>
              <a:xfrm>
                <a:off x="7405106" y="3657625"/>
                <a:ext cx="1800" cy="341100"/>
              </a:xfrm>
              <a:prstGeom prst="straightConnector1">
                <a:avLst/>
              </a:prstGeom>
              <a:noFill/>
              <a:ln cap="flat" cmpd="sng" w="12700">
                <a:solidFill>
                  <a:srgbClr val="0043B2"/>
                </a:solidFill>
                <a:prstDash val="solid"/>
                <a:miter lim="800000"/>
                <a:headEnd len="sm" w="sm" type="none"/>
                <a:tailEnd len="sm" w="sm" type="none"/>
              </a:ln>
            </p:spPr>
          </p:cxnSp>
          <p:cxnSp>
            <p:nvCxnSpPr>
              <p:cNvPr id="3418" name="Google Shape;3418;p96"/>
              <p:cNvCxnSpPr>
                <a:stCxn id="3405" idx="2"/>
                <a:endCxn id="3410" idx="0"/>
              </p:cNvCxnSpPr>
              <p:nvPr/>
            </p:nvCxnSpPr>
            <p:spPr>
              <a:xfrm>
                <a:off x="6193627" y="3654525"/>
                <a:ext cx="1213200" cy="344100"/>
              </a:xfrm>
              <a:prstGeom prst="straightConnector1">
                <a:avLst/>
              </a:prstGeom>
              <a:noFill/>
              <a:ln cap="flat" cmpd="sng" w="12700">
                <a:solidFill>
                  <a:srgbClr val="0043B2"/>
                </a:solidFill>
                <a:prstDash val="solid"/>
                <a:miter lim="800000"/>
                <a:headEnd len="sm" w="sm" type="none"/>
                <a:tailEnd len="sm" w="sm" type="none"/>
              </a:ln>
            </p:spPr>
          </p:cxnSp>
          <p:cxnSp>
            <p:nvCxnSpPr>
              <p:cNvPr id="3419" name="Google Shape;3419;p96"/>
              <p:cNvCxnSpPr>
                <a:stCxn id="3410" idx="0"/>
                <a:endCxn id="3407" idx="2"/>
              </p:cNvCxnSpPr>
              <p:nvPr/>
            </p:nvCxnSpPr>
            <p:spPr>
              <a:xfrm flipH="1" rot="10800000">
                <a:off x="7406816" y="3654481"/>
                <a:ext cx="1204800" cy="344100"/>
              </a:xfrm>
              <a:prstGeom prst="straightConnector1">
                <a:avLst/>
              </a:prstGeom>
              <a:noFill/>
              <a:ln cap="flat" cmpd="sng" w="12700">
                <a:solidFill>
                  <a:srgbClr val="0043B2"/>
                </a:solidFill>
                <a:prstDash val="solid"/>
                <a:miter lim="800000"/>
                <a:headEnd len="sm" w="sm" type="none"/>
                <a:tailEnd len="sm" w="sm" type="none"/>
              </a:ln>
            </p:spPr>
          </p:cxnSp>
        </p:grpSp>
        <p:grpSp>
          <p:nvGrpSpPr>
            <p:cNvPr id="3420" name="Google Shape;3420;p96"/>
            <p:cNvGrpSpPr/>
            <p:nvPr/>
          </p:nvGrpSpPr>
          <p:grpSpPr>
            <a:xfrm>
              <a:off x="6193616" y="4512711"/>
              <a:ext cx="2418000" cy="347100"/>
              <a:chOff x="6193616" y="4512711"/>
              <a:chExt cx="2418000" cy="347100"/>
            </a:xfrm>
          </p:grpSpPr>
          <p:cxnSp>
            <p:nvCxnSpPr>
              <p:cNvPr id="3421" name="Google Shape;3421;p96"/>
              <p:cNvCxnSpPr>
                <a:stCxn id="3410" idx="2"/>
                <a:endCxn id="3414" idx="0"/>
              </p:cNvCxnSpPr>
              <p:nvPr/>
            </p:nvCxnSpPr>
            <p:spPr>
              <a:xfrm flipH="1">
                <a:off x="7405016" y="4512711"/>
                <a:ext cx="1800" cy="347100"/>
              </a:xfrm>
              <a:prstGeom prst="straightConnector1">
                <a:avLst/>
              </a:prstGeom>
              <a:noFill/>
              <a:ln cap="flat" cmpd="sng" w="12700">
                <a:solidFill>
                  <a:srgbClr val="0043B2"/>
                </a:solidFill>
                <a:prstDash val="solid"/>
                <a:miter lim="800000"/>
                <a:headEnd len="sm" w="sm" type="none"/>
                <a:tailEnd len="sm" w="sm" type="none"/>
              </a:ln>
            </p:spPr>
          </p:cxnSp>
          <p:cxnSp>
            <p:nvCxnSpPr>
              <p:cNvPr id="3422" name="Google Shape;3422;p96"/>
              <p:cNvCxnSpPr>
                <a:stCxn id="3410" idx="2"/>
                <a:endCxn id="3413" idx="0"/>
              </p:cNvCxnSpPr>
              <p:nvPr/>
            </p:nvCxnSpPr>
            <p:spPr>
              <a:xfrm flipH="1">
                <a:off x="6193616" y="4512711"/>
                <a:ext cx="1213200" cy="344100"/>
              </a:xfrm>
              <a:prstGeom prst="straightConnector1">
                <a:avLst/>
              </a:prstGeom>
              <a:noFill/>
              <a:ln cap="flat" cmpd="sng" w="12700">
                <a:solidFill>
                  <a:srgbClr val="0043B2"/>
                </a:solidFill>
                <a:prstDash val="solid"/>
                <a:miter lim="800000"/>
                <a:headEnd len="sm" w="sm" type="none"/>
                <a:tailEnd len="sm" w="sm" type="none"/>
              </a:ln>
            </p:spPr>
          </p:cxnSp>
          <p:cxnSp>
            <p:nvCxnSpPr>
              <p:cNvPr id="3423" name="Google Shape;3423;p96"/>
              <p:cNvCxnSpPr>
                <a:stCxn id="3410" idx="2"/>
                <a:endCxn id="3415" idx="0"/>
              </p:cNvCxnSpPr>
              <p:nvPr/>
            </p:nvCxnSpPr>
            <p:spPr>
              <a:xfrm>
                <a:off x="7406816" y="4512711"/>
                <a:ext cx="1204800" cy="344100"/>
              </a:xfrm>
              <a:prstGeom prst="straightConnector1">
                <a:avLst/>
              </a:prstGeom>
              <a:noFill/>
              <a:ln cap="flat" cmpd="sng" w="12700">
                <a:solidFill>
                  <a:srgbClr val="0043B2"/>
                </a:solidFill>
                <a:prstDash val="solid"/>
                <a:miter lim="800000"/>
                <a:headEnd len="sm" w="sm" type="none"/>
                <a:tailEnd len="sm" w="sm" type="none"/>
              </a:ln>
            </p:spPr>
          </p:cxnSp>
        </p:grp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8" name="Shape 3428"/>
        <p:cNvGrpSpPr/>
        <p:nvPr/>
      </p:nvGrpSpPr>
      <p:grpSpPr>
        <a:xfrm>
          <a:off x="0" y="0"/>
          <a:ext cx="0" cy="0"/>
          <a:chOff x="0" y="0"/>
          <a:chExt cx="0" cy="0"/>
        </a:xfrm>
      </p:grpSpPr>
      <p:sp>
        <p:nvSpPr>
          <p:cNvPr id="3429" name="Google Shape;3429;p97"/>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3430" name="Google Shape;3430;p97"/>
          <p:cNvSpPr txBox="1"/>
          <p:nvPr>
            <p:ph idx="2" type="body"/>
          </p:nvPr>
        </p:nvSpPr>
        <p:spPr>
          <a:xfrm>
            <a:off x="535872" y="1432670"/>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t>Single Point of Failure (SPOF):</a:t>
            </a:r>
            <a:endParaRPr/>
          </a:p>
          <a:p>
            <a:pPr indent="0" lvl="0" marL="0" rtl="0" algn="l">
              <a:lnSpc>
                <a:spcPct val="100000"/>
              </a:lnSpc>
              <a:spcBef>
                <a:spcPts val="0"/>
              </a:spcBef>
              <a:spcAft>
                <a:spcPts val="0"/>
              </a:spcAft>
              <a:buClr>
                <a:srgbClr val="131313"/>
              </a:buClr>
              <a:buSzPts val="3000"/>
              <a:buNone/>
            </a:pPr>
            <a:r>
              <a:rPr lang="en-US" sz="3000"/>
              <a:t>Điểm lỗi duy nhất</a:t>
            </a:r>
            <a:endParaRPr sz="3000"/>
          </a:p>
        </p:txBody>
      </p:sp>
      <p:sp>
        <p:nvSpPr>
          <p:cNvPr id="3431" name="Google Shape;3431;p9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432" name="Google Shape;3432;p9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Một cụm Hadoop có một NameNode đang hoạt động</a:t>
            </a:r>
            <a:endParaRPr/>
          </a:p>
          <a:p>
            <a:pPr indent="-182563" lvl="1" marL="360363" rtl="0" algn="l">
              <a:lnSpc>
                <a:spcPct val="138461"/>
              </a:lnSpc>
              <a:spcBef>
                <a:spcPts val="500"/>
              </a:spcBef>
              <a:spcAft>
                <a:spcPts val="0"/>
              </a:spcAft>
              <a:buClr>
                <a:srgbClr val="262626"/>
              </a:buClr>
              <a:buSzPts val="1040"/>
              <a:buChar char="•"/>
            </a:pPr>
            <a:r>
              <a:rPr lang="en-US"/>
              <a:t>Nếu tại bất kỳ thời điểm nào, thực sự có nhiều namenode đang hoạt động, thì cụm đó sẽ bị chia tách não</a:t>
            </a:r>
            <a:endParaRPr/>
          </a:p>
          <a:p>
            <a:pPr indent="-177800" lvl="0" marL="177800" rtl="0" algn="l">
              <a:lnSpc>
                <a:spcPct val="128571"/>
              </a:lnSpc>
              <a:spcBef>
                <a:spcPts val="1000"/>
              </a:spcBef>
              <a:spcAft>
                <a:spcPts val="0"/>
              </a:spcAft>
              <a:buClr>
                <a:srgbClr val="262626"/>
              </a:buClr>
              <a:buSzPts val="1400"/>
              <a:buFont typeface="Arial"/>
              <a:buChar char="•"/>
            </a:pPr>
            <a:r>
              <a:rPr lang="en-US"/>
              <a:t>Nếu NameNode đang hoạt động bị lỗi, toàn bộ dịch vụ HDFS sẽ không thể truy cập được</a:t>
            </a:r>
            <a:endParaRPr/>
          </a:p>
          <a:p>
            <a:pPr indent="-182563" lvl="1" marL="360363" rtl="0" algn="l">
              <a:lnSpc>
                <a:spcPct val="138461"/>
              </a:lnSpc>
              <a:spcBef>
                <a:spcPts val="500"/>
              </a:spcBef>
              <a:spcAft>
                <a:spcPts val="0"/>
              </a:spcAft>
              <a:buClr>
                <a:srgbClr val="262626"/>
              </a:buClr>
              <a:buSzPts val="1040"/>
              <a:buChar char="•"/>
            </a:pPr>
            <a:r>
              <a:rPr lang="en-US"/>
              <a:t>Đây là một điểm thất bại duy nhất</a:t>
            </a:r>
            <a:endParaRPr/>
          </a:p>
          <a:p>
            <a:pPr indent="-182563" lvl="1" marL="360363" rtl="0" algn="l">
              <a:lnSpc>
                <a:spcPct val="138461"/>
              </a:lnSpc>
              <a:spcBef>
                <a:spcPts val="500"/>
              </a:spcBef>
              <a:spcAft>
                <a:spcPts val="0"/>
              </a:spcAft>
              <a:buClr>
                <a:srgbClr val="262626"/>
              </a:buClr>
              <a:buSzPts val="1040"/>
              <a:buChar char="•"/>
            </a:pPr>
            <a:r>
              <a:rPr lang="en-US"/>
              <a:t>HDFS sẽ không khả dụng cho đến khi NameNode được khởi động lại</a:t>
            </a:r>
            <a:endParaRPr/>
          </a:p>
        </p:txBody>
      </p:sp>
      <p:grpSp>
        <p:nvGrpSpPr>
          <p:cNvPr id="3433" name="Google Shape;3433;p97"/>
          <p:cNvGrpSpPr/>
          <p:nvPr/>
        </p:nvGrpSpPr>
        <p:grpSpPr>
          <a:xfrm>
            <a:off x="1993849" y="5441921"/>
            <a:ext cx="6144156" cy="565180"/>
            <a:chOff x="2207010" y="5241192"/>
            <a:chExt cx="6144156" cy="416182"/>
          </a:xfrm>
        </p:grpSpPr>
        <p:sp>
          <p:nvSpPr>
            <p:cNvPr id="3434" name="Google Shape;3434;p97"/>
            <p:cNvSpPr/>
            <p:nvPr/>
          </p:nvSpPr>
          <p:spPr>
            <a:xfrm>
              <a:off x="2207010" y="5241193"/>
              <a:ext cx="1319961" cy="416181"/>
            </a:xfrm>
            <a:prstGeom prst="roundRect">
              <a:avLst>
                <a:gd fmla="val 2001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DataNode</a:t>
              </a:r>
              <a:endParaRPr sz="1600">
                <a:solidFill>
                  <a:srgbClr val="0043B2"/>
                </a:solidFill>
                <a:latin typeface="Arial"/>
                <a:ea typeface="Arial"/>
                <a:cs typeface="Arial"/>
                <a:sym typeface="Arial"/>
              </a:endParaRPr>
            </a:p>
          </p:txBody>
        </p:sp>
        <p:sp>
          <p:nvSpPr>
            <p:cNvPr id="3435" name="Google Shape;3435;p97"/>
            <p:cNvSpPr/>
            <p:nvPr/>
          </p:nvSpPr>
          <p:spPr>
            <a:xfrm>
              <a:off x="3815075" y="5241192"/>
              <a:ext cx="1319961" cy="416181"/>
            </a:xfrm>
            <a:prstGeom prst="roundRect">
              <a:avLst>
                <a:gd fmla="val 2001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DataNode</a:t>
              </a:r>
              <a:endParaRPr sz="1600">
                <a:solidFill>
                  <a:srgbClr val="0043B2"/>
                </a:solidFill>
                <a:latin typeface="Arial"/>
                <a:ea typeface="Arial"/>
                <a:cs typeface="Arial"/>
                <a:sym typeface="Arial"/>
              </a:endParaRPr>
            </a:p>
          </p:txBody>
        </p:sp>
        <p:sp>
          <p:nvSpPr>
            <p:cNvPr id="3436" name="Google Shape;3436;p97"/>
            <p:cNvSpPr/>
            <p:nvPr/>
          </p:nvSpPr>
          <p:spPr>
            <a:xfrm>
              <a:off x="5423140" y="5241192"/>
              <a:ext cx="1319961" cy="416181"/>
            </a:xfrm>
            <a:prstGeom prst="roundRect">
              <a:avLst>
                <a:gd fmla="val 2001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DataNode</a:t>
              </a:r>
              <a:endParaRPr sz="1600">
                <a:solidFill>
                  <a:srgbClr val="0043B2"/>
                </a:solidFill>
                <a:latin typeface="Arial"/>
                <a:ea typeface="Arial"/>
                <a:cs typeface="Arial"/>
                <a:sym typeface="Arial"/>
              </a:endParaRPr>
            </a:p>
          </p:txBody>
        </p:sp>
        <p:sp>
          <p:nvSpPr>
            <p:cNvPr id="3437" name="Google Shape;3437;p97"/>
            <p:cNvSpPr/>
            <p:nvPr/>
          </p:nvSpPr>
          <p:spPr>
            <a:xfrm>
              <a:off x="7031205" y="5241192"/>
              <a:ext cx="1319961" cy="416181"/>
            </a:xfrm>
            <a:prstGeom prst="roundRect">
              <a:avLst>
                <a:gd fmla="val 2001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DataNode</a:t>
              </a:r>
              <a:endParaRPr sz="1600">
                <a:solidFill>
                  <a:srgbClr val="0043B2"/>
                </a:solidFill>
                <a:latin typeface="Arial"/>
                <a:ea typeface="Arial"/>
                <a:cs typeface="Arial"/>
                <a:sym typeface="Arial"/>
              </a:endParaRPr>
            </a:p>
          </p:txBody>
        </p:sp>
      </p:grpSp>
      <p:sp>
        <p:nvSpPr>
          <p:cNvPr id="3438" name="Google Shape;3438;p97"/>
          <p:cNvSpPr/>
          <p:nvPr/>
        </p:nvSpPr>
        <p:spPr>
          <a:xfrm>
            <a:off x="4332944" y="4345214"/>
            <a:ext cx="1465966" cy="548700"/>
          </a:xfrm>
          <a:prstGeom prst="roundRect">
            <a:avLst>
              <a:gd fmla="val 16667" name="adj"/>
            </a:avLst>
          </a:prstGeom>
          <a:solidFill>
            <a:srgbClr val="C1D0E5"/>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NameNode</a:t>
            </a:r>
            <a:endParaRPr/>
          </a:p>
        </p:txBody>
      </p:sp>
      <p:cxnSp>
        <p:nvCxnSpPr>
          <p:cNvPr id="3439" name="Google Shape;3439;p97"/>
          <p:cNvCxnSpPr>
            <a:stCxn id="3434" idx="0"/>
            <a:endCxn id="3438" idx="2"/>
          </p:cNvCxnSpPr>
          <p:nvPr/>
        </p:nvCxnSpPr>
        <p:spPr>
          <a:xfrm flipH="1" rot="10800000">
            <a:off x="2653830" y="4893822"/>
            <a:ext cx="2412000" cy="548100"/>
          </a:xfrm>
          <a:prstGeom prst="straightConnector1">
            <a:avLst/>
          </a:prstGeom>
          <a:noFill/>
          <a:ln cap="flat" cmpd="sng" w="12700">
            <a:solidFill>
              <a:srgbClr val="0043B2"/>
            </a:solidFill>
            <a:prstDash val="solid"/>
            <a:miter lim="800000"/>
            <a:headEnd len="sm" w="sm" type="none"/>
            <a:tailEnd len="sm" w="sm" type="none"/>
          </a:ln>
        </p:spPr>
      </p:cxnSp>
      <p:cxnSp>
        <p:nvCxnSpPr>
          <p:cNvPr id="3440" name="Google Shape;3440;p97"/>
          <p:cNvCxnSpPr>
            <a:stCxn id="3435" idx="0"/>
            <a:endCxn id="3438" idx="2"/>
          </p:cNvCxnSpPr>
          <p:nvPr/>
        </p:nvCxnSpPr>
        <p:spPr>
          <a:xfrm flipH="1" rot="10800000">
            <a:off x="4261895" y="4893821"/>
            <a:ext cx="804000" cy="548100"/>
          </a:xfrm>
          <a:prstGeom prst="straightConnector1">
            <a:avLst/>
          </a:prstGeom>
          <a:noFill/>
          <a:ln cap="flat" cmpd="sng" w="12700">
            <a:solidFill>
              <a:srgbClr val="0043B2"/>
            </a:solidFill>
            <a:prstDash val="solid"/>
            <a:miter lim="800000"/>
            <a:headEnd len="sm" w="sm" type="none"/>
            <a:tailEnd len="sm" w="sm" type="none"/>
          </a:ln>
        </p:spPr>
      </p:cxnSp>
      <p:cxnSp>
        <p:nvCxnSpPr>
          <p:cNvPr id="3441" name="Google Shape;3441;p97"/>
          <p:cNvCxnSpPr>
            <a:stCxn id="3436" idx="0"/>
            <a:endCxn id="3438" idx="2"/>
          </p:cNvCxnSpPr>
          <p:nvPr/>
        </p:nvCxnSpPr>
        <p:spPr>
          <a:xfrm rot="10800000">
            <a:off x="5065960" y="4893821"/>
            <a:ext cx="804000" cy="548100"/>
          </a:xfrm>
          <a:prstGeom prst="straightConnector1">
            <a:avLst/>
          </a:prstGeom>
          <a:noFill/>
          <a:ln cap="flat" cmpd="sng" w="12700">
            <a:solidFill>
              <a:srgbClr val="0043B2"/>
            </a:solidFill>
            <a:prstDash val="solid"/>
            <a:miter lim="800000"/>
            <a:headEnd len="sm" w="sm" type="none"/>
            <a:tailEnd len="sm" w="sm" type="none"/>
          </a:ln>
        </p:spPr>
      </p:cxnSp>
      <p:cxnSp>
        <p:nvCxnSpPr>
          <p:cNvPr id="3442" name="Google Shape;3442;p97"/>
          <p:cNvCxnSpPr>
            <a:stCxn id="3437" idx="0"/>
            <a:endCxn id="3438" idx="2"/>
          </p:cNvCxnSpPr>
          <p:nvPr/>
        </p:nvCxnSpPr>
        <p:spPr>
          <a:xfrm rot="10800000">
            <a:off x="5066024" y="4893821"/>
            <a:ext cx="2412000" cy="548100"/>
          </a:xfrm>
          <a:prstGeom prst="straightConnector1">
            <a:avLst/>
          </a:prstGeom>
          <a:noFill/>
          <a:ln cap="flat" cmpd="sng" w="12700">
            <a:solidFill>
              <a:srgbClr val="0043B2"/>
            </a:solidFill>
            <a:prstDash val="solid"/>
            <a:miter lim="800000"/>
            <a:headEnd len="sm" w="sm" type="none"/>
            <a:tailEnd len="sm" w="sm" type="none"/>
          </a:ln>
        </p:spPr>
      </p:cxnSp>
      <p:sp>
        <p:nvSpPr>
          <p:cNvPr id="3443" name="Google Shape;3443;p97"/>
          <p:cNvSpPr/>
          <p:nvPr/>
        </p:nvSpPr>
        <p:spPr>
          <a:xfrm rot="2700000">
            <a:off x="4677582" y="3816323"/>
            <a:ext cx="776687" cy="776687"/>
          </a:xfrm>
          <a:prstGeom prst="plus">
            <a:avLst>
              <a:gd fmla="val 46154"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8" name="Shape 3448"/>
        <p:cNvGrpSpPr/>
        <p:nvPr/>
      </p:nvGrpSpPr>
      <p:grpSpPr>
        <a:xfrm>
          <a:off x="0" y="0"/>
          <a:ext cx="0" cy="0"/>
          <a:chOff x="0" y="0"/>
          <a:chExt cx="0" cy="0"/>
        </a:xfrm>
      </p:grpSpPr>
      <p:sp>
        <p:nvSpPr>
          <p:cNvPr id="3449" name="Google Shape;3449;p98"/>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3450" name="Google Shape;3450;p9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HDFS in High Availability Mode</a:t>
            </a:r>
            <a:endParaRPr/>
          </a:p>
        </p:txBody>
      </p:sp>
      <p:sp>
        <p:nvSpPr>
          <p:cNvPr id="3451" name="Google Shape;3451;p9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sp>
        <p:nvSpPr>
          <p:cNvPr id="3452" name="Google Shape;3452;p98"/>
          <p:cNvSpPr/>
          <p:nvPr/>
        </p:nvSpPr>
        <p:spPr>
          <a:xfrm>
            <a:off x="3842522" y="2692292"/>
            <a:ext cx="2154336" cy="395436"/>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Dịch vụ Zookeeper</a:t>
            </a:r>
            <a:endParaRPr sz="1100">
              <a:solidFill>
                <a:schemeClr val="lt1"/>
              </a:solidFill>
              <a:latin typeface="Arial"/>
              <a:ea typeface="Arial"/>
              <a:cs typeface="Arial"/>
              <a:sym typeface="Arial"/>
            </a:endParaRPr>
          </a:p>
        </p:txBody>
      </p:sp>
      <p:sp>
        <p:nvSpPr>
          <p:cNvPr id="3453" name="Google Shape;3453;p98"/>
          <p:cNvSpPr/>
          <p:nvPr/>
        </p:nvSpPr>
        <p:spPr>
          <a:xfrm>
            <a:off x="991138" y="3819795"/>
            <a:ext cx="197549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Theo dõi tình trạng và Sức khỏe. </a:t>
            </a:r>
            <a:endParaRPr/>
          </a:p>
          <a:p>
            <a:pPr indent="0" lvl="0" marL="0" marR="0" rtl="0" algn="l">
              <a:spcBef>
                <a:spcPts val="0"/>
              </a:spcBef>
              <a:spcAft>
                <a:spcPts val="0"/>
              </a:spcAft>
              <a:buNone/>
            </a:pPr>
            <a:r>
              <a:rPr lang="en-US" sz="1000">
                <a:solidFill>
                  <a:srgbClr val="0043B2"/>
                </a:solidFill>
                <a:latin typeface="Arial"/>
                <a:ea typeface="Arial"/>
                <a:cs typeface="Arial"/>
                <a:sym typeface="Arial"/>
              </a:rPr>
              <a:t>Quản lý trạng thái HA</a:t>
            </a:r>
            <a:endParaRPr sz="1000">
              <a:solidFill>
                <a:schemeClr val="dk1"/>
              </a:solidFill>
              <a:latin typeface="Arial"/>
              <a:ea typeface="Arial"/>
              <a:cs typeface="Arial"/>
              <a:sym typeface="Arial"/>
            </a:endParaRPr>
          </a:p>
        </p:txBody>
      </p:sp>
      <p:sp>
        <p:nvSpPr>
          <p:cNvPr id="3454" name="Google Shape;3454;p98"/>
          <p:cNvSpPr/>
          <p:nvPr/>
        </p:nvSpPr>
        <p:spPr>
          <a:xfrm>
            <a:off x="2079785" y="3131225"/>
            <a:ext cx="1621367" cy="619506"/>
          </a:xfrm>
          <a:prstGeom prst="roundRect">
            <a:avLst>
              <a:gd fmla="val 19066"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Bộ điều khiển chuyển đổi dự phòng đang hoạt động</a:t>
            </a:r>
            <a:endParaRPr sz="1100">
              <a:solidFill>
                <a:srgbClr val="0043B2"/>
              </a:solidFill>
              <a:latin typeface="Arial"/>
              <a:ea typeface="Arial"/>
              <a:cs typeface="Arial"/>
              <a:sym typeface="Arial"/>
            </a:endParaRPr>
          </a:p>
        </p:txBody>
      </p:sp>
      <p:sp>
        <p:nvSpPr>
          <p:cNvPr id="3455" name="Google Shape;3455;p98"/>
          <p:cNvSpPr/>
          <p:nvPr/>
        </p:nvSpPr>
        <p:spPr>
          <a:xfrm>
            <a:off x="6114672" y="3131225"/>
            <a:ext cx="1644924" cy="619506"/>
          </a:xfrm>
          <a:prstGeom prst="roundRect">
            <a:avLst>
              <a:gd fmla="val 19066"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Bộ điều khiển chuyển đổi dự phòng ở chế độ chờ</a:t>
            </a:r>
            <a:endParaRPr sz="1100">
              <a:solidFill>
                <a:srgbClr val="0043B2"/>
              </a:solidFill>
              <a:latin typeface="Arial"/>
              <a:ea typeface="Arial"/>
              <a:cs typeface="Arial"/>
              <a:sym typeface="Arial"/>
            </a:endParaRPr>
          </a:p>
        </p:txBody>
      </p:sp>
      <p:sp>
        <p:nvSpPr>
          <p:cNvPr id="3456" name="Google Shape;3456;p98"/>
          <p:cNvSpPr/>
          <p:nvPr/>
        </p:nvSpPr>
        <p:spPr>
          <a:xfrm>
            <a:off x="4101185" y="3844219"/>
            <a:ext cx="1625245" cy="597513"/>
          </a:xfrm>
          <a:prstGeom prst="roundRect">
            <a:avLst>
              <a:gd fmla="val 19066" name="adj"/>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Journal Nodes</a:t>
            </a:r>
            <a:endParaRPr/>
          </a:p>
          <a:p>
            <a:pPr indent="0" lvl="0" marL="0" marR="0" rtl="0" algn="ctr">
              <a:spcBef>
                <a:spcPts val="0"/>
              </a:spcBef>
              <a:spcAft>
                <a:spcPts val="0"/>
              </a:spcAft>
              <a:buNone/>
            </a:pPr>
            <a:r>
              <a:rPr lang="en-US" sz="1200">
                <a:solidFill>
                  <a:schemeClr val="lt1"/>
                </a:solidFill>
                <a:latin typeface="Arial"/>
                <a:ea typeface="Arial"/>
                <a:cs typeface="Arial"/>
                <a:sym typeface="Arial"/>
              </a:rPr>
              <a:t>(Chỉnh sửa được chia sẻ)</a:t>
            </a:r>
            <a:endParaRPr sz="1200">
              <a:solidFill>
                <a:schemeClr val="lt1"/>
              </a:solidFill>
              <a:latin typeface="Arial"/>
              <a:ea typeface="Arial"/>
              <a:cs typeface="Arial"/>
              <a:sym typeface="Arial"/>
            </a:endParaRPr>
          </a:p>
        </p:txBody>
      </p:sp>
      <p:sp>
        <p:nvSpPr>
          <p:cNvPr id="3457" name="Google Shape;3457;p98"/>
          <p:cNvSpPr/>
          <p:nvPr/>
        </p:nvSpPr>
        <p:spPr>
          <a:xfrm>
            <a:off x="2726954" y="4865784"/>
            <a:ext cx="1290042" cy="408628"/>
          </a:xfrm>
          <a:prstGeom prst="roundRect">
            <a:avLst>
              <a:gd fmla="val 16667" name="adj"/>
            </a:avLst>
          </a:prstGeom>
          <a:solidFill>
            <a:srgbClr val="C1D0E5"/>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NameNode</a:t>
            </a:r>
            <a:endParaRPr/>
          </a:p>
        </p:txBody>
      </p:sp>
      <p:sp>
        <p:nvSpPr>
          <p:cNvPr id="3458" name="Google Shape;3458;p98"/>
          <p:cNvSpPr/>
          <p:nvPr/>
        </p:nvSpPr>
        <p:spPr>
          <a:xfrm>
            <a:off x="5822385" y="4865784"/>
            <a:ext cx="1290042" cy="408628"/>
          </a:xfrm>
          <a:prstGeom prst="roundRect">
            <a:avLst>
              <a:gd fmla="val 16667" name="adj"/>
            </a:avLst>
          </a:prstGeom>
          <a:solidFill>
            <a:srgbClr val="C1D0E5"/>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StandbyNode</a:t>
            </a:r>
            <a:endParaRPr/>
          </a:p>
        </p:txBody>
      </p:sp>
      <p:sp>
        <p:nvSpPr>
          <p:cNvPr id="3459" name="Google Shape;3459;p98"/>
          <p:cNvSpPr/>
          <p:nvPr/>
        </p:nvSpPr>
        <p:spPr>
          <a:xfrm>
            <a:off x="2726954" y="5673431"/>
            <a:ext cx="1290042" cy="398099"/>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DataNode</a:t>
            </a:r>
            <a:endParaRPr/>
          </a:p>
        </p:txBody>
      </p:sp>
      <p:sp>
        <p:nvSpPr>
          <p:cNvPr id="3460" name="Google Shape;3460;p98"/>
          <p:cNvSpPr/>
          <p:nvPr/>
        </p:nvSpPr>
        <p:spPr>
          <a:xfrm>
            <a:off x="4274669" y="5673431"/>
            <a:ext cx="1290042" cy="398099"/>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DataNode</a:t>
            </a:r>
            <a:endParaRPr/>
          </a:p>
        </p:txBody>
      </p:sp>
      <p:sp>
        <p:nvSpPr>
          <p:cNvPr id="3461" name="Google Shape;3461;p98"/>
          <p:cNvSpPr/>
          <p:nvPr/>
        </p:nvSpPr>
        <p:spPr>
          <a:xfrm>
            <a:off x="5822385" y="5673430"/>
            <a:ext cx="1290042" cy="398099"/>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DataNode</a:t>
            </a:r>
            <a:endParaRPr/>
          </a:p>
        </p:txBody>
      </p:sp>
      <p:grpSp>
        <p:nvGrpSpPr>
          <p:cNvPr id="3462" name="Google Shape;3462;p98"/>
          <p:cNvGrpSpPr/>
          <p:nvPr/>
        </p:nvGrpSpPr>
        <p:grpSpPr>
          <a:xfrm>
            <a:off x="2890468" y="2890025"/>
            <a:ext cx="4046666" cy="2783406"/>
            <a:chOff x="2890469" y="2890025"/>
            <a:chExt cx="4046666" cy="2783406"/>
          </a:xfrm>
        </p:grpSpPr>
        <p:grpSp>
          <p:nvGrpSpPr>
            <p:cNvPr id="3463" name="Google Shape;3463;p98"/>
            <p:cNvGrpSpPr/>
            <p:nvPr/>
          </p:nvGrpSpPr>
          <p:grpSpPr>
            <a:xfrm>
              <a:off x="3371975" y="5274430"/>
              <a:ext cx="3095431" cy="399001"/>
              <a:chOff x="3371975" y="5274430"/>
              <a:chExt cx="3095431" cy="399001"/>
            </a:xfrm>
          </p:grpSpPr>
          <p:cxnSp>
            <p:nvCxnSpPr>
              <p:cNvPr id="3464" name="Google Shape;3464;p98"/>
              <p:cNvCxnSpPr>
                <a:stCxn id="3459" idx="0"/>
                <a:endCxn id="3457" idx="2"/>
              </p:cNvCxnSpPr>
              <p:nvPr/>
            </p:nvCxnSpPr>
            <p:spPr>
              <a:xfrm rot="10800000">
                <a:off x="3371975" y="5274431"/>
                <a:ext cx="0" cy="399000"/>
              </a:xfrm>
              <a:prstGeom prst="straightConnector1">
                <a:avLst/>
              </a:prstGeom>
              <a:noFill/>
              <a:ln cap="flat" cmpd="sng" w="12700">
                <a:solidFill>
                  <a:srgbClr val="0043B2"/>
                </a:solidFill>
                <a:prstDash val="solid"/>
                <a:miter lim="800000"/>
                <a:headEnd len="sm" w="sm" type="none"/>
                <a:tailEnd len="med" w="med" type="triangle"/>
              </a:ln>
            </p:spPr>
          </p:cxnSp>
          <p:cxnSp>
            <p:nvCxnSpPr>
              <p:cNvPr id="3465" name="Google Shape;3465;p98"/>
              <p:cNvCxnSpPr>
                <a:stCxn id="3461" idx="0"/>
                <a:endCxn id="3458" idx="2"/>
              </p:cNvCxnSpPr>
              <p:nvPr/>
            </p:nvCxnSpPr>
            <p:spPr>
              <a:xfrm rot="10800000">
                <a:off x="6467406" y="5274430"/>
                <a:ext cx="0" cy="399000"/>
              </a:xfrm>
              <a:prstGeom prst="straightConnector1">
                <a:avLst/>
              </a:prstGeom>
              <a:noFill/>
              <a:ln cap="flat" cmpd="sng" w="12700">
                <a:solidFill>
                  <a:srgbClr val="0043B2"/>
                </a:solidFill>
                <a:prstDash val="solid"/>
                <a:miter lim="800000"/>
                <a:headEnd len="sm" w="sm" type="none"/>
                <a:tailEnd len="med" w="med" type="triangle"/>
              </a:ln>
            </p:spPr>
          </p:cxnSp>
          <p:cxnSp>
            <p:nvCxnSpPr>
              <p:cNvPr id="3466" name="Google Shape;3466;p98"/>
              <p:cNvCxnSpPr>
                <a:stCxn id="3460" idx="0"/>
                <a:endCxn id="3458" idx="2"/>
              </p:cNvCxnSpPr>
              <p:nvPr/>
            </p:nvCxnSpPr>
            <p:spPr>
              <a:xfrm flipH="1" rot="10800000">
                <a:off x="4919690" y="5274431"/>
                <a:ext cx="1547700" cy="399000"/>
              </a:xfrm>
              <a:prstGeom prst="straightConnector1">
                <a:avLst/>
              </a:prstGeom>
              <a:noFill/>
              <a:ln cap="flat" cmpd="sng" w="12700">
                <a:solidFill>
                  <a:srgbClr val="0043B2"/>
                </a:solidFill>
                <a:prstDash val="solid"/>
                <a:miter lim="800000"/>
                <a:headEnd len="sm" w="sm" type="none"/>
                <a:tailEnd len="med" w="med" type="triangle"/>
              </a:ln>
            </p:spPr>
          </p:cxnSp>
          <p:cxnSp>
            <p:nvCxnSpPr>
              <p:cNvPr id="3467" name="Google Shape;3467;p98"/>
              <p:cNvCxnSpPr>
                <a:stCxn id="3460" idx="0"/>
                <a:endCxn id="3457" idx="2"/>
              </p:cNvCxnSpPr>
              <p:nvPr/>
            </p:nvCxnSpPr>
            <p:spPr>
              <a:xfrm rot="10800000">
                <a:off x="3371990" y="5274431"/>
                <a:ext cx="1547700" cy="399000"/>
              </a:xfrm>
              <a:prstGeom prst="straightConnector1">
                <a:avLst/>
              </a:prstGeom>
              <a:noFill/>
              <a:ln cap="flat" cmpd="sng" w="12700">
                <a:solidFill>
                  <a:srgbClr val="0043B2"/>
                </a:solidFill>
                <a:prstDash val="solid"/>
                <a:miter lim="800000"/>
                <a:headEnd len="sm" w="sm" type="none"/>
                <a:tailEnd len="med" w="med" type="triangle"/>
              </a:ln>
            </p:spPr>
          </p:cxnSp>
          <p:cxnSp>
            <p:nvCxnSpPr>
              <p:cNvPr id="3468" name="Google Shape;3468;p98"/>
              <p:cNvCxnSpPr>
                <a:stCxn id="3459" idx="0"/>
                <a:endCxn id="3458" idx="2"/>
              </p:cNvCxnSpPr>
              <p:nvPr/>
            </p:nvCxnSpPr>
            <p:spPr>
              <a:xfrm flipH="1" rot="10800000">
                <a:off x="3371975" y="5274431"/>
                <a:ext cx="3095400" cy="399000"/>
              </a:xfrm>
              <a:prstGeom prst="straightConnector1">
                <a:avLst/>
              </a:prstGeom>
              <a:noFill/>
              <a:ln cap="flat" cmpd="sng" w="12700">
                <a:solidFill>
                  <a:srgbClr val="0043B2"/>
                </a:solidFill>
                <a:prstDash val="solid"/>
                <a:miter lim="800000"/>
                <a:headEnd len="sm" w="sm" type="none"/>
                <a:tailEnd len="med" w="med" type="triangle"/>
              </a:ln>
            </p:spPr>
          </p:cxnSp>
          <p:cxnSp>
            <p:nvCxnSpPr>
              <p:cNvPr id="3469" name="Google Shape;3469;p98"/>
              <p:cNvCxnSpPr>
                <a:stCxn id="3461" idx="0"/>
                <a:endCxn id="3457" idx="2"/>
              </p:cNvCxnSpPr>
              <p:nvPr/>
            </p:nvCxnSpPr>
            <p:spPr>
              <a:xfrm rot="10800000">
                <a:off x="3372006" y="5274430"/>
                <a:ext cx="3095400" cy="399000"/>
              </a:xfrm>
              <a:prstGeom prst="straightConnector1">
                <a:avLst/>
              </a:prstGeom>
              <a:noFill/>
              <a:ln cap="flat" cmpd="sng" w="12700">
                <a:solidFill>
                  <a:srgbClr val="0043B2"/>
                </a:solidFill>
                <a:prstDash val="solid"/>
                <a:miter lim="800000"/>
                <a:headEnd len="sm" w="sm" type="none"/>
                <a:tailEnd len="med" w="med" type="triangle"/>
              </a:ln>
            </p:spPr>
          </p:cxnSp>
        </p:grpSp>
        <p:grpSp>
          <p:nvGrpSpPr>
            <p:cNvPr id="3470" name="Google Shape;3470;p98"/>
            <p:cNvGrpSpPr/>
            <p:nvPr/>
          </p:nvGrpSpPr>
          <p:grpSpPr>
            <a:xfrm>
              <a:off x="2890468" y="2890025"/>
              <a:ext cx="4046666" cy="1975759"/>
              <a:chOff x="2890469" y="2890025"/>
              <a:chExt cx="4046666" cy="1975759"/>
            </a:xfrm>
          </p:grpSpPr>
          <p:cxnSp>
            <p:nvCxnSpPr>
              <p:cNvPr id="3471" name="Google Shape;3471;p98"/>
              <p:cNvCxnSpPr>
                <a:stCxn id="3455" idx="0"/>
                <a:endCxn id="3452" idx="3"/>
              </p:cNvCxnSpPr>
              <p:nvPr/>
            </p:nvCxnSpPr>
            <p:spPr>
              <a:xfrm flipH="1" rot="5400000">
                <a:off x="6346434" y="2540525"/>
                <a:ext cx="241200" cy="940200"/>
              </a:xfrm>
              <a:prstGeom prst="bentConnector2">
                <a:avLst/>
              </a:prstGeom>
              <a:noFill/>
              <a:ln cap="flat" cmpd="sng" w="12700">
                <a:solidFill>
                  <a:srgbClr val="0043B2"/>
                </a:solidFill>
                <a:prstDash val="solid"/>
                <a:miter lim="800000"/>
                <a:headEnd len="sm" w="sm" type="none"/>
                <a:tailEnd len="med" w="med" type="triangle"/>
              </a:ln>
            </p:spPr>
          </p:cxnSp>
          <p:cxnSp>
            <p:nvCxnSpPr>
              <p:cNvPr id="3472" name="Google Shape;3472;p98"/>
              <p:cNvCxnSpPr>
                <a:stCxn id="3454" idx="2"/>
                <a:endCxn id="3456" idx="1"/>
              </p:cNvCxnSpPr>
              <p:nvPr/>
            </p:nvCxnSpPr>
            <p:spPr>
              <a:xfrm flipH="1" rot="-5400000">
                <a:off x="3299818" y="3341381"/>
                <a:ext cx="392100" cy="1210800"/>
              </a:xfrm>
              <a:prstGeom prst="bentConnector2">
                <a:avLst/>
              </a:prstGeom>
              <a:noFill/>
              <a:ln cap="flat" cmpd="sng" w="12700">
                <a:solidFill>
                  <a:srgbClr val="0043B2"/>
                </a:solidFill>
                <a:prstDash val="solid"/>
                <a:miter lim="800000"/>
                <a:headEnd len="sm" w="sm" type="none"/>
                <a:tailEnd len="med" w="med" type="triangle"/>
              </a:ln>
            </p:spPr>
          </p:cxnSp>
          <p:cxnSp>
            <p:nvCxnSpPr>
              <p:cNvPr id="3473" name="Google Shape;3473;p98"/>
              <p:cNvCxnSpPr>
                <a:stCxn id="3455" idx="2"/>
                <a:endCxn id="3456" idx="3"/>
              </p:cNvCxnSpPr>
              <p:nvPr/>
            </p:nvCxnSpPr>
            <p:spPr>
              <a:xfrm rot="5400000">
                <a:off x="6135684" y="3341381"/>
                <a:ext cx="392100" cy="1210800"/>
              </a:xfrm>
              <a:prstGeom prst="bentConnector2">
                <a:avLst/>
              </a:prstGeom>
              <a:noFill/>
              <a:ln cap="flat" cmpd="sng" w="12700">
                <a:solidFill>
                  <a:srgbClr val="0043B2"/>
                </a:solidFill>
                <a:prstDash val="solid"/>
                <a:miter lim="800000"/>
                <a:headEnd len="sm" w="sm" type="none"/>
                <a:tailEnd len="med" w="med" type="triangle"/>
              </a:ln>
            </p:spPr>
          </p:cxnSp>
          <p:cxnSp>
            <p:nvCxnSpPr>
              <p:cNvPr id="3474" name="Google Shape;3474;p98"/>
              <p:cNvCxnSpPr>
                <a:stCxn id="3457" idx="0"/>
                <a:endCxn id="3456" idx="1"/>
              </p:cNvCxnSpPr>
              <p:nvPr/>
            </p:nvCxnSpPr>
            <p:spPr>
              <a:xfrm flipH="1" rot="10800000">
                <a:off x="3371975" y="4143084"/>
                <a:ext cx="729300" cy="722700"/>
              </a:xfrm>
              <a:prstGeom prst="straightConnector1">
                <a:avLst/>
              </a:prstGeom>
              <a:noFill/>
              <a:ln cap="flat" cmpd="sng" w="12700">
                <a:solidFill>
                  <a:srgbClr val="0043B2"/>
                </a:solidFill>
                <a:prstDash val="solid"/>
                <a:miter lim="800000"/>
                <a:headEnd len="sm" w="sm" type="none"/>
                <a:tailEnd len="med" w="med" type="triangle"/>
              </a:ln>
            </p:spPr>
          </p:cxnSp>
          <p:cxnSp>
            <p:nvCxnSpPr>
              <p:cNvPr id="3475" name="Google Shape;3475;p98"/>
              <p:cNvCxnSpPr>
                <a:stCxn id="3456" idx="3"/>
                <a:endCxn id="3458" idx="0"/>
              </p:cNvCxnSpPr>
              <p:nvPr/>
            </p:nvCxnSpPr>
            <p:spPr>
              <a:xfrm>
                <a:off x="5726430" y="4142976"/>
                <a:ext cx="741000" cy="722700"/>
              </a:xfrm>
              <a:prstGeom prst="straightConnector1">
                <a:avLst/>
              </a:prstGeom>
              <a:noFill/>
              <a:ln cap="flat" cmpd="sng" w="12700">
                <a:solidFill>
                  <a:srgbClr val="0043B2"/>
                </a:solidFill>
                <a:prstDash val="solid"/>
                <a:miter lim="800000"/>
                <a:headEnd len="sm" w="sm" type="none"/>
                <a:tailEnd len="med" w="med" type="triangle"/>
              </a:ln>
            </p:spPr>
          </p:cxnSp>
          <p:cxnSp>
            <p:nvCxnSpPr>
              <p:cNvPr id="3476" name="Google Shape;3476;p98"/>
              <p:cNvCxnSpPr>
                <a:stCxn id="3454" idx="0"/>
                <a:endCxn id="3452" idx="1"/>
              </p:cNvCxnSpPr>
              <p:nvPr/>
            </p:nvCxnSpPr>
            <p:spPr>
              <a:xfrm rot="-5400000">
                <a:off x="3245968" y="2534525"/>
                <a:ext cx="241200" cy="952200"/>
              </a:xfrm>
              <a:prstGeom prst="bentConnector2">
                <a:avLst/>
              </a:prstGeom>
              <a:noFill/>
              <a:ln cap="flat" cmpd="sng" w="12700">
                <a:solidFill>
                  <a:srgbClr val="0043B2"/>
                </a:solidFill>
                <a:prstDash val="solid"/>
                <a:miter lim="800000"/>
                <a:headEnd len="sm" w="sm" type="none"/>
                <a:tailEnd len="med" w="med" type="triangle"/>
              </a:ln>
            </p:spPr>
          </p:cxnSp>
        </p:grpSp>
      </p:grpSp>
      <p:sp>
        <p:nvSpPr>
          <p:cNvPr id="3477" name="Google Shape;3477;p98"/>
          <p:cNvSpPr/>
          <p:nvPr/>
        </p:nvSpPr>
        <p:spPr>
          <a:xfrm>
            <a:off x="4428425" y="4915119"/>
            <a:ext cx="1011422"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Nhịp tim bao gồm báo cáo khối</a:t>
            </a:r>
            <a:endParaRPr sz="1000">
              <a:solidFill>
                <a:schemeClr val="dk1"/>
              </a:solidFill>
              <a:latin typeface="Arial"/>
              <a:ea typeface="Arial"/>
              <a:cs typeface="Arial"/>
              <a:sym typeface="Arial"/>
            </a:endParaRPr>
          </a:p>
        </p:txBody>
      </p:sp>
      <p:sp>
        <p:nvSpPr>
          <p:cNvPr id="3478" name="Google Shape;3478;p98"/>
          <p:cNvSpPr/>
          <p:nvPr/>
        </p:nvSpPr>
        <p:spPr>
          <a:xfrm>
            <a:off x="3701152" y="4594530"/>
            <a:ext cx="417102"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Viết</a:t>
            </a:r>
            <a:endParaRPr sz="1000">
              <a:solidFill>
                <a:schemeClr val="dk1"/>
              </a:solidFill>
              <a:latin typeface="Arial"/>
              <a:ea typeface="Arial"/>
              <a:cs typeface="Arial"/>
              <a:sym typeface="Arial"/>
            </a:endParaRPr>
          </a:p>
        </p:txBody>
      </p:sp>
      <p:sp>
        <p:nvSpPr>
          <p:cNvPr id="3479" name="Google Shape;3479;p98"/>
          <p:cNvSpPr/>
          <p:nvPr/>
        </p:nvSpPr>
        <p:spPr>
          <a:xfrm>
            <a:off x="5641465" y="4594530"/>
            <a:ext cx="402674"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Đọc</a:t>
            </a:r>
            <a:endParaRPr sz="1000">
              <a:solidFill>
                <a:schemeClr val="dk1"/>
              </a:solidFill>
              <a:latin typeface="Arial"/>
              <a:ea typeface="Arial"/>
              <a:cs typeface="Arial"/>
              <a:sym typeface="Arial"/>
            </a:endParaRPr>
          </a:p>
        </p:txBody>
      </p:sp>
      <p:sp>
        <p:nvSpPr>
          <p:cNvPr id="3480" name="Google Shape;3480;p98"/>
          <p:cNvSpPr/>
          <p:nvPr/>
        </p:nvSpPr>
        <p:spPr>
          <a:xfrm>
            <a:off x="6979766" y="3798449"/>
            <a:ext cx="203132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Theo dõi tình trạng và Sức khỏe. </a:t>
            </a:r>
            <a:endParaRPr/>
          </a:p>
          <a:p>
            <a:pPr indent="0" lvl="0" marL="0" marR="0" rtl="0" algn="l">
              <a:spcBef>
                <a:spcPts val="0"/>
              </a:spcBef>
              <a:spcAft>
                <a:spcPts val="0"/>
              </a:spcAft>
              <a:buNone/>
            </a:pPr>
            <a:r>
              <a:rPr lang="en-US" sz="1000">
                <a:solidFill>
                  <a:srgbClr val="0043B2"/>
                </a:solidFill>
                <a:latin typeface="Arial"/>
                <a:ea typeface="Arial"/>
                <a:cs typeface="Arial"/>
                <a:sym typeface="Arial"/>
              </a:rPr>
              <a:t>Quản lý trạng thái HA</a:t>
            </a:r>
            <a:endParaRPr sz="1000">
              <a:solidFill>
                <a:schemeClr val="dk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5" name="Shape 3485"/>
        <p:cNvGrpSpPr/>
        <p:nvPr/>
      </p:nvGrpSpPr>
      <p:grpSpPr>
        <a:xfrm>
          <a:off x="0" y="0"/>
          <a:ext cx="0" cy="0"/>
          <a:chOff x="0" y="0"/>
          <a:chExt cx="0" cy="0"/>
        </a:xfrm>
      </p:grpSpPr>
      <p:sp>
        <p:nvSpPr>
          <p:cNvPr id="3486" name="Google Shape;3486;p99"/>
          <p:cNvSpPr txBox="1"/>
          <p:nvPr>
            <p:ph idx="1" type="body"/>
          </p:nvPr>
        </p:nvSpPr>
        <p:spPr>
          <a:xfrm>
            <a:off x="449612" y="447880"/>
            <a:ext cx="7524000"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Hệ thống tệp phân tán Hadoop</a:t>
            </a:r>
            <a:endParaRPr/>
          </a:p>
        </p:txBody>
      </p:sp>
      <p:sp>
        <p:nvSpPr>
          <p:cNvPr id="3487" name="Google Shape;3487;p9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HDFS ở Chế độ sẵn sàng cao</a:t>
            </a:r>
            <a:endParaRPr/>
          </a:p>
        </p:txBody>
      </p:sp>
      <p:sp>
        <p:nvSpPr>
          <p:cNvPr id="3488" name="Google Shape;3488;p9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03</a:t>
            </a:r>
            <a:endParaRPr/>
          </a:p>
          <a:p>
            <a:pPr indent="0" lvl="0" marL="0" rtl="0" algn="r">
              <a:lnSpc>
                <a:spcPct val="100000"/>
              </a:lnSpc>
              <a:spcBef>
                <a:spcPts val="0"/>
              </a:spcBef>
              <a:spcAft>
                <a:spcPts val="0"/>
              </a:spcAft>
              <a:buClr>
                <a:srgbClr val="D8D8D8"/>
              </a:buClr>
              <a:buSzPts val="1600"/>
              <a:buNone/>
            </a:pPr>
            <a:r>
              <a:t/>
            </a:r>
            <a:endParaRPr/>
          </a:p>
        </p:txBody>
      </p:sp>
      <p:grpSp>
        <p:nvGrpSpPr>
          <p:cNvPr id="3489" name="Google Shape;3489;p99"/>
          <p:cNvGrpSpPr/>
          <p:nvPr/>
        </p:nvGrpSpPr>
        <p:grpSpPr>
          <a:xfrm>
            <a:off x="2012198" y="2648633"/>
            <a:ext cx="5843875" cy="3359692"/>
            <a:chOff x="2192219" y="2472230"/>
            <a:chExt cx="5843875" cy="3359692"/>
          </a:xfrm>
        </p:grpSpPr>
        <p:grpSp>
          <p:nvGrpSpPr>
            <p:cNvPr id="3490" name="Google Shape;3490;p99"/>
            <p:cNvGrpSpPr/>
            <p:nvPr/>
          </p:nvGrpSpPr>
          <p:grpSpPr>
            <a:xfrm>
              <a:off x="3158357" y="2472230"/>
              <a:ext cx="3911599" cy="1279531"/>
              <a:chOff x="3109532" y="2472230"/>
              <a:chExt cx="3911599" cy="1279531"/>
            </a:xfrm>
          </p:grpSpPr>
          <p:sp>
            <p:nvSpPr>
              <p:cNvPr id="3491" name="Google Shape;3491;p99"/>
              <p:cNvSpPr/>
              <p:nvPr/>
            </p:nvSpPr>
            <p:spPr>
              <a:xfrm>
                <a:off x="4365019" y="2472230"/>
                <a:ext cx="1400625" cy="519351"/>
              </a:xfrm>
              <a:prstGeom prst="roundRect">
                <a:avLst>
                  <a:gd fmla="val 50000" name="adj"/>
                </a:avLst>
              </a:prstGeom>
              <a:solidFill>
                <a:srgbClr val="0043B2"/>
              </a:solidFill>
              <a:ln cap="flat" cmpd="sng" w="12700">
                <a:solidFill>
                  <a:srgbClr val="0043B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Thảo luận</a:t>
                </a:r>
                <a:endParaRPr sz="1400">
                  <a:solidFill>
                    <a:schemeClr val="lt1"/>
                  </a:solidFill>
                  <a:latin typeface="Arial"/>
                  <a:ea typeface="Arial"/>
                  <a:cs typeface="Arial"/>
                  <a:sym typeface="Arial"/>
                </a:endParaRPr>
              </a:p>
            </p:txBody>
          </p:sp>
          <p:sp>
            <p:nvSpPr>
              <p:cNvPr id="3492" name="Google Shape;3492;p99"/>
              <p:cNvSpPr/>
              <p:nvPr/>
            </p:nvSpPr>
            <p:spPr>
              <a:xfrm>
                <a:off x="3109532" y="3102037"/>
                <a:ext cx="3911599" cy="649724"/>
              </a:xfrm>
              <a:prstGeom prst="roundRect">
                <a:avLst>
                  <a:gd fmla="val 34219" name="adj"/>
                </a:avLst>
              </a:prstGeom>
              <a:noFill/>
              <a:ln cap="flat" cmpd="sng" w="19050">
                <a:solidFill>
                  <a:srgbClr val="0043B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Giải thích sự khác biệt giữa Chế độ HA</a:t>
                </a:r>
                <a:endParaRPr/>
              </a:p>
              <a:p>
                <a:pPr indent="0" lvl="0" marL="0" marR="0" rtl="0" algn="ctr">
                  <a:spcBef>
                    <a:spcPts val="0"/>
                  </a:spcBef>
                  <a:spcAft>
                    <a:spcPts val="0"/>
                  </a:spcAft>
                  <a:buNone/>
                </a:pPr>
                <a:r>
                  <a:rPr lang="en-US" sz="1400">
                    <a:solidFill>
                      <a:srgbClr val="0043B2"/>
                    </a:solidFill>
                    <a:latin typeface="Arial"/>
                    <a:ea typeface="Arial"/>
                    <a:cs typeface="Arial"/>
                    <a:sym typeface="Arial"/>
                  </a:rPr>
                  <a:t>và Chế độ không HA sử dụng từ khóa</a:t>
                </a:r>
                <a:endParaRPr sz="1400">
                  <a:solidFill>
                    <a:srgbClr val="0043B2"/>
                  </a:solidFill>
                  <a:latin typeface="Arial"/>
                  <a:ea typeface="Arial"/>
                  <a:cs typeface="Arial"/>
                  <a:sym typeface="Arial"/>
                </a:endParaRPr>
              </a:p>
            </p:txBody>
          </p:sp>
        </p:grpSp>
        <p:grpSp>
          <p:nvGrpSpPr>
            <p:cNvPr id="3493" name="Google Shape;3493;p99"/>
            <p:cNvGrpSpPr/>
            <p:nvPr/>
          </p:nvGrpSpPr>
          <p:grpSpPr>
            <a:xfrm>
              <a:off x="2192219" y="4129327"/>
              <a:ext cx="5843875" cy="1702595"/>
              <a:chOff x="2192219" y="4129327"/>
              <a:chExt cx="5843875" cy="1702595"/>
            </a:xfrm>
          </p:grpSpPr>
          <p:grpSp>
            <p:nvGrpSpPr>
              <p:cNvPr id="3494" name="Google Shape;3494;p99"/>
              <p:cNvGrpSpPr/>
              <p:nvPr/>
            </p:nvGrpSpPr>
            <p:grpSpPr>
              <a:xfrm>
                <a:off x="2532436" y="4129327"/>
                <a:ext cx="1512168" cy="701095"/>
                <a:chOff x="2016916" y="4223255"/>
                <a:chExt cx="1512168" cy="769802"/>
              </a:xfrm>
            </p:grpSpPr>
            <p:sp>
              <p:nvSpPr>
                <p:cNvPr id="3495" name="Google Shape;3495;p99"/>
                <p:cNvSpPr/>
                <p:nvPr/>
              </p:nvSpPr>
              <p:spPr>
                <a:xfrm>
                  <a:off x="2016916" y="4223255"/>
                  <a:ext cx="1504298" cy="769802"/>
                </a:xfrm>
                <a:prstGeom prst="roundRect">
                  <a:avLst>
                    <a:gd fmla="val 50000" name="adj"/>
                  </a:avLst>
                </a:prstGeom>
                <a:solidFill>
                  <a:srgbClr val="3C76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496" name="Google Shape;3496;p99"/>
                <p:cNvSpPr txBox="1"/>
                <p:nvPr/>
              </p:nvSpPr>
              <p:spPr>
                <a:xfrm>
                  <a:off x="2016916" y="4311860"/>
                  <a:ext cx="1512168" cy="5744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Chuyển đổi dự phòng tự động</a:t>
                  </a:r>
                  <a:endParaRPr sz="1400">
                    <a:solidFill>
                      <a:schemeClr val="lt1"/>
                    </a:solidFill>
                    <a:latin typeface="Arial"/>
                    <a:ea typeface="Arial"/>
                    <a:cs typeface="Arial"/>
                    <a:sym typeface="Arial"/>
                  </a:endParaRPr>
                </a:p>
              </p:txBody>
            </p:sp>
          </p:grpSp>
          <p:grpSp>
            <p:nvGrpSpPr>
              <p:cNvPr id="3497" name="Google Shape;3497;p99"/>
              <p:cNvGrpSpPr/>
              <p:nvPr/>
            </p:nvGrpSpPr>
            <p:grpSpPr>
              <a:xfrm>
                <a:off x="4428143" y="4227391"/>
                <a:ext cx="1330977" cy="490103"/>
                <a:chOff x="3740373" y="4297201"/>
                <a:chExt cx="1330977" cy="621909"/>
              </a:xfrm>
            </p:grpSpPr>
            <p:sp>
              <p:nvSpPr>
                <p:cNvPr id="3498" name="Google Shape;3498;p99"/>
                <p:cNvSpPr/>
                <p:nvPr/>
              </p:nvSpPr>
              <p:spPr>
                <a:xfrm>
                  <a:off x="3740373" y="4297201"/>
                  <a:ext cx="1330977" cy="621909"/>
                </a:xfrm>
                <a:prstGeom prst="roundRect">
                  <a:avLst>
                    <a:gd fmla="val 50000"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499" name="Google Shape;3499;p99"/>
                <p:cNvSpPr txBox="1"/>
                <p:nvPr/>
              </p:nvSpPr>
              <p:spPr>
                <a:xfrm>
                  <a:off x="3835724" y="4418367"/>
                  <a:ext cx="1146858" cy="39054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SPOF</a:t>
                  </a:r>
                  <a:endParaRPr sz="1400">
                    <a:solidFill>
                      <a:srgbClr val="0043B2"/>
                    </a:solidFill>
                    <a:latin typeface="Arial"/>
                    <a:ea typeface="Arial"/>
                    <a:cs typeface="Arial"/>
                    <a:sym typeface="Arial"/>
                  </a:endParaRPr>
                </a:p>
              </p:txBody>
            </p:sp>
          </p:grpSp>
          <p:grpSp>
            <p:nvGrpSpPr>
              <p:cNvPr id="3500" name="Google Shape;3500;p99"/>
              <p:cNvGrpSpPr/>
              <p:nvPr/>
            </p:nvGrpSpPr>
            <p:grpSpPr>
              <a:xfrm>
                <a:off x="2192219" y="5024163"/>
                <a:ext cx="1955923" cy="660396"/>
                <a:chOff x="1765177" y="5090041"/>
                <a:chExt cx="2121347" cy="769802"/>
              </a:xfrm>
            </p:grpSpPr>
            <p:sp>
              <p:nvSpPr>
                <p:cNvPr id="3501" name="Google Shape;3501;p99"/>
                <p:cNvSpPr/>
                <p:nvPr/>
              </p:nvSpPr>
              <p:spPr>
                <a:xfrm>
                  <a:off x="1765177" y="5090041"/>
                  <a:ext cx="2121347" cy="769802"/>
                </a:xfrm>
                <a:prstGeom prst="roundRect">
                  <a:avLst>
                    <a:gd fmla="val 50000" name="adj"/>
                  </a:avLst>
                </a:prstGeom>
                <a:solidFill>
                  <a:srgbClr val="C1D0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502" name="Google Shape;3502;p99"/>
                <p:cNvSpPr txBox="1"/>
                <p:nvPr/>
              </p:nvSpPr>
              <p:spPr>
                <a:xfrm>
                  <a:off x="1813863" y="5297729"/>
                  <a:ext cx="2023976" cy="3587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Standby Node</a:t>
                  </a:r>
                  <a:endParaRPr sz="1400">
                    <a:solidFill>
                      <a:srgbClr val="0043B2"/>
                    </a:solidFill>
                    <a:latin typeface="Arial"/>
                    <a:ea typeface="Arial"/>
                    <a:cs typeface="Arial"/>
                    <a:sym typeface="Arial"/>
                  </a:endParaRPr>
                </a:p>
              </p:txBody>
            </p:sp>
          </p:grpSp>
          <p:grpSp>
            <p:nvGrpSpPr>
              <p:cNvPr id="3503" name="Google Shape;3503;p99"/>
              <p:cNvGrpSpPr/>
              <p:nvPr/>
            </p:nvGrpSpPr>
            <p:grpSpPr>
              <a:xfrm>
                <a:off x="6142659" y="4230592"/>
                <a:ext cx="1726285" cy="432758"/>
                <a:chOff x="4826679" y="4134939"/>
                <a:chExt cx="1726285" cy="621909"/>
              </a:xfrm>
            </p:grpSpPr>
            <p:sp>
              <p:nvSpPr>
                <p:cNvPr id="3504" name="Google Shape;3504;p99"/>
                <p:cNvSpPr/>
                <p:nvPr/>
              </p:nvSpPr>
              <p:spPr>
                <a:xfrm>
                  <a:off x="4826679" y="4134939"/>
                  <a:ext cx="1726285" cy="621909"/>
                </a:xfrm>
                <a:prstGeom prst="roundRect">
                  <a:avLst>
                    <a:gd fmla="val 50000"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505" name="Google Shape;3505;p99"/>
                <p:cNvSpPr txBox="1"/>
                <p:nvPr/>
              </p:nvSpPr>
              <p:spPr>
                <a:xfrm>
                  <a:off x="4933094" y="4254468"/>
                  <a:ext cx="1493106" cy="44230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Name Node</a:t>
                  </a:r>
                  <a:endParaRPr sz="1400">
                    <a:solidFill>
                      <a:schemeClr val="lt1"/>
                    </a:solidFill>
                    <a:latin typeface="Arial"/>
                    <a:ea typeface="Arial"/>
                    <a:cs typeface="Arial"/>
                    <a:sym typeface="Arial"/>
                  </a:endParaRPr>
                </a:p>
              </p:txBody>
            </p:sp>
          </p:grpSp>
          <p:grpSp>
            <p:nvGrpSpPr>
              <p:cNvPr id="3506" name="Google Shape;3506;p99"/>
              <p:cNvGrpSpPr/>
              <p:nvPr/>
            </p:nvGrpSpPr>
            <p:grpSpPr>
              <a:xfrm>
                <a:off x="4375557" y="5071299"/>
                <a:ext cx="2023976" cy="545588"/>
                <a:chOff x="4857241" y="4958499"/>
                <a:chExt cx="2023976" cy="621909"/>
              </a:xfrm>
            </p:grpSpPr>
            <p:sp>
              <p:nvSpPr>
                <p:cNvPr id="3507" name="Google Shape;3507;p99"/>
                <p:cNvSpPr/>
                <p:nvPr/>
              </p:nvSpPr>
              <p:spPr>
                <a:xfrm>
                  <a:off x="4857241" y="4958499"/>
                  <a:ext cx="2023976" cy="621909"/>
                </a:xfrm>
                <a:prstGeom prst="roundRect">
                  <a:avLst>
                    <a:gd fmla="val 50000" name="adj"/>
                  </a:avLst>
                </a:prstGeom>
                <a:solidFill>
                  <a:srgbClr val="405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508" name="Google Shape;3508;p99"/>
                <p:cNvSpPr txBox="1"/>
                <p:nvPr/>
              </p:nvSpPr>
              <p:spPr>
                <a:xfrm>
                  <a:off x="4857241" y="5088876"/>
                  <a:ext cx="2023976" cy="3508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Secondary Node</a:t>
                  </a:r>
                  <a:endParaRPr sz="1400">
                    <a:solidFill>
                      <a:schemeClr val="lt1"/>
                    </a:solidFill>
                    <a:latin typeface="Arial"/>
                    <a:ea typeface="Arial"/>
                    <a:cs typeface="Arial"/>
                    <a:sym typeface="Arial"/>
                  </a:endParaRPr>
                </a:p>
              </p:txBody>
            </p:sp>
          </p:grpSp>
          <p:grpSp>
            <p:nvGrpSpPr>
              <p:cNvPr id="3509" name="Google Shape;3509;p99"/>
              <p:cNvGrpSpPr/>
              <p:nvPr/>
            </p:nvGrpSpPr>
            <p:grpSpPr>
              <a:xfrm>
                <a:off x="6626948" y="4856264"/>
                <a:ext cx="1409146" cy="975658"/>
                <a:chOff x="6368069" y="4676488"/>
                <a:chExt cx="1409146" cy="1254487"/>
              </a:xfrm>
            </p:grpSpPr>
            <p:sp>
              <p:nvSpPr>
                <p:cNvPr id="3510" name="Google Shape;3510;p99"/>
                <p:cNvSpPr/>
                <p:nvPr/>
              </p:nvSpPr>
              <p:spPr>
                <a:xfrm>
                  <a:off x="6368069" y="4676488"/>
                  <a:ext cx="1409146" cy="1254487"/>
                </a:xfrm>
                <a:prstGeom prst="roundRect">
                  <a:avLst>
                    <a:gd fmla="val 50000" name="adj"/>
                  </a:avLst>
                </a:prstGeom>
                <a:solidFill>
                  <a:srgbClr val="93B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511" name="Google Shape;3511;p99"/>
                <p:cNvSpPr txBox="1"/>
                <p:nvPr/>
              </p:nvSpPr>
              <p:spPr>
                <a:xfrm>
                  <a:off x="6443065" y="4952977"/>
                  <a:ext cx="1259154" cy="67274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Trình nền chủ thụ động</a:t>
                  </a:r>
                  <a:endParaRPr sz="1400">
                    <a:solidFill>
                      <a:srgbClr val="0043B2"/>
                    </a:solidFill>
                    <a:latin typeface="Arial"/>
                    <a:ea typeface="Arial"/>
                    <a:cs typeface="Arial"/>
                    <a:sym typeface="Arial"/>
                  </a:endParaRPr>
                </a:p>
              </p:txBody>
            </p:sp>
          </p:grpSp>
        </p:grpSp>
        <p:cxnSp>
          <p:nvCxnSpPr>
            <p:cNvPr id="3512" name="Google Shape;3512;p99"/>
            <p:cNvCxnSpPr/>
            <p:nvPr/>
          </p:nvCxnSpPr>
          <p:spPr>
            <a:xfrm>
              <a:off x="5114156" y="2991581"/>
              <a:ext cx="0" cy="110456"/>
            </a:xfrm>
            <a:prstGeom prst="straightConnector1">
              <a:avLst/>
            </a:prstGeom>
            <a:noFill/>
            <a:ln cap="flat" cmpd="sng" w="19050">
              <a:solidFill>
                <a:srgbClr val="0043B2"/>
              </a:solidFill>
              <a:prstDash val="solid"/>
              <a:miter lim="800000"/>
              <a:headEnd len="sm" w="sm" type="none"/>
              <a:tailEnd len="sm" w="sm" type="none"/>
            </a:ln>
          </p:spPr>
        </p:cxnSp>
      </p:grpSp>
    </p:spTree>
  </p:cSld>
  <p:clrMapOvr>
    <a:masterClrMapping/>
  </p:clrMapOvr>
</p:sld>
</file>

<file path=ppt/theme/theme1.xml><?xml version="1.0" encoding="utf-8"?>
<a:theme xmlns:a="http://schemas.openxmlformats.org/drawingml/2006/main" xmlns:r="http://schemas.openxmlformats.org/officeDocument/2006/relationships" name="2_Custom 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2021-04-14T02:15:55Z</dcterms:created>
  <dc:creator>강성희/사회공헌단/Senior Professional/삼성전자</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D:\1. 이노베이션 캠퍼스\2. 교육컨텐츠\2. IoT\[IoT] Course Guide\SIC Course Guide for CC Managers_IoT_V1.5.pptx</vt:lpwstr>
  </property>
</Properties>
</file>